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60" r:id="rId3"/>
    <p:sldId id="274" r:id="rId4"/>
    <p:sldId id="262" r:id="rId5"/>
    <p:sldId id="270" r:id="rId6"/>
    <p:sldId id="273" r:id="rId7"/>
    <p:sldId id="277" r:id="rId8"/>
    <p:sldId id="276" r:id="rId9"/>
    <p:sldId id="282" r:id="rId10"/>
    <p:sldId id="261" r:id="rId11"/>
    <p:sldId id="272" r:id="rId12"/>
    <p:sldId id="264" r:id="rId13"/>
    <p:sldId id="265" r:id="rId14"/>
    <p:sldId id="266" r:id="rId15"/>
    <p:sldId id="267" r:id="rId16"/>
    <p:sldId id="268" r:id="rId17"/>
    <p:sldId id="271" r:id="rId18"/>
    <p:sldId id="269"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z, Josefina" initials="MJ" lastIdx="2" clrIdx="0">
    <p:extLst>
      <p:ext uri="{19B8F6BF-5375-455C-9EA6-DF929625EA0E}">
        <p15:presenceInfo xmlns:p15="http://schemas.microsoft.com/office/powerpoint/2012/main" userId="Martinez, Josefi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53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0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2FF48E-FA94-4AE4-91D7-C0F7FE0F15CB}" type="datetimeFigureOut">
              <a:rPr lang="en-US" smtClean="0"/>
              <a:pPr/>
              <a:t>5/23/2019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6EF743D-EDF2-4ACE-BBD9-59AA795B153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8DCACD7-87D8-4375-8AD7-559E88BAC5DE}" type="datetimeFigureOut">
              <a:rPr lang="en-US" smtClean="0"/>
              <a:t>5/23/2019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4241257-D700-4BEF-99BA-F0277F804FC9}" type="slidenum">
              <a:rPr lang="en-US" smtClean="0"/>
              <a:t>‹#›</a:t>
            </a:fld>
            <a:endParaRPr lang="en-US"/>
          </a:p>
        </p:txBody>
      </p:sp>
    </p:spTree>
    <p:extLst>
      <p:ext uri="{BB962C8B-B14F-4D97-AF65-F5344CB8AC3E}">
        <p14:creationId xmlns:p14="http://schemas.microsoft.com/office/powerpoint/2010/main" val="2786033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490B15AC-F905-7F42-8748-1DD8ACFC6C11}" type="datetimeFigureOut">
              <a:rPr lang="en-US" smtClean="0"/>
              <a:pPr/>
              <a:t>5/23/2019</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484ED32-8BB4-F943-B05B-6FCA80E4E071}"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B15AC-F905-7F42-8748-1DD8ACFC6C11}"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ED32-8BB4-F943-B05B-6FCA80E4E0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B15AC-F905-7F42-8748-1DD8ACFC6C11}"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ED32-8BB4-F943-B05B-6FCA80E4E0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B15AC-F905-7F42-8748-1DD8ACFC6C11}" type="datetimeFigureOut">
              <a:rPr lang="en-US" smtClean="0"/>
              <a:pPr/>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4ED32-8BB4-F943-B05B-6FCA80E4E0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490B15AC-F905-7F42-8748-1DD8ACFC6C11}" type="datetimeFigureOut">
              <a:rPr lang="en-US" smtClean="0"/>
              <a:pPr/>
              <a:t>5/23/2019</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484ED32-8BB4-F943-B05B-6FCA80E4E071}"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B15AC-F905-7F42-8748-1DD8ACFC6C11}" type="datetimeFigureOut">
              <a:rPr lang="en-US" smtClean="0"/>
              <a:pPr/>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6484ED32-8BB4-F943-B05B-6FCA80E4E071}"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0B15AC-F905-7F42-8748-1DD8ACFC6C11}" type="datetimeFigureOut">
              <a:rPr lang="en-US" smtClean="0"/>
              <a:pPr/>
              <a:t>5/23/2019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6484ED32-8BB4-F943-B05B-6FCA80E4E0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90B15AC-F905-7F42-8748-1DD8ACFC6C11}" type="datetimeFigureOut">
              <a:rPr lang="en-US" smtClean="0"/>
              <a:pPr/>
              <a:t>5/23/2019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4ED32-8BB4-F943-B05B-6FCA80E4E071}"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B15AC-F905-7F42-8748-1DD8ACFC6C11}" type="datetimeFigureOut">
              <a:rPr lang="en-US" smtClean="0"/>
              <a:pPr/>
              <a:t>5/23/2019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4ED32-8BB4-F943-B05B-6FCA80E4E0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490B15AC-F905-7F42-8748-1DD8ACFC6C11}" type="datetimeFigureOut">
              <a:rPr lang="en-US" smtClean="0"/>
              <a:pPr/>
              <a:t>5/23/2019</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484ED32-8BB4-F943-B05B-6FCA80E4E071}"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490B15AC-F905-7F42-8748-1DD8ACFC6C11}" type="datetimeFigureOut">
              <a:rPr lang="en-US" smtClean="0"/>
              <a:pPr/>
              <a:t>5/23/2019</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484ED32-8BB4-F943-B05B-6FCA80E4E071}"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90B15AC-F905-7F42-8748-1DD8ACFC6C11}" type="datetimeFigureOut">
              <a:rPr lang="en-US" smtClean="0"/>
              <a:pPr/>
              <a:t>5/23/2019</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484ED32-8BB4-F943-B05B-6FCA80E4E071}"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esources@sgprc.org" TargetMode="External"/><Relationship Id="rId2" Type="http://schemas.openxmlformats.org/officeDocument/2006/relationships/hyperlink" Target="mailto:jmartinez@sgprc.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Applicant’s Conference</a:t>
            </a:r>
            <a:br>
              <a:rPr lang="en-US" dirty="0"/>
            </a:br>
            <a:r>
              <a:rPr lang="en-US" dirty="0"/>
              <a:t>2018-19 </a:t>
            </a:r>
            <a:br>
              <a:rPr lang="en-US" dirty="0"/>
            </a:br>
            <a:r>
              <a:rPr lang="en-US" dirty="0"/>
              <a:t> Request for Proposal</a:t>
            </a:r>
          </a:p>
        </p:txBody>
      </p:sp>
      <p:sp>
        <p:nvSpPr>
          <p:cNvPr id="3" name="Subtitle 2"/>
          <p:cNvSpPr>
            <a:spLocks noGrp="1"/>
          </p:cNvSpPr>
          <p:nvPr>
            <p:ph type="subTitle" idx="1"/>
          </p:nvPr>
        </p:nvSpPr>
        <p:spPr>
          <a:xfrm>
            <a:off x="1028921" y="3886200"/>
            <a:ext cx="7086600" cy="1752600"/>
          </a:xfrm>
        </p:spPr>
        <p:txBody>
          <a:bodyPr/>
          <a:lstStyle/>
          <a:p>
            <a:r>
              <a:rPr lang="en-US" dirty="0"/>
              <a:t>One (1) Enhanced Behavioral Support Home</a:t>
            </a:r>
          </a:p>
          <a:p>
            <a:endParaRPr lang="en-US" dirty="0"/>
          </a:p>
        </p:txBody>
      </p:sp>
    </p:spTree>
    <p:extLst>
      <p:ext uri="{BB962C8B-B14F-4D97-AF65-F5344CB8AC3E}">
        <p14:creationId xmlns:p14="http://schemas.microsoft.com/office/powerpoint/2010/main" val="1551134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Rate Negotiation</a:t>
            </a:r>
          </a:p>
        </p:txBody>
      </p:sp>
      <p:sp>
        <p:nvSpPr>
          <p:cNvPr id="5" name="Text Placeholder 4"/>
          <p:cNvSpPr>
            <a:spLocks noGrp="1"/>
          </p:cNvSpPr>
          <p:nvPr>
            <p:ph type="body" idx="1"/>
          </p:nvPr>
        </p:nvSpPr>
        <p:spPr>
          <a:xfrm>
            <a:off x="582668" y="1535114"/>
            <a:ext cx="7977673" cy="639762"/>
          </a:xfrm>
          <a:solidFill>
            <a:schemeClr val="accent3">
              <a:lumMod val="40000"/>
              <a:lumOff val="60000"/>
            </a:schemeClr>
          </a:solidFill>
          <a:ln>
            <a:solidFill>
              <a:schemeClr val="tx1"/>
            </a:solidFill>
          </a:ln>
        </p:spPr>
        <p:txBody>
          <a:bodyPr anchor="ctr"/>
          <a:lstStyle/>
          <a:p>
            <a:pPr algn="ctr"/>
            <a:r>
              <a:rPr lang="en-US" dirty="0">
                <a:solidFill>
                  <a:schemeClr val="tx2">
                    <a:lumMod val="50000"/>
                  </a:schemeClr>
                </a:solidFill>
              </a:rPr>
              <a:t>EBSH for Adults</a:t>
            </a:r>
          </a:p>
        </p:txBody>
      </p:sp>
      <p:sp>
        <p:nvSpPr>
          <p:cNvPr id="6" name="Content Placeholder 5"/>
          <p:cNvSpPr>
            <a:spLocks noGrp="1"/>
          </p:cNvSpPr>
          <p:nvPr>
            <p:ph sz="quarter" idx="2"/>
          </p:nvPr>
        </p:nvSpPr>
        <p:spPr>
          <a:xfrm>
            <a:off x="582668" y="2174875"/>
            <a:ext cx="7977673" cy="3853392"/>
          </a:xfrm>
          <a:ln>
            <a:solidFill>
              <a:schemeClr val="tx1"/>
            </a:solidFill>
          </a:ln>
        </p:spPr>
        <p:txBody>
          <a:bodyPr>
            <a:normAutofit/>
          </a:bodyPr>
          <a:lstStyle/>
          <a:p>
            <a:endParaRPr lang="en-US" sz="2400" b="1" dirty="0"/>
          </a:p>
          <a:p>
            <a:r>
              <a:rPr lang="en-US" sz="2400" dirty="0"/>
              <a:t>Rate for the EBSH includes a fixed facility component for residential services and an individualized service and supports rate component based on each client’s needs as determined through the IPP process. </a:t>
            </a:r>
          </a:p>
          <a:p>
            <a:pPr marL="0" indent="0">
              <a:buNone/>
            </a:pPr>
            <a:r>
              <a:rPr lang="en-US" sz="2400" dirty="0"/>
              <a:t> </a:t>
            </a:r>
          </a:p>
          <a:p>
            <a:r>
              <a:rPr lang="en-US" sz="2400" dirty="0"/>
              <a:t>The home will be owned by a Non-Profit Housing Organization (NPO) that will own and renovate the property; the awarded CPP recipient will lease the home from the NPO.</a:t>
            </a:r>
          </a:p>
          <a:p>
            <a:pPr>
              <a:buNone/>
            </a:pPr>
            <a:endParaRPr lang="en-US" b="1" dirty="0"/>
          </a:p>
          <a:p>
            <a:endParaRPr lang="en-US" dirty="0"/>
          </a:p>
        </p:txBody>
      </p:sp>
      <p:sp>
        <p:nvSpPr>
          <p:cNvPr id="7" name="Title 1"/>
          <p:cNvSpPr txBox="1">
            <a:spLocks/>
          </p:cNvSpPr>
          <p:nvPr/>
        </p:nvSpPr>
        <p:spPr>
          <a:xfrm>
            <a:off x="457200" y="461894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9" name="Title 1"/>
          <p:cNvSpPr txBox="1">
            <a:spLocks/>
          </p:cNvSpPr>
          <p:nvPr/>
        </p:nvSpPr>
        <p:spPr>
          <a:xfrm>
            <a:off x="457200" y="476052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a:buChar char="•"/>
            </a:pPr>
            <a:endParaRPr lang="en-US" sz="2400" dirty="0"/>
          </a:p>
        </p:txBody>
      </p:sp>
    </p:spTree>
    <p:extLst>
      <p:ext uri="{BB962C8B-B14F-4D97-AF65-F5344CB8AC3E}">
        <p14:creationId xmlns:p14="http://schemas.microsoft.com/office/powerpoint/2010/main" val="3722336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and Diversity</a:t>
            </a:r>
          </a:p>
        </p:txBody>
      </p:sp>
      <p:sp>
        <p:nvSpPr>
          <p:cNvPr id="3" name="Content Placeholder 2"/>
          <p:cNvSpPr>
            <a:spLocks noGrp="1"/>
          </p:cNvSpPr>
          <p:nvPr>
            <p:ph idx="1"/>
          </p:nvPr>
        </p:nvSpPr>
        <p:spPr>
          <a:xfrm>
            <a:off x="457200" y="1646237"/>
            <a:ext cx="8229600" cy="4910206"/>
          </a:xfrm>
        </p:spPr>
        <p:txBody>
          <a:bodyPr/>
          <a:lstStyle/>
          <a:p>
            <a:r>
              <a:rPr lang="en-US" sz="3600" dirty="0"/>
              <a:t> Your proposal should address a commitment to:</a:t>
            </a:r>
          </a:p>
          <a:p>
            <a:pPr lvl="1"/>
            <a:r>
              <a:rPr lang="en-US" sz="2800" dirty="0"/>
              <a:t>Serve diverse populations, including, but not limited to, culturally and linguistically diverse populations</a:t>
            </a:r>
          </a:p>
          <a:p>
            <a:pPr lvl="1"/>
            <a:r>
              <a:rPr lang="en-US" sz="2800" dirty="0"/>
              <a:t>Address the needs of these diverse populations</a:t>
            </a:r>
          </a:p>
          <a:p>
            <a:pPr lvl="1"/>
            <a:r>
              <a:rPr lang="en-US" sz="2800" dirty="0"/>
              <a:t>Include additional information that the applicant deems relevant to issues of equity and diversity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291829" y="1600200"/>
            <a:ext cx="8540885" cy="4889957"/>
          </a:xfrm>
        </p:spPr>
        <p:txBody>
          <a:bodyPr>
            <a:normAutofit/>
          </a:bodyPr>
          <a:lstStyle/>
          <a:p>
            <a:pPr>
              <a:lnSpc>
                <a:spcPct val="150000"/>
              </a:lnSpc>
            </a:pPr>
            <a:r>
              <a:rPr lang="en-US" dirty="0"/>
              <a:t>Posting of RFP			5/28/19</a:t>
            </a:r>
          </a:p>
          <a:p>
            <a:pPr>
              <a:lnSpc>
                <a:spcPct val="150000"/>
              </a:lnSpc>
            </a:pPr>
            <a:r>
              <a:rPr lang="en-US" dirty="0"/>
              <a:t>Deadline for submission	6/4/19 (4 pm)</a:t>
            </a:r>
          </a:p>
          <a:p>
            <a:pPr>
              <a:lnSpc>
                <a:spcPct val="150000"/>
              </a:lnSpc>
            </a:pPr>
            <a:r>
              <a:rPr lang="en-US" dirty="0"/>
              <a:t>Evaluation of proposals	6/5/19-6/7/19</a:t>
            </a:r>
          </a:p>
          <a:p>
            <a:pPr>
              <a:lnSpc>
                <a:spcPct val="150000"/>
              </a:lnSpc>
            </a:pPr>
            <a:r>
              <a:rPr lang="en-US" dirty="0"/>
              <a:t>Award Notification		6/10/19</a:t>
            </a:r>
          </a:p>
          <a:p>
            <a:pPr>
              <a:lnSpc>
                <a:spcPct val="150000"/>
              </a:lnSpc>
            </a:pPr>
            <a:r>
              <a:rPr lang="en-US" dirty="0"/>
              <a:t>Start-Up Contract Signed      6/12/19</a:t>
            </a:r>
          </a:p>
          <a:p>
            <a:pPr>
              <a:lnSpc>
                <a:spcPct val="150000"/>
              </a:lnSpc>
            </a:pPr>
            <a:r>
              <a:rPr lang="en-US" dirty="0"/>
              <a:t>Notification posted </a:t>
            </a:r>
            <a:r>
              <a:rPr lang="en-US" sz="1000" dirty="0"/>
              <a:t>(on SG/PRC website)	 </a:t>
            </a:r>
            <a:r>
              <a:rPr lang="en-US" dirty="0"/>
              <a:t>6/28/19</a:t>
            </a:r>
          </a:p>
        </p:txBody>
      </p:sp>
    </p:spTree>
    <p:extLst>
      <p:ext uri="{BB962C8B-B14F-4D97-AF65-F5344CB8AC3E}">
        <p14:creationId xmlns:p14="http://schemas.microsoft.com/office/powerpoint/2010/main" val="321759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RFP Specifics</a:t>
            </a:r>
          </a:p>
        </p:txBody>
      </p:sp>
      <p:sp>
        <p:nvSpPr>
          <p:cNvPr id="3" name="Content Placeholder 2"/>
          <p:cNvSpPr>
            <a:spLocks noGrp="1"/>
          </p:cNvSpPr>
          <p:nvPr>
            <p:ph idx="1"/>
          </p:nvPr>
        </p:nvSpPr>
        <p:spPr/>
        <p:txBody>
          <a:bodyPr>
            <a:normAutofit fontScale="92500" lnSpcReduction="10000"/>
          </a:bodyPr>
          <a:lstStyle/>
          <a:p>
            <a:r>
              <a:rPr lang="en-US" dirty="0"/>
              <a:t>Benilda Glen, Resource Developer (</a:t>
            </a:r>
            <a:r>
              <a:rPr lang="en-US" dirty="0">
                <a:solidFill>
                  <a:srgbClr val="DB5353"/>
                </a:solidFill>
              </a:rPr>
              <a:t>bglen</a:t>
            </a:r>
            <a:r>
              <a:rPr lang="en-US" dirty="0">
                <a:solidFill>
                  <a:srgbClr val="DB5353"/>
                </a:solidFill>
                <a:hlinkClick r:id="rId2">
                  <a:extLst>
                    <a:ext uri="{A12FA001-AC4F-418D-AE19-62706E023703}">
                      <ahyp:hlinkClr xmlns:ahyp="http://schemas.microsoft.com/office/drawing/2018/hyperlinkcolor" val="tx"/>
                    </a:ext>
                  </a:extLst>
                </a:hlinkClick>
              </a:rPr>
              <a:t>@sgprc.org</a:t>
            </a:r>
            <a:r>
              <a:rPr lang="en-US" dirty="0"/>
              <a:t> or (909) 868-7512) will be the lead RD for this project. Questions can also be directed to </a:t>
            </a:r>
            <a:r>
              <a:rPr lang="en-US" dirty="0">
                <a:hlinkClick r:id="rId3"/>
              </a:rPr>
              <a:t>resources@sgprc.org</a:t>
            </a:r>
            <a:r>
              <a:rPr lang="en-US" dirty="0"/>
              <a:t>. </a:t>
            </a:r>
          </a:p>
          <a:p>
            <a:r>
              <a:rPr lang="en-US" dirty="0"/>
              <a:t>Proposal due by 6/4/19 at 4 p.m. (no exceptions)</a:t>
            </a:r>
          </a:p>
          <a:p>
            <a:r>
              <a:rPr lang="en-US" dirty="0"/>
              <a:t>Ensure that you follow all instructions and include all information in sections 1 – 16 &amp; </a:t>
            </a:r>
          </a:p>
          <a:p>
            <a:pPr>
              <a:buNone/>
            </a:pPr>
            <a:r>
              <a:rPr lang="en-US" dirty="0"/>
              <a:t>	follow formatting requirements.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RFP Process</a:t>
            </a:r>
          </a:p>
        </p:txBody>
      </p:sp>
      <p:sp>
        <p:nvSpPr>
          <p:cNvPr id="3" name="Content Placeholder 2"/>
          <p:cNvSpPr>
            <a:spLocks noGrp="1"/>
          </p:cNvSpPr>
          <p:nvPr>
            <p:ph idx="1"/>
          </p:nvPr>
        </p:nvSpPr>
        <p:spPr>
          <a:xfrm>
            <a:off x="457200" y="1417638"/>
            <a:ext cx="8229600" cy="4708525"/>
          </a:xfrm>
        </p:spPr>
        <p:txBody>
          <a:bodyPr>
            <a:normAutofit fontScale="92500"/>
          </a:bodyPr>
          <a:lstStyle/>
          <a:p>
            <a:r>
              <a:rPr lang="en-US" dirty="0"/>
              <a:t>RFP – Request for Proposal</a:t>
            </a:r>
          </a:p>
          <a:p>
            <a:r>
              <a:rPr lang="en-US" dirty="0"/>
              <a:t>Cover Sheet  – Attachment A</a:t>
            </a:r>
          </a:p>
          <a:p>
            <a:r>
              <a:rPr lang="en-US" dirty="0"/>
              <a:t>Other Attachments</a:t>
            </a:r>
          </a:p>
          <a:p>
            <a:pPr lvl="1"/>
            <a:r>
              <a:rPr lang="en-US" dirty="0"/>
              <a:t>Attachment B – Statement of Obligation</a:t>
            </a:r>
          </a:p>
          <a:p>
            <a:pPr lvl="1"/>
            <a:r>
              <a:rPr lang="en-US" dirty="0"/>
              <a:t>Attachment C – Comparable Projects Listing</a:t>
            </a:r>
          </a:p>
          <a:p>
            <a:pPr lvl="1"/>
            <a:r>
              <a:rPr lang="en-US" dirty="0"/>
              <a:t>Attachment D – Sample Financial Statement / Independent Audit</a:t>
            </a:r>
          </a:p>
          <a:p>
            <a:pPr lvl="1"/>
            <a:r>
              <a:rPr lang="en-US" dirty="0"/>
              <a:t>Attachment E – Projected Start-up Costs Worksheet</a:t>
            </a:r>
          </a:p>
          <a:p>
            <a:pPr lvl="1"/>
            <a:r>
              <a:rPr lang="en-US" dirty="0"/>
              <a:t>Attachment F – Rate Development Facility Costs</a:t>
            </a:r>
          </a:p>
          <a:p>
            <a:pPr lvl="1"/>
            <a:r>
              <a:rPr lang="en-US" dirty="0"/>
              <a:t>Attachment G – DS1891 Applicant Disclosure Statement</a:t>
            </a:r>
          </a:p>
          <a:p>
            <a:pPr lvl="1"/>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RFP Process, continued</a:t>
            </a:r>
          </a:p>
        </p:txBody>
      </p:sp>
      <p:sp>
        <p:nvSpPr>
          <p:cNvPr id="3" name="Content Placeholder 2"/>
          <p:cNvSpPr>
            <a:spLocks noGrp="1"/>
          </p:cNvSpPr>
          <p:nvPr>
            <p:ph idx="1"/>
          </p:nvPr>
        </p:nvSpPr>
        <p:spPr>
          <a:xfrm>
            <a:off x="457200" y="1600200"/>
            <a:ext cx="8229600" cy="909735"/>
          </a:xfrm>
        </p:spPr>
        <p:txBody>
          <a:bodyPr>
            <a:normAutofit fontScale="92500"/>
          </a:bodyPr>
          <a:lstStyle/>
          <a:p>
            <a:r>
              <a:rPr lang="en-US" dirty="0"/>
              <a:t>Attachment C – Comparable Projects Listing</a:t>
            </a:r>
          </a:p>
          <a:p>
            <a:endParaRPr lang="en-US" dirty="0"/>
          </a:p>
          <a:p>
            <a:endParaRPr lang="en-US" dirty="0"/>
          </a:p>
        </p:txBody>
      </p:sp>
      <p:pic>
        <p:nvPicPr>
          <p:cNvPr id="1028" name="Picture 4"/>
          <p:cNvPicPr>
            <a:picLocks noChangeAspect="1" noChangeArrowheads="1"/>
          </p:cNvPicPr>
          <p:nvPr/>
        </p:nvPicPr>
        <p:blipFill>
          <a:blip r:embed="rId2"/>
          <a:srcRect l="13413" t="17716" r="11952"/>
          <a:stretch>
            <a:fillRect/>
          </a:stretch>
        </p:blipFill>
        <p:spPr bwMode="auto">
          <a:xfrm>
            <a:off x="681135" y="2509935"/>
            <a:ext cx="7473819" cy="377889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RFP Process, continued</a:t>
            </a:r>
          </a:p>
        </p:txBody>
      </p:sp>
      <p:sp>
        <p:nvSpPr>
          <p:cNvPr id="3" name="Content Placeholder 2"/>
          <p:cNvSpPr>
            <a:spLocks noGrp="1"/>
          </p:cNvSpPr>
          <p:nvPr>
            <p:ph idx="1"/>
          </p:nvPr>
        </p:nvSpPr>
        <p:spPr>
          <a:xfrm>
            <a:off x="457200" y="1396536"/>
            <a:ext cx="8229600" cy="5043175"/>
          </a:xfrm>
        </p:spPr>
        <p:txBody>
          <a:bodyPr>
            <a:normAutofit/>
          </a:bodyPr>
          <a:lstStyle/>
          <a:p>
            <a:r>
              <a:rPr lang="en-US" dirty="0"/>
              <a:t>Important information to be descriptive about:</a:t>
            </a:r>
          </a:p>
          <a:p>
            <a:pPr lvl="1"/>
            <a:r>
              <a:rPr lang="en-US" dirty="0"/>
              <a:t>Expertise: potential provider must have experience supporting individuals with significant challenging behaviors, mental health, forensic backgrounds .</a:t>
            </a:r>
          </a:p>
          <a:p>
            <a:pPr lvl="1"/>
            <a:r>
              <a:rPr lang="en-US" dirty="0"/>
              <a:t>Applicants must adopt a “no-reject”/no failure policy toward individuals and a commitment to modifying supports to ensure continued stability without the need to request additional funds from SG/PRC.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RFP Process, continued</a:t>
            </a:r>
          </a:p>
        </p:txBody>
      </p:sp>
      <p:sp>
        <p:nvSpPr>
          <p:cNvPr id="3" name="Content Placeholder 2"/>
          <p:cNvSpPr>
            <a:spLocks noGrp="1"/>
          </p:cNvSpPr>
          <p:nvPr>
            <p:ph idx="1"/>
          </p:nvPr>
        </p:nvSpPr>
        <p:spPr>
          <a:xfrm>
            <a:off x="457200" y="1646237"/>
            <a:ext cx="8229600" cy="4851840"/>
          </a:xfrm>
        </p:spPr>
        <p:txBody>
          <a:bodyPr>
            <a:normAutofit fontScale="92500" lnSpcReduction="20000"/>
          </a:bodyPr>
          <a:lstStyle/>
          <a:p>
            <a:r>
              <a:rPr lang="en-US" dirty="0"/>
              <a:t>Important information to be descriptive about:</a:t>
            </a:r>
          </a:p>
          <a:p>
            <a:pPr lvl="1"/>
            <a:r>
              <a:rPr lang="en-US" dirty="0"/>
              <a:t>Description of Client/Agency Outcomes: what are anticipated outcomes and how will they be measured.</a:t>
            </a:r>
          </a:p>
          <a:p>
            <a:pPr lvl="1"/>
            <a:r>
              <a:rPr lang="en-US" dirty="0"/>
              <a:t>Methods and Procedures: How will vendor provide for the needs of the clients in areas such as, but not limited to, supervision, behavioral support, health needs, mental health needs, education, vocational training, social skills and community integration</a:t>
            </a:r>
          </a:p>
          <a:p>
            <a:pPr lvl="1"/>
            <a:r>
              <a:rPr lang="en-US" dirty="0"/>
              <a:t>This EBSH must be developed to meet the new regulations issued by Centers for Medicare and Medicaid Services [</a:t>
            </a:r>
            <a:r>
              <a:rPr lang="en-US" dirty="0">
                <a:solidFill>
                  <a:srgbClr val="C00000"/>
                </a:solidFill>
              </a:rPr>
              <a:t>http://www.dds.ca.gov/HCBS/docs/HCBSRegsOverview.pdf</a:t>
            </a:r>
            <a:r>
              <a:rPr lang="en-US" dirty="0"/>
              <a:t>] – </a:t>
            </a:r>
            <a:r>
              <a:rPr lang="en-US" i="1" dirty="0"/>
              <a:t>i.e. each client must have private bedroom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for attending!	</a:t>
            </a:r>
          </a:p>
        </p:txBody>
      </p:sp>
      <p:sp>
        <p:nvSpPr>
          <p:cNvPr id="3" name="Content Placeholder 2"/>
          <p:cNvSpPr>
            <a:spLocks noGrp="1"/>
          </p:cNvSpPr>
          <p:nvPr>
            <p:ph idx="1"/>
          </p:nvPr>
        </p:nvSpPr>
        <p:spPr>
          <a:xfrm>
            <a:off x="457200" y="3004457"/>
            <a:ext cx="8229600" cy="3121706"/>
          </a:xfrm>
        </p:spPr>
        <p:txBody>
          <a:bodyPr>
            <a:normAutofit/>
          </a:bodyPr>
          <a:lstStyle/>
          <a:p>
            <a:pPr algn="ctr">
              <a:buNone/>
            </a:pPr>
            <a:r>
              <a:rPr lang="en-US" sz="6600" dirty="0"/>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6088"/>
            <a:ext cx="8229600" cy="1693213"/>
          </a:xfrm>
        </p:spPr>
        <p:txBody>
          <a:bodyPr>
            <a:noAutofit/>
          </a:bodyPr>
          <a:lstStyle/>
          <a:p>
            <a:r>
              <a:rPr lang="en-US" sz="3600" dirty="0"/>
              <a:t>Overview of Project – </a:t>
            </a:r>
            <a:br>
              <a:rPr lang="en-US" sz="3600" dirty="0"/>
            </a:br>
            <a:r>
              <a:rPr lang="en-US" sz="3600" dirty="0"/>
              <a:t>Enhanced Behavior Support Home (EBSH) - for Adults</a:t>
            </a:r>
          </a:p>
        </p:txBody>
      </p:sp>
      <p:sp>
        <p:nvSpPr>
          <p:cNvPr id="3" name="Content Placeholder 2"/>
          <p:cNvSpPr>
            <a:spLocks noGrp="1"/>
          </p:cNvSpPr>
          <p:nvPr>
            <p:ph idx="1"/>
          </p:nvPr>
        </p:nvSpPr>
        <p:spPr>
          <a:xfrm>
            <a:off x="457200" y="2266545"/>
            <a:ext cx="8229600" cy="4034716"/>
          </a:xfrm>
        </p:spPr>
        <p:txBody>
          <a:bodyPr>
            <a:normAutofit fontScale="92500" lnSpcReduction="10000"/>
          </a:bodyPr>
          <a:lstStyle/>
          <a:p>
            <a:r>
              <a:rPr lang="en-US" sz="2800" dirty="0"/>
              <a:t>Start up funds will be dependent on final approval from DDS for this project.</a:t>
            </a:r>
          </a:p>
          <a:p>
            <a:pPr marL="0" indent="0">
              <a:buNone/>
            </a:pPr>
            <a:endParaRPr lang="en-US" sz="2800" dirty="0"/>
          </a:p>
          <a:p>
            <a:r>
              <a:rPr lang="en-US" sz="2800" dirty="0"/>
              <a:t>One (1) EBSH for two adults.</a:t>
            </a:r>
          </a:p>
          <a:p>
            <a:pPr lvl="1"/>
            <a:r>
              <a:rPr lang="en-US" sz="2200" dirty="0"/>
              <a:t>Max licensed capacity is for (2) residents, with individual bedrooms for each resident.</a:t>
            </a:r>
          </a:p>
          <a:p>
            <a:pPr marL="411480" lvl="1" indent="0">
              <a:buNone/>
            </a:pPr>
            <a:endParaRPr lang="en-US" sz="2200" dirty="0"/>
          </a:p>
          <a:p>
            <a:r>
              <a:rPr lang="en-US" sz="2800" dirty="0"/>
              <a:t>Home shall be 24 hour non-medical with enhanced behavior support staff and services. </a:t>
            </a:r>
          </a:p>
          <a:p>
            <a:pPr lvl="1"/>
            <a:r>
              <a:rPr lang="en-US" sz="2200" dirty="0"/>
              <a:t>Understanding of ABA principles, experience implementing treatment plans, RBT certification, previous experience working with individuals with developmental disabilities.</a:t>
            </a:r>
          </a:p>
          <a:p>
            <a:pPr lvl="1"/>
            <a:endParaRPr lang="en-US" sz="2200" dirty="0"/>
          </a:p>
          <a:p>
            <a:endParaRPr lang="en-US" dirty="0"/>
          </a:p>
        </p:txBody>
      </p:sp>
    </p:spTree>
    <p:extLst>
      <p:ext uri="{BB962C8B-B14F-4D97-AF65-F5344CB8AC3E}">
        <p14:creationId xmlns:p14="http://schemas.microsoft.com/office/powerpoint/2010/main" val="76337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8D00-08A9-40D3-BCB6-859C80671783}"/>
              </a:ext>
            </a:extLst>
          </p:cNvPr>
          <p:cNvSpPr>
            <a:spLocks noGrp="1"/>
          </p:cNvSpPr>
          <p:nvPr>
            <p:ph type="title"/>
          </p:nvPr>
        </p:nvSpPr>
        <p:spPr/>
        <p:txBody>
          <a:bodyPr/>
          <a:lstStyle/>
          <a:p>
            <a:r>
              <a:rPr lang="en-US" dirty="0"/>
              <a:t>Overview- continued </a:t>
            </a:r>
          </a:p>
        </p:txBody>
      </p:sp>
      <p:sp>
        <p:nvSpPr>
          <p:cNvPr id="3" name="Content Placeholder 2">
            <a:extLst>
              <a:ext uri="{FF2B5EF4-FFF2-40B4-BE49-F238E27FC236}">
                <a16:creationId xmlns:a16="http://schemas.microsoft.com/office/drawing/2014/main" id="{9032E2CE-227C-4D15-9405-D74C08FDC148}"/>
              </a:ext>
            </a:extLst>
          </p:cNvPr>
          <p:cNvSpPr>
            <a:spLocks noGrp="1"/>
          </p:cNvSpPr>
          <p:nvPr>
            <p:ph idx="1"/>
          </p:nvPr>
        </p:nvSpPr>
        <p:spPr/>
        <p:txBody>
          <a:bodyPr>
            <a:normAutofit fontScale="92500" lnSpcReduction="20000"/>
          </a:bodyPr>
          <a:lstStyle/>
          <a:p>
            <a:pPr lvl="1"/>
            <a:r>
              <a:rPr lang="en-US" sz="2400" dirty="0"/>
              <a:t>i.e. BCBA consultant, licensed psychiatrist, licensed professional clinical counselor(LPCC), mental health specialist, forensic specialist, etc. </a:t>
            </a:r>
          </a:p>
          <a:p>
            <a:pPr marL="411480" lvl="1" indent="0">
              <a:buNone/>
            </a:pPr>
            <a:endParaRPr lang="en-US" sz="2400" dirty="0"/>
          </a:p>
          <a:p>
            <a:r>
              <a:rPr lang="en-US" sz="3000" dirty="0"/>
              <a:t>Residents may be dual diagnosed (mental health and DD) and there may be forensic concerns/criminal involvement.  Residents will need:</a:t>
            </a:r>
          </a:p>
          <a:p>
            <a:pPr lvl="1"/>
            <a:r>
              <a:rPr lang="en-US" sz="2400" dirty="0"/>
              <a:t>Anger/aggression management;</a:t>
            </a:r>
          </a:p>
          <a:p>
            <a:pPr lvl="1"/>
            <a:r>
              <a:rPr lang="en-US" sz="2400" dirty="0"/>
              <a:t>Substance abuse prevention and treatment;</a:t>
            </a:r>
          </a:p>
          <a:p>
            <a:pPr lvl="1"/>
            <a:r>
              <a:rPr lang="en-US" sz="2400" dirty="0"/>
              <a:t>Mental health services;</a:t>
            </a:r>
          </a:p>
          <a:p>
            <a:pPr lvl="1"/>
            <a:r>
              <a:rPr lang="en-US" sz="2400" dirty="0"/>
              <a:t>Medication management; </a:t>
            </a:r>
          </a:p>
          <a:p>
            <a:pPr lvl="1"/>
            <a:r>
              <a:rPr lang="en-US" sz="2400" dirty="0"/>
              <a:t>Health care services;</a:t>
            </a:r>
          </a:p>
          <a:p>
            <a:pPr lvl="1"/>
            <a:r>
              <a:rPr lang="en-US" sz="2400" dirty="0"/>
              <a:t>Comprehensive services.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3553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 of Project – </a:t>
            </a:r>
            <a:br>
              <a:rPr lang="en-US" dirty="0"/>
            </a:br>
            <a:r>
              <a:rPr lang="en-US" dirty="0"/>
              <a:t>SRF for Adults, continued</a:t>
            </a:r>
          </a:p>
        </p:txBody>
      </p:sp>
      <p:sp>
        <p:nvSpPr>
          <p:cNvPr id="3" name="Content Placeholder 2"/>
          <p:cNvSpPr>
            <a:spLocks noGrp="1"/>
          </p:cNvSpPr>
          <p:nvPr>
            <p:ph idx="1"/>
          </p:nvPr>
        </p:nvSpPr>
        <p:spPr>
          <a:xfrm>
            <a:off x="457200" y="1995421"/>
            <a:ext cx="8229600" cy="4130742"/>
          </a:xfrm>
        </p:spPr>
        <p:txBody>
          <a:bodyPr>
            <a:normAutofit/>
          </a:bodyPr>
          <a:lstStyle/>
          <a:p>
            <a:r>
              <a:rPr lang="en-US" sz="2800" dirty="0"/>
              <a:t>Facilities must meet the new regulations issued by CMS to continue to receive funding beyond March 2022.  </a:t>
            </a:r>
          </a:p>
          <a:p>
            <a:pPr lvl="1"/>
            <a:r>
              <a:rPr lang="en-US" sz="2200" dirty="0"/>
              <a:t>This includes a high degree of community integration.</a:t>
            </a:r>
          </a:p>
          <a:p>
            <a:pPr lvl="1"/>
            <a:endParaRPr lang="en-US" sz="2200" dirty="0"/>
          </a:p>
          <a:p>
            <a:r>
              <a:rPr lang="en-US" sz="2800" dirty="0"/>
              <a:t>Facilities must be located within SG/PRC catchment area.</a:t>
            </a:r>
          </a:p>
        </p:txBody>
      </p:sp>
    </p:spTree>
    <p:extLst>
      <p:ext uri="{BB962C8B-B14F-4D97-AF65-F5344CB8AC3E}">
        <p14:creationId xmlns:p14="http://schemas.microsoft.com/office/powerpoint/2010/main" val="317172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Individuals to be Served</a:t>
            </a:r>
          </a:p>
        </p:txBody>
      </p:sp>
      <p:sp>
        <p:nvSpPr>
          <p:cNvPr id="3" name="Content Placeholder 2"/>
          <p:cNvSpPr>
            <a:spLocks noGrp="1"/>
          </p:cNvSpPr>
          <p:nvPr>
            <p:ph idx="1"/>
          </p:nvPr>
        </p:nvSpPr>
        <p:spPr>
          <a:xfrm>
            <a:off x="457200" y="1566153"/>
            <a:ext cx="8229600" cy="4953979"/>
          </a:xfrm>
        </p:spPr>
        <p:txBody>
          <a:bodyPr>
            <a:normAutofit fontScale="77500" lnSpcReduction="20000"/>
          </a:bodyPr>
          <a:lstStyle/>
          <a:p>
            <a:r>
              <a:rPr lang="en-US" dirty="0"/>
              <a:t>Adults (18-59) ; male(s) or female(s)</a:t>
            </a:r>
          </a:p>
          <a:p>
            <a:endParaRPr lang="en-US" dirty="0"/>
          </a:p>
          <a:p>
            <a:r>
              <a:rPr lang="en-US" dirty="0"/>
              <a:t>Individuals to be served currently reside in either IMD’s, state operated facilities, locked facilities or psychiatric facilities. </a:t>
            </a:r>
          </a:p>
          <a:p>
            <a:endParaRPr lang="en-US" dirty="0"/>
          </a:p>
          <a:p>
            <a:r>
              <a:rPr lang="en-US" dirty="0"/>
              <a:t>Individuals will present significant behavioral challenges including:</a:t>
            </a:r>
          </a:p>
          <a:p>
            <a:pPr lvl="1"/>
            <a:r>
              <a:rPr lang="en-US" dirty="0"/>
              <a:t>Self-Injurious behaviors</a:t>
            </a:r>
          </a:p>
          <a:p>
            <a:pPr lvl="1"/>
            <a:r>
              <a:rPr lang="en-US" dirty="0"/>
              <a:t>Physical and verbal aggression</a:t>
            </a:r>
          </a:p>
          <a:p>
            <a:pPr lvl="1"/>
            <a:r>
              <a:rPr lang="en-US" dirty="0"/>
              <a:t>Elopement</a:t>
            </a:r>
          </a:p>
          <a:p>
            <a:pPr lvl="1"/>
            <a:r>
              <a:rPr lang="en-US" dirty="0"/>
              <a:t>Transition Difficulties </a:t>
            </a:r>
          </a:p>
          <a:p>
            <a:pPr lvl="1"/>
            <a:r>
              <a:rPr lang="en-US" dirty="0"/>
              <a:t>Disruptive social behavior</a:t>
            </a:r>
          </a:p>
          <a:p>
            <a:pPr lvl="1"/>
            <a:r>
              <a:rPr lang="en-US" dirty="0"/>
              <a:t>Forensically involved</a:t>
            </a:r>
          </a:p>
          <a:p>
            <a:pPr lvl="1"/>
            <a:r>
              <a:rPr lang="en-US" dirty="0"/>
              <a:t>Property destruction</a:t>
            </a:r>
          </a:p>
          <a:p>
            <a:pPr lvl="1"/>
            <a:r>
              <a:rPr lang="en-US" dirty="0"/>
              <a:t>PICA, etc.</a:t>
            </a:r>
          </a:p>
          <a:p>
            <a:pPr lvl="1"/>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7103"/>
            <a:ext cx="8229600" cy="1143000"/>
          </a:xfrm>
        </p:spPr>
        <p:txBody>
          <a:bodyPr>
            <a:normAutofit fontScale="90000"/>
          </a:bodyPr>
          <a:lstStyle/>
          <a:p>
            <a:r>
              <a:rPr lang="en-US" dirty="0"/>
              <a:t>Individuals to be Served Continued  </a:t>
            </a:r>
          </a:p>
        </p:txBody>
      </p:sp>
      <p:sp>
        <p:nvSpPr>
          <p:cNvPr id="3" name="Content Placeholder 2"/>
          <p:cNvSpPr>
            <a:spLocks noGrp="1"/>
          </p:cNvSpPr>
          <p:nvPr>
            <p:ph idx="1"/>
          </p:nvPr>
        </p:nvSpPr>
        <p:spPr/>
        <p:txBody>
          <a:bodyPr/>
          <a:lstStyle/>
          <a:p>
            <a:r>
              <a:rPr lang="en-US" dirty="0"/>
              <a:t>The selected provider must adopt a “no reject” policy toward individuals, with a commitment to modifying supports as needed to accommodate specific needs.</a:t>
            </a:r>
          </a:p>
          <a:p>
            <a:r>
              <a:rPr lang="en-US" dirty="0"/>
              <a:t>Provider must communicate a vision dedicated to long-term, stable support in inclusive communities.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1E91A-119E-419F-B862-ACE5F2272A3E}"/>
              </a:ext>
            </a:extLst>
          </p:cNvPr>
          <p:cNvSpPr>
            <a:spLocks noGrp="1"/>
          </p:cNvSpPr>
          <p:nvPr>
            <p:ph type="title"/>
          </p:nvPr>
        </p:nvSpPr>
        <p:spPr/>
        <p:txBody>
          <a:bodyPr/>
          <a:lstStyle/>
          <a:p>
            <a:r>
              <a:rPr lang="en-US" dirty="0"/>
              <a:t>Client to be Served</a:t>
            </a:r>
          </a:p>
        </p:txBody>
      </p:sp>
      <p:sp>
        <p:nvSpPr>
          <p:cNvPr id="3" name="Content Placeholder 2">
            <a:extLst>
              <a:ext uri="{FF2B5EF4-FFF2-40B4-BE49-F238E27FC236}">
                <a16:creationId xmlns:a16="http://schemas.microsoft.com/office/drawing/2014/main" id="{AB47100F-88A4-4D0F-B3C2-2221A28E42E4}"/>
              </a:ext>
            </a:extLst>
          </p:cNvPr>
          <p:cNvSpPr>
            <a:spLocks noGrp="1"/>
          </p:cNvSpPr>
          <p:nvPr>
            <p:ph idx="1"/>
          </p:nvPr>
        </p:nvSpPr>
        <p:spPr>
          <a:xfrm>
            <a:off x="457200" y="1396536"/>
            <a:ext cx="8229600" cy="5207928"/>
          </a:xfrm>
        </p:spPr>
        <p:txBody>
          <a:bodyPr>
            <a:normAutofit fontScale="85000" lnSpcReduction="10000"/>
          </a:bodyPr>
          <a:lstStyle/>
          <a:p>
            <a:pPr>
              <a:lnSpc>
                <a:spcPct val="110000"/>
              </a:lnSpc>
            </a:pPr>
            <a:r>
              <a:rPr lang="en-US" dirty="0"/>
              <a:t>37 year old female;</a:t>
            </a:r>
          </a:p>
          <a:p>
            <a:pPr>
              <a:lnSpc>
                <a:spcPct val="110000"/>
              </a:lnSpc>
            </a:pPr>
            <a:r>
              <a:rPr lang="en-US" dirty="0"/>
              <a:t>Mild ID, Schizophrenia, Schizoaffective Disorder-</a:t>
            </a:r>
            <a:r>
              <a:rPr lang="en-US" dirty="0" err="1"/>
              <a:t>BiPolar</a:t>
            </a:r>
            <a:r>
              <a:rPr lang="en-US" dirty="0"/>
              <a:t> type;</a:t>
            </a:r>
          </a:p>
          <a:p>
            <a:pPr>
              <a:lnSpc>
                <a:spcPct val="110000"/>
              </a:lnSpc>
            </a:pPr>
            <a:r>
              <a:rPr lang="en-US" dirty="0"/>
              <a:t>Previous placements have been at IMDs, specialized residential facilities including homes with delayed egress and secured perimeters, psychiatric hospitals and currently residing at College Hospital; </a:t>
            </a:r>
          </a:p>
          <a:p>
            <a:pPr>
              <a:lnSpc>
                <a:spcPct val="110000"/>
              </a:lnSpc>
            </a:pPr>
            <a:r>
              <a:rPr lang="en-US" dirty="0"/>
              <a:t>Current targeted behaviors: Physical Aggression, Inappropriate boundaries, Vocal disruption;</a:t>
            </a:r>
          </a:p>
          <a:p>
            <a:pPr>
              <a:lnSpc>
                <a:spcPct val="110000"/>
              </a:lnSpc>
            </a:pPr>
            <a:r>
              <a:rPr lang="en-US" dirty="0"/>
              <a:t>Has difficulty regulating her emotions and struggles to use her coping skills when upset;</a:t>
            </a:r>
          </a:p>
          <a:p>
            <a:endParaRPr lang="en-US" dirty="0"/>
          </a:p>
          <a:p>
            <a:endParaRPr lang="en-US" dirty="0"/>
          </a:p>
        </p:txBody>
      </p:sp>
    </p:spTree>
    <p:extLst>
      <p:ext uri="{BB962C8B-B14F-4D97-AF65-F5344CB8AC3E}">
        <p14:creationId xmlns:p14="http://schemas.microsoft.com/office/powerpoint/2010/main" val="2183020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4F3F42-4BB1-4B22-BFA5-DB057819ABB5}"/>
              </a:ext>
            </a:extLst>
          </p:cNvPr>
          <p:cNvSpPr>
            <a:spLocks noGrp="1"/>
          </p:cNvSpPr>
          <p:nvPr>
            <p:ph type="title"/>
          </p:nvPr>
        </p:nvSpPr>
        <p:spPr/>
        <p:txBody>
          <a:bodyPr>
            <a:normAutofit fontScale="90000"/>
          </a:bodyPr>
          <a:lstStyle/>
          <a:p>
            <a:r>
              <a:rPr lang="en-US" dirty="0"/>
              <a:t>Primary Individual to be Served – Partial SIR History</a:t>
            </a:r>
          </a:p>
        </p:txBody>
      </p:sp>
      <p:pic>
        <p:nvPicPr>
          <p:cNvPr id="2" name="Picture 1">
            <a:extLst>
              <a:ext uri="{FF2B5EF4-FFF2-40B4-BE49-F238E27FC236}">
                <a16:creationId xmlns:a16="http://schemas.microsoft.com/office/drawing/2014/main" id="{B12CEE98-26B9-403F-B6B9-D1C31F7EA92E}"/>
              </a:ext>
            </a:extLst>
          </p:cNvPr>
          <p:cNvPicPr>
            <a:picLocks noChangeAspect="1"/>
          </p:cNvPicPr>
          <p:nvPr/>
        </p:nvPicPr>
        <p:blipFill>
          <a:blip r:embed="rId2"/>
          <a:stretch>
            <a:fillRect/>
          </a:stretch>
        </p:blipFill>
        <p:spPr>
          <a:xfrm>
            <a:off x="834081" y="1464387"/>
            <a:ext cx="7475838" cy="4889980"/>
          </a:xfrm>
          <a:prstGeom prst="rect">
            <a:avLst/>
          </a:prstGeom>
        </p:spPr>
      </p:pic>
    </p:spTree>
    <p:extLst>
      <p:ext uri="{BB962C8B-B14F-4D97-AF65-F5344CB8AC3E}">
        <p14:creationId xmlns:p14="http://schemas.microsoft.com/office/powerpoint/2010/main" val="199990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F179-3195-4BA5-BE2C-12BD61A75F08}"/>
              </a:ext>
            </a:extLst>
          </p:cNvPr>
          <p:cNvSpPr>
            <a:spLocks noGrp="1"/>
          </p:cNvSpPr>
          <p:nvPr>
            <p:ph type="title"/>
          </p:nvPr>
        </p:nvSpPr>
        <p:spPr/>
        <p:txBody>
          <a:bodyPr/>
          <a:lstStyle/>
          <a:p>
            <a:r>
              <a:rPr lang="en-US" dirty="0"/>
              <a:t>Staffing</a:t>
            </a:r>
          </a:p>
        </p:txBody>
      </p:sp>
      <p:sp>
        <p:nvSpPr>
          <p:cNvPr id="3" name="Content Placeholder 2">
            <a:extLst>
              <a:ext uri="{FF2B5EF4-FFF2-40B4-BE49-F238E27FC236}">
                <a16:creationId xmlns:a16="http://schemas.microsoft.com/office/drawing/2014/main" id="{B8F68D9F-59DF-44EF-9AAF-49682CC71BCE}"/>
              </a:ext>
            </a:extLst>
          </p:cNvPr>
          <p:cNvSpPr>
            <a:spLocks noGrp="1"/>
          </p:cNvSpPr>
          <p:nvPr>
            <p:ph idx="1"/>
          </p:nvPr>
        </p:nvSpPr>
        <p:spPr/>
        <p:txBody>
          <a:bodyPr>
            <a:normAutofit fontScale="85000" lnSpcReduction="20000"/>
          </a:bodyPr>
          <a:lstStyle/>
          <a:p>
            <a:r>
              <a:rPr lang="en-US" dirty="0"/>
              <a:t>Administrator must be one of the following: </a:t>
            </a:r>
          </a:p>
          <a:p>
            <a:pPr lvl="1"/>
            <a:r>
              <a:rPr lang="en-US" dirty="0"/>
              <a:t>A Registered behavior technician(RBT);</a:t>
            </a:r>
          </a:p>
          <a:p>
            <a:pPr lvl="1"/>
            <a:r>
              <a:rPr lang="en-US" dirty="0"/>
              <a:t>A Licensed Psychiatric Technician (RBT);</a:t>
            </a:r>
          </a:p>
          <a:p>
            <a:pPr lvl="1"/>
            <a:r>
              <a:rPr lang="en-US" dirty="0"/>
              <a:t>A Qualified Behavior Modification Professional.</a:t>
            </a:r>
          </a:p>
          <a:p>
            <a:pPr marL="411480" lvl="1" indent="0">
              <a:buNone/>
            </a:pPr>
            <a:endParaRPr lang="en-US" dirty="0"/>
          </a:p>
          <a:p>
            <a:r>
              <a:rPr lang="en-US" dirty="0"/>
              <a:t>EBSH regulations require a lead staff on each shift (168 per week);</a:t>
            </a:r>
          </a:p>
          <a:p>
            <a:pPr lvl="1"/>
            <a:r>
              <a:rPr lang="en-US" dirty="0"/>
              <a:t>This cost is part of the ‘facility rate’;</a:t>
            </a:r>
          </a:p>
          <a:p>
            <a:pPr lvl="1"/>
            <a:r>
              <a:rPr lang="en-US" dirty="0"/>
              <a:t>The lead staff person must either be an Licensed Psychiatric Technician (LPT) or a Registered Behavior Technician (RBT) within established timeline</a:t>
            </a:r>
          </a:p>
          <a:p>
            <a:pPr lvl="1"/>
            <a:r>
              <a:rPr lang="en-US" dirty="0"/>
              <a:t>Recruitment and development of staff on an on-going basis is essential</a:t>
            </a:r>
          </a:p>
        </p:txBody>
      </p:sp>
    </p:spTree>
    <p:extLst>
      <p:ext uri="{BB962C8B-B14F-4D97-AF65-F5344CB8AC3E}">
        <p14:creationId xmlns:p14="http://schemas.microsoft.com/office/powerpoint/2010/main" val="3251782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963</TotalTime>
  <Words>954</Words>
  <Application>Microsoft Office PowerPoint</Application>
  <PresentationFormat>On-screen Show (4:3)</PresentationFormat>
  <Paragraphs>106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Rockwell</vt:lpstr>
      <vt:lpstr>Wingdings 2</vt:lpstr>
      <vt:lpstr>Foundry</vt:lpstr>
      <vt:lpstr>Applicant’s Conference 2018-19   Request for Proposal</vt:lpstr>
      <vt:lpstr>Overview of Project –  Enhanced Behavior Support Home (EBSH) - for Adults</vt:lpstr>
      <vt:lpstr>Overview- continued </vt:lpstr>
      <vt:lpstr>Overview of Project –  SRF for Adults, continued</vt:lpstr>
      <vt:lpstr>Types of Individuals to be Served</vt:lpstr>
      <vt:lpstr>Individuals to be Served Continued  </vt:lpstr>
      <vt:lpstr>Client to be Served</vt:lpstr>
      <vt:lpstr>Primary Individual to be Served – Partial SIR History</vt:lpstr>
      <vt:lpstr>Staffing</vt:lpstr>
      <vt:lpstr>Rate Negotiation</vt:lpstr>
      <vt:lpstr>Equity and Diversity</vt:lpstr>
      <vt:lpstr>Timeline</vt:lpstr>
      <vt:lpstr>RFP Specifics</vt:lpstr>
      <vt:lpstr>RFP Process</vt:lpstr>
      <vt:lpstr>RFP Process, continued</vt:lpstr>
      <vt:lpstr>RFP Process, continued</vt:lpstr>
      <vt:lpstr>RFP Process, continued</vt:lpstr>
      <vt:lpstr>Thank you for attending!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Applicant’s Conference 2014-15 CPP Requests for Proposals</dc:title>
  <dc:creator>ERNIE CRUZ</dc:creator>
  <cp:lastModifiedBy>Glen, Benilda</cp:lastModifiedBy>
  <cp:revision>70</cp:revision>
  <cp:lastPrinted>2019-05-23T18:39:15Z</cp:lastPrinted>
  <dcterms:created xsi:type="dcterms:W3CDTF">2014-09-16T02:44:23Z</dcterms:created>
  <dcterms:modified xsi:type="dcterms:W3CDTF">2019-05-23T19:49:51Z</dcterms:modified>
</cp:coreProperties>
</file>