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83"/>
  </p:notesMasterIdLst>
  <p:sldIdLst>
    <p:sldId id="256" r:id="rId2"/>
    <p:sldId id="336" r:id="rId3"/>
    <p:sldId id="257" r:id="rId4"/>
    <p:sldId id="538" r:id="rId5"/>
    <p:sldId id="535" r:id="rId6"/>
    <p:sldId id="337" r:id="rId7"/>
    <p:sldId id="260" r:id="rId8"/>
    <p:sldId id="262" r:id="rId9"/>
    <p:sldId id="534" r:id="rId10"/>
    <p:sldId id="263" r:id="rId11"/>
    <p:sldId id="325" r:id="rId12"/>
    <p:sldId id="347" r:id="rId13"/>
    <p:sldId id="348" r:id="rId14"/>
    <p:sldId id="332" r:id="rId15"/>
    <p:sldId id="338" r:id="rId16"/>
    <p:sldId id="272" r:id="rId17"/>
    <p:sldId id="282" r:id="rId18"/>
    <p:sldId id="274" r:id="rId19"/>
    <p:sldId id="275" r:id="rId20"/>
    <p:sldId id="276" r:id="rId21"/>
    <p:sldId id="277" r:id="rId22"/>
    <p:sldId id="328" r:id="rId23"/>
    <p:sldId id="278" r:id="rId24"/>
    <p:sldId id="285" r:id="rId25"/>
    <p:sldId id="467" r:id="rId26"/>
    <p:sldId id="469" r:id="rId27"/>
    <p:sldId id="279" r:id="rId28"/>
    <p:sldId id="287" r:id="rId29"/>
    <p:sldId id="288" r:id="rId30"/>
    <p:sldId id="289" r:id="rId31"/>
    <p:sldId id="290" r:id="rId32"/>
    <p:sldId id="291" r:id="rId33"/>
    <p:sldId id="292" r:id="rId34"/>
    <p:sldId id="293" r:id="rId35"/>
    <p:sldId id="473" r:id="rId36"/>
    <p:sldId id="497" r:id="rId37"/>
    <p:sldId id="537" r:id="rId38"/>
    <p:sldId id="300" r:id="rId39"/>
    <p:sldId id="528" r:id="rId40"/>
    <p:sldId id="530" r:id="rId41"/>
    <p:sldId id="531" r:id="rId42"/>
    <p:sldId id="532" r:id="rId43"/>
    <p:sldId id="533" r:id="rId44"/>
    <p:sldId id="452" r:id="rId45"/>
    <p:sldId id="462" r:id="rId46"/>
    <p:sldId id="303" r:id="rId47"/>
    <p:sldId id="304" r:id="rId48"/>
    <p:sldId id="329" r:id="rId49"/>
    <p:sldId id="305" r:id="rId50"/>
    <p:sldId id="306" r:id="rId51"/>
    <p:sldId id="307" r:id="rId52"/>
    <p:sldId id="308" r:id="rId53"/>
    <p:sldId id="309" r:id="rId54"/>
    <p:sldId id="539" r:id="rId55"/>
    <p:sldId id="310" r:id="rId56"/>
    <p:sldId id="311" r:id="rId57"/>
    <p:sldId id="312" r:id="rId58"/>
    <p:sldId id="313" r:id="rId59"/>
    <p:sldId id="314" r:id="rId60"/>
    <p:sldId id="315" r:id="rId61"/>
    <p:sldId id="536" r:id="rId62"/>
    <p:sldId id="316" r:id="rId63"/>
    <p:sldId id="317" r:id="rId64"/>
    <p:sldId id="271" r:id="rId65"/>
    <p:sldId id="319" r:id="rId66"/>
    <p:sldId id="320" r:id="rId67"/>
    <p:sldId id="321" r:id="rId68"/>
    <p:sldId id="474" r:id="rId69"/>
    <p:sldId id="273" r:id="rId70"/>
    <p:sldId id="281" r:id="rId71"/>
    <p:sldId id="521" r:id="rId72"/>
    <p:sldId id="527" r:id="rId73"/>
    <p:sldId id="475" r:id="rId74"/>
    <p:sldId id="349" r:id="rId75"/>
    <p:sldId id="350" r:id="rId76"/>
    <p:sldId id="352" r:id="rId77"/>
    <p:sldId id="351" r:id="rId78"/>
    <p:sldId id="353" r:id="rId79"/>
    <p:sldId id="339" r:id="rId80"/>
    <p:sldId id="344" r:id="rId81"/>
    <p:sldId id="345" r:id="rId8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459" autoAdjust="0"/>
  </p:normalViewPr>
  <p:slideViewPr>
    <p:cSldViewPr>
      <p:cViewPr varScale="1">
        <p:scale>
          <a:sx n="39" d="100"/>
          <a:sy n="39" d="100"/>
        </p:scale>
        <p:origin x="2064"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40DB71-19BC-4027-BF0B-AF2FED4C0116}" type="datetimeFigureOut">
              <a:rPr lang="en-US" smtClean="0"/>
              <a:t>9/18/2019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FFFD370-D2B3-4BF7-A147-D3F9F13EB45C}" type="slidenum">
              <a:rPr lang="en-US" smtClean="0"/>
              <a:t>‹#›</a:t>
            </a:fld>
            <a:endParaRPr lang="en-US"/>
          </a:p>
        </p:txBody>
      </p:sp>
    </p:spTree>
    <p:extLst>
      <p:ext uri="{BB962C8B-B14F-4D97-AF65-F5344CB8AC3E}">
        <p14:creationId xmlns:p14="http://schemas.microsoft.com/office/powerpoint/2010/main" val="598234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FD370-D2B3-4BF7-A147-D3F9F13EB45C}" type="slidenum">
              <a:rPr lang="en-US" smtClean="0"/>
              <a:t>1</a:t>
            </a:fld>
            <a:endParaRPr lang="en-US"/>
          </a:p>
        </p:txBody>
      </p:sp>
    </p:spTree>
    <p:extLst>
      <p:ext uri="{BB962C8B-B14F-4D97-AF65-F5344CB8AC3E}">
        <p14:creationId xmlns:p14="http://schemas.microsoft.com/office/powerpoint/2010/main" val="401658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41" indent="-171441">
              <a:buFont typeface="Arial" panose="020B0604020202020204" pitchFamily="34" charset="0"/>
              <a:buChar char="•"/>
            </a:pPr>
            <a:r>
              <a:rPr lang="en-US" dirty="0"/>
              <a:t>This information is also covered in other modules.</a:t>
            </a:r>
          </a:p>
          <a:p>
            <a:endParaRPr lang="en-US" dirty="0"/>
          </a:p>
          <a:p>
            <a:r>
              <a:rPr lang="en-US" dirty="0"/>
              <a:t>STATUTE</a:t>
            </a:r>
          </a:p>
          <a:p>
            <a:r>
              <a:rPr lang="en-US" dirty="0"/>
              <a:t>WIC 4685.8 (c)(5) – “Participant" means an individual, and when appropriate, his or her parents, legal guardian or conservator, or authorized representative, who has been deemed eligible for, and has voluntarily agreed to participate in, the Self-Determination Program.</a:t>
            </a:r>
          </a:p>
          <a:p>
            <a:r>
              <a:rPr lang="en-US" dirty="0"/>
              <a:t>WIC 4685.8 (d)(3) – The participant agrees to all of the following terms and conditions:</a:t>
            </a:r>
          </a:p>
          <a:p>
            <a:pPr marL="171441" indent="-171441">
              <a:buFont typeface="Arial" panose="020B0604020202020204" pitchFamily="34" charset="0"/>
              <a:buChar char="•"/>
            </a:pPr>
            <a:r>
              <a:rPr lang="en-US" dirty="0"/>
              <a:t>The participant shall receive an orientation to the Self-Determination Program prior to enrollment…</a:t>
            </a:r>
          </a:p>
          <a:p>
            <a:pPr marL="171441" indent="-171441">
              <a:buFont typeface="Arial" panose="020B0604020202020204" pitchFamily="34" charset="0"/>
              <a:buChar char="•"/>
            </a:pPr>
            <a:r>
              <a:rPr lang="en-US" dirty="0"/>
              <a:t>The participant shall utilize the services and supports available within the Self-Determination Program only when generic services and supports are not available.</a:t>
            </a:r>
          </a:p>
          <a:p>
            <a:pPr marL="171441" indent="-171441">
              <a:buFont typeface="Arial" panose="020B0604020202020204" pitchFamily="34" charset="0"/>
              <a:buChar char="•"/>
            </a:pPr>
            <a:r>
              <a:rPr lang="en-US" dirty="0"/>
              <a:t>The participant shall only purchase services and supports necessary to implement his or her IPP and shall comply with any and all other terms and conditions for participation in the SDP described in this section.</a:t>
            </a:r>
          </a:p>
          <a:p>
            <a:pPr marL="171441" indent="-171441">
              <a:buFont typeface="Arial" panose="020B0604020202020204" pitchFamily="34" charset="0"/>
              <a:buChar char="•"/>
            </a:pPr>
            <a:r>
              <a:rPr lang="en-US" dirty="0"/>
              <a:t>The participant shall manage SDP services and supports within his or her individual budget.</a:t>
            </a:r>
          </a:p>
          <a:p>
            <a:pPr marL="171441" indent="-171441">
              <a:buFont typeface="Arial" panose="020B0604020202020204" pitchFamily="34" charset="0"/>
              <a:buChar char="•"/>
            </a:pPr>
            <a:r>
              <a:rPr lang="en-US" dirty="0"/>
              <a:t>The participant shall utilize the services of a financial management services provider of his or her own choosing and who is </a:t>
            </a:r>
            <a:r>
              <a:rPr lang="en-US" dirty="0" err="1"/>
              <a:t>vendored</a:t>
            </a:r>
            <a:r>
              <a:rPr lang="en-US" dirty="0"/>
              <a:t> by a regional center.</a:t>
            </a:r>
          </a:p>
          <a:p>
            <a:pPr marL="171441" indent="-171441">
              <a:buFont typeface="Arial" panose="020B0604020202020204" pitchFamily="34" charset="0"/>
              <a:buChar char="•"/>
            </a:pPr>
            <a:r>
              <a:rPr lang="en-US" dirty="0"/>
              <a:t>The participant may utilize the services of an independent facilitator of his or her own choosing for the purpose of providing services and functions… If the participant elects not to use an independent facilitator, he or she may use his or her regional center service coordinator to provide services and functions…</a:t>
            </a:r>
          </a:p>
          <a:p>
            <a:r>
              <a:rPr lang="en-US" dirty="0"/>
              <a:t>WIC 4685.8 (l)</a:t>
            </a:r>
          </a:p>
          <a:p>
            <a:r>
              <a:rPr lang="en-US" dirty="0"/>
              <a:t>The participant shall implement his or her IPP, including choosing and purchasing the services and supports allowable under this section necessary to implement the plan…</a:t>
            </a:r>
          </a:p>
        </p:txBody>
      </p:sp>
      <p:sp>
        <p:nvSpPr>
          <p:cNvPr id="4" name="Slide Number Placeholder 3"/>
          <p:cNvSpPr>
            <a:spLocks noGrp="1"/>
          </p:cNvSpPr>
          <p:nvPr>
            <p:ph type="sldNum" sz="quarter" idx="10"/>
          </p:nvPr>
        </p:nvSpPr>
        <p:spPr/>
        <p:txBody>
          <a:bodyPr/>
          <a:lstStyle/>
          <a:p>
            <a:fld id="{67C6BE43-22D4-4105-AEC0-FD21F69994FD}" type="slidenum">
              <a:rPr lang="en-US" smtClean="0"/>
              <a:t>17</a:t>
            </a:fld>
            <a:endParaRPr lang="en-US"/>
          </a:p>
        </p:txBody>
      </p:sp>
    </p:spTree>
    <p:extLst>
      <p:ext uri="{BB962C8B-B14F-4D97-AF65-F5344CB8AC3E}">
        <p14:creationId xmlns:p14="http://schemas.microsoft.com/office/powerpoint/2010/main" val="360231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NOTES:</a:t>
            </a:r>
          </a:p>
          <a:p>
            <a:pPr marL="171441" indent="-171441">
              <a:buFont typeface="Arial" panose="020B0604020202020204" pitchFamily="34" charset="0"/>
              <a:buChar char="•"/>
            </a:pPr>
            <a:r>
              <a:rPr lang="en-US" dirty="0">
                <a:solidFill>
                  <a:schemeClr val="tx1"/>
                </a:solidFill>
              </a:rPr>
              <a:t>The</a:t>
            </a:r>
            <a:r>
              <a:rPr lang="en-US" baseline="0" dirty="0">
                <a:solidFill>
                  <a:schemeClr val="tx1"/>
                </a:solidFill>
              </a:rPr>
              <a:t> Self-Determination Program will be offered statewide with slots available for up to 2500 participants in the first 3 years; there is the option to expand for developmental center consumers. Each regional center is responsible for implementation. Implementation activities will include, but are not limited to, setting up the individual budget, and working with an Independent Facilitator if the participant chooses to have one.</a:t>
            </a:r>
          </a:p>
          <a:p>
            <a:pPr marL="171441" indent="-171441">
              <a:buFont typeface="Arial" panose="020B0604020202020204" pitchFamily="34" charset="0"/>
              <a:buChar char="•"/>
            </a:pPr>
            <a:r>
              <a:rPr lang="en-US" baseline="0" dirty="0">
                <a:solidFill>
                  <a:schemeClr val="tx1"/>
                </a:solidFill>
              </a:rPr>
              <a:t>All regional centers have established and convened a local volunteer advisory committee in partnership with the State Council on Developmental Disabilities regional office.</a:t>
            </a:r>
          </a:p>
          <a:p>
            <a:pPr marL="171441" indent="-171441">
              <a:buFont typeface="Arial" panose="020B0604020202020204" pitchFamily="34" charset="0"/>
              <a:buChar char="•"/>
            </a:pPr>
            <a:r>
              <a:rPr lang="en-US" baseline="0" dirty="0">
                <a:solidFill>
                  <a:schemeClr val="tx1"/>
                </a:solidFill>
              </a:rPr>
              <a:t>Regional centers, in partnership with the SCDD regional offices and local volunteer advisory committees will need to conduct orientations for those individuals selected to participate.</a:t>
            </a:r>
          </a:p>
          <a:p>
            <a:endParaRPr lang="en-US" dirty="0">
              <a:solidFill>
                <a:schemeClr val="tx1"/>
              </a:solidFill>
            </a:endParaRPr>
          </a:p>
          <a:p>
            <a:r>
              <a:rPr lang="en-US" kern="1200" dirty="0">
                <a:solidFill>
                  <a:schemeClr val="tx1"/>
                </a:solidFill>
                <a:effectLst/>
              </a:rPr>
              <a:t>STATUTE</a:t>
            </a:r>
            <a:endParaRPr lang="en-US" kern="1200" baseline="0" dirty="0">
              <a:solidFill>
                <a:schemeClr val="tx1"/>
              </a:solidFill>
              <a:effectLst/>
            </a:endParaRPr>
          </a:p>
          <a:p>
            <a:r>
              <a:rPr lang="en-US" u="none" kern="1200" dirty="0">
                <a:solidFill>
                  <a:schemeClr val="tx1"/>
                </a:solidFill>
                <a:effectLst/>
              </a:rPr>
              <a:t>WIC 4685.8.  (a) …Following the phase-in period, the program shall be available on a voluntary basis to all regional center consumers, including residents in developmental centers who are moving to the community, who are</a:t>
            </a:r>
          </a:p>
          <a:p>
            <a:r>
              <a:rPr lang="en-US" u="none" kern="1200" dirty="0">
                <a:solidFill>
                  <a:schemeClr val="tx1"/>
                </a:solidFill>
                <a:effectLst/>
              </a:rPr>
              <a:t>eligible for the Self-Determination Program. The program shall be available to individuals who reflect the disability, ethnic, and geographic diversity of the state. The Department of Finance may approve, upon a request from the department and no sooner than 30 days following notification to the Joint Legislative Budget Committee, an increase to the number of consumers served by the Self-Determination Program before the end of the three-year phase-in period.</a:t>
            </a:r>
          </a:p>
          <a:p>
            <a:r>
              <a:rPr lang="en-US" kern="1200" dirty="0">
                <a:solidFill>
                  <a:schemeClr val="tx1"/>
                </a:solidFill>
                <a:effectLst/>
              </a:rPr>
              <a:t>WIC 4685.8 (t) </a:t>
            </a:r>
            <a:r>
              <a:rPr lang="en-US" b="0" kern="1200" dirty="0">
                <a:solidFill>
                  <a:schemeClr val="tx1"/>
                </a:solidFill>
                <a:effectLst/>
              </a:rPr>
              <a:t>–</a:t>
            </a:r>
            <a:r>
              <a:rPr lang="en-US" dirty="0"/>
              <a:t>Each regional center shall be responsible for implementing the Self-Determination Program as a term of its contract under Section 4629. As part of implementing the program, the regional center shall do both of the following:</a:t>
            </a:r>
          </a:p>
          <a:p>
            <a:r>
              <a:rPr lang="en-US" dirty="0"/>
              <a:t>(1) Contract with local consumer or family-run organizations and consult with the local volunteer advisory committee established pursuant to paragraph (1) of subdivision (x) to conduct outreach through local meetings or forums to consumers and their families to provide information about the Self-Determination Program and to help ensure that the program is available to a diverse group of participants, with special outreach to underserved communities.</a:t>
            </a:r>
          </a:p>
          <a:p>
            <a:r>
              <a:rPr lang="en-US" dirty="0"/>
              <a:t>(2) Collaborate with the local consumer or family-run organizations identified in paragraph (1) to jointly conduct training about the Self-Determination Program. The regional center shall consult with the local volunteer advisory committee established pursuant to paragraph (1) of subdivision (x) in planning for the training, and the local volunteer advisory committee may designate members to represent the advisory committee at the training.</a:t>
            </a:r>
            <a:endParaRPr lang="en-US" b="0" kern="1200" dirty="0">
              <a:solidFill>
                <a:schemeClr val="tx1"/>
              </a:solidFill>
              <a:effectLst/>
            </a:endParaRPr>
          </a:p>
          <a:p>
            <a:endParaRPr lang="en-US" b="0" kern="1200" dirty="0">
              <a:solidFill>
                <a:schemeClr val="tx1"/>
              </a:solidFill>
              <a:effectLst/>
            </a:endParaRPr>
          </a:p>
          <a:p>
            <a:r>
              <a:rPr lang="en-US" kern="1200" dirty="0">
                <a:solidFill>
                  <a:schemeClr val="tx1"/>
                </a:solidFill>
                <a:effectLst/>
              </a:rPr>
              <a:t>WIC</a:t>
            </a:r>
            <a:r>
              <a:rPr lang="en-US" kern="1200" baseline="0" dirty="0">
                <a:solidFill>
                  <a:schemeClr val="tx1"/>
                </a:solidFill>
                <a:effectLst/>
              </a:rPr>
              <a:t> 4685.8 (x) -</a:t>
            </a:r>
            <a:r>
              <a:rPr lang="en-US" dirty="0"/>
              <a:t>To ensure the effective implementation of the Self-Determination Program and facilitate the sharing of best practices and training materials commencing with the implementation of the Self-Determination Program, local and statewide advisory committees shall be established as follows:</a:t>
            </a:r>
          </a:p>
          <a:p>
            <a:r>
              <a:rPr lang="en-US" dirty="0"/>
              <a:t>(1) Each regional center shall establish a local volunteer advisory committee to provide oversight of the Self-Determination Program. The regional center and the State Council on Developmental Disabilities shall each appoint one-half of the membership of the committee. The committee shall consist of the regional center clients’ rights advocate, consumers, family members, and other advocates, and community leaders. A majority of the committee shall be consumers and their family members. The committee shall reflect the multicultural diversity and geographic profile of the catchment area. The committee shall review the development and ongoing progress of the Self-Determination Program, including whether the program advances the principles of self-determination and is operating consistent with the requirements of this section, and may make ongoing recommendations for improvement to the regional center and the department.</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18</a:t>
            </a:fld>
            <a:endParaRPr lang="en-US"/>
          </a:p>
        </p:txBody>
      </p:sp>
    </p:spTree>
    <p:extLst>
      <p:ext uri="{BB962C8B-B14F-4D97-AF65-F5344CB8AC3E}">
        <p14:creationId xmlns:p14="http://schemas.microsoft.com/office/powerpoint/2010/main" val="2711536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NOTES:</a:t>
            </a:r>
          </a:p>
          <a:p>
            <a:pPr marL="171441" indent="-171441">
              <a:buFont typeface="Arial" panose="020B0604020202020204" pitchFamily="34" charset="0"/>
              <a:buChar char="•"/>
            </a:pPr>
            <a:r>
              <a:rPr lang="en-US" dirty="0">
                <a:solidFill>
                  <a:schemeClr val="tx1"/>
                </a:solidFill>
              </a:rPr>
              <a:t>The Self-Determination</a:t>
            </a:r>
            <a:r>
              <a:rPr lang="en-US" baseline="0" dirty="0">
                <a:solidFill>
                  <a:schemeClr val="tx1"/>
                </a:solidFill>
              </a:rPr>
              <a:t> Program is voluntary and participants may decide to return to traditional service delivery. If so, regional centers must provide the support necessary to do so, including development of a new Individual Program Plan to reflect the change. More information about this is covered in the Participant Eligibility training.</a:t>
            </a:r>
            <a:endParaRPr lang="en-US" u="none" baseline="0" dirty="0">
              <a:solidFill>
                <a:schemeClr val="tx1"/>
              </a:solidFill>
            </a:endParaRPr>
          </a:p>
          <a:p>
            <a:pPr marL="171441" indent="-171441">
              <a:buFont typeface="Arial" panose="020B0604020202020204" pitchFamily="34" charset="0"/>
              <a:buChar char="•"/>
            </a:pPr>
            <a:r>
              <a:rPr lang="en-US" baseline="0" dirty="0">
                <a:solidFill>
                  <a:schemeClr val="tx1"/>
                </a:solidFill>
              </a:rPr>
              <a:t>The change must be made seamlessly with no gap in services and supports during the transition period.</a:t>
            </a:r>
          </a:p>
          <a:p>
            <a:endParaRPr lang="en-US" baseline="0" dirty="0">
              <a:solidFill>
                <a:schemeClr val="tx1"/>
              </a:solidFill>
            </a:endParaRPr>
          </a:p>
          <a:p>
            <a:pPr defTabSz="914350">
              <a:defRPr/>
            </a:pPr>
            <a:r>
              <a:rPr lang="en-US" dirty="0"/>
              <a:t>STATUTE</a:t>
            </a:r>
          </a:p>
          <a:p>
            <a:pPr marL="171441" indent="-171441" defTabSz="914350">
              <a:buFont typeface="Arial" panose="020B0604020202020204" pitchFamily="34" charset="0"/>
              <a:buChar char="•"/>
              <a:defRPr/>
            </a:pPr>
            <a:r>
              <a:rPr lang="en-US" dirty="0"/>
              <a:t>WIC 4685.8 (h) – If at any time during participation in the Self-Determination Program a regional center determines that a participant is no longer eligible to continue in, or a participant voluntarily chooses to exit, the Self-Determination Program, the regional center shall provide for the participant's transition from the Self-Determination Program to other services and supports. This transition shall include the development of a new IPP that reflects the services and supports necessary to meet the individual's needs. The regional center shall ensure that there is no gap in services and supports during the transition period.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19</a:t>
            </a:fld>
            <a:endParaRPr lang="en-US"/>
          </a:p>
        </p:txBody>
      </p:sp>
    </p:spTree>
    <p:extLst>
      <p:ext uri="{BB962C8B-B14F-4D97-AF65-F5344CB8AC3E}">
        <p14:creationId xmlns:p14="http://schemas.microsoft.com/office/powerpoint/2010/main" val="3265195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NOTES:</a:t>
            </a:r>
            <a:endParaRPr lang="en-US" baseline="0" dirty="0">
              <a:solidFill>
                <a:schemeClr val="tx1"/>
              </a:solidFill>
            </a:endParaRPr>
          </a:p>
          <a:p>
            <a:pPr marL="171441" indent="-171441">
              <a:buFont typeface="Arial" panose="020B0604020202020204" pitchFamily="34" charset="0"/>
              <a:buChar char="•"/>
            </a:pPr>
            <a:r>
              <a:rPr lang="en-US" b="0" baseline="0">
                <a:solidFill>
                  <a:schemeClr val="tx1"/>
                </a:solidFill>
              </a:rPr>
              <a:t>There </a:t>
            </a:r>
            <a:r>
              <a:rPr lang="en-US" b="0" baseline="0" dirty="0">
                <a:solidFill>
                  <a:schemeClr val="tx1"/>
                </a:solidFill>
              </a:rPr>
              <a:t>will be a </a:t>
            </a:r>
            <a:r>
              <a:rPr lang="en-US" b="0" u="none" baseline="0" dirty="0">
                <a:solidFill>
                  <a:schemeClr val="tx1"/>
                </a:solidFill>
              </a:rPr>
              <a:t>separate module on the Individual Budget.</a:t>
            </a:r>
          </a:p>
          <a:p>
            <a:endParaRPr lang="en-US" dirty="0"/>
          </a:p>
          <a:p>
            <a:r>
              <a:rPr lang="en-US" dirty="0"/>
              <a:t>STATUTE</a:t>
            </a:r>
          </a:p>
          <a:p>
            <a:pPr marL="171441" indent="-171441">
              <a:buFont typeface="Arial" panose="020B0604020202020204" pitchFamily="34" charset="0"/>
              <a:buChar char="•"/>
            </a:pPr>
            <a:r>
              <a:rPr lang="en-US" dirty="0"/>
              <a:t>WIC 4685.8 (k) – The IPP team shall utilize the person-centered planning process to develop the IPP for a participant. The IPP shall detail the goals and objectives of the participant that are to be met through the purchase of participant-selected services and supports. The IPP team shall determine the individual budget to ensure the budget assists the participant to achieve the outcomes set forth in his or her IPP and ensures his or her health and safety. The completed individual budget shall be attached to the IPP.</a:t>
            </a:r>
          </a:p>
          <a:p>
            <a:pPr marL="171441" indent="-171441">
              <a:buFont typeface="Arial" panose="020B0604020202020204" pitchFamily="34" charset="0"/>
              <a:buChar char="•"/>
            </a:pPr>
            <a:r>
              <a:rPr lang="en-US" dirty="0"/>
              <a:t>WIC 4685.8 (p) – The IPP team shall annually ascertain from the participant whether there are any circumstances or needs that require a change to the annual individual budget.</a:t>
            </a:r>
          </a:p>
          <a:p>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20</a:t>
            </a:fld>
            <a:endParaRPr lang="en-US"/>
          </a:p>
        </p:txBody>
      </p:sp>
    </p:spTree>
    <p:extLst>
      <p:ext uri="{BB962C8B-B14F-4D97-AF65-F5344CB8AC3E}">
        <p14:creationId xmlns:p14="http://schemas.microsoft.com/office/powerpoint/2010/main" val="168120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NOTES:</a:t>
            </a:r>
            <a:endParaRPr lang="en-US" baseline="0" dirty="0">
              <a:solidFill>
                <a:schemeClr val="tx1"/>
              </a:solidFill>
            </a:endParaRPr>
          </a:p>
          <a:p>
            <a:pPr marL="171441" indent="-171441">
              <a:buFont typeface="Arial" panose="020B0604020202020204" pitchFamily="34" charset="0"/>
              <a:buChar char="•"/>
            </a:pPr>
            <a:r>
              <a:rPr lang="en-US" baseline="0" dirty="0">
                <a:solidFill>
                  <a:schemeClr val="tx1"/>
                </a:solidFill>
              </a:rPr>
              <a:t>Service coordinators are also responsible for ensuring that the services and supports in the Individual Program Plan are consistent with the approved Self-Determination Program</a:t>
            </a:r>
            <a:r>
              <a:rPr lang="en-US" u="none" baseline="0" dirty="0">
                <a:solidFill>
                  <a:schemeClr val="tx1"/>
                </a:solidFill>
              </a:rPr>
              <a:t>.  There is a separate module on </a:t>
            </a:r>
            <a:r>
              <a:rPr lang="en-US" dirty="0"/>
              <a:t>Self-Determination Program Services and Supports and the role of the independent facilitator.</a:t>
            </a:r>
          </a:p>
          <a:p>
            <a:pPr marL="171441" indent="-171441">
              <a:buFont typeface="Arial" panose="020B0604020202020204" pitchFamily="34" charset="0"/>
              <a:buChar char="•"/>
            </a:pPr>
            <a:r>
              <a:rPr lang="en-US" dirty="0"/>
              <a:t>Service coordinators are required to participate during the development of an Individual Program Plan.  However, service coordinators should only participate in a Self-Determination Program participant’s pre-planning meetings if invited by the participant.  </a:t>
            </a:r>
          </a:p>
          <a:p>
            <a:endParaRPr lang="en-US" baseline="0" dirty="0">
              <a:solidFill>
                <a:schemeClr val="tx1"/>
              </a:solidFill>
            </a:endParaRPr>
          </a:p>
          <a:p>
            <a:r>
              <a:rPr lang="en-US" baseline="0" dirty="0">
                <a:solidFill>
                  <a:schemeClr val="tx1"/>
                </a:solidFill>
              </a:rPr>
              <a:t>STATUTE</a:t>
            </a:r>
          </a:p>
          <a:p>
            <a:r>
              <a:rPr lang="en-US" dirty="0"/>
              <a:t>WIC 4685.8 (d)(3)(F) </a:t>
            </a:r>
          </a:p>
          <a:p>
            <a:pPr marL="171441" indent="-171441">
              <a:buFont typeface="Arial" panose="020B0604020202020204" pitchFamily="34" charset="0"/>
              <a:buChar char="•"/>
            </a:pPr>
            <a:r>
              <a:rPr lang="en-US" dirty="0"/>
              <a:t>… If the participant elects not to use an independent facilitator, he or she may use his or her regional center service coordinator to provide the services and functions described in paragraph (2) of subdivision (c).</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21</a:t>
            </a:fld>
            <a:endParaRPr lang="en-US"/>
          </a:p>
        </p:txBody>
      </p:sp>
    </p:spTree>
    <p:extLst>
      <p:ext uri="{BB962C8B-B14F-4D97-AF65-F5344CB8AC3E}">
        <p14:creationId xmlns:p14="http://schemas.microsoft.com/office/powerpoint/2010/main" val="53910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anose="020B0604020202020204" pitchFamily="34" charset="0"/>
              <a:buChar char="•"/>
            </a:pPr>
            <a:r>
              <a:rPr lang="en-US" b="1" dirty="0"/>
              <a:t>Each person who receives</a:t>
            </a:r>
            <a:r>
              <a:rPr lang="en-US" b="1" baseline="0" dirty="0"/>
              <a:t> services from a regional center has a Service Coordinator assigned to them. Some regional centers call them something different, like Client Program Coordinator (CPC), Counselor or Social Worker, but they essentially have the same job; to help you with your services and supports through the regional center system.</a:t>
            </a:r>
          </a:p>
          <a:p>
            <a:pPr marL="171441" indent="-171441">
              <a:buFont typeface="Arial" panose="020B0604020202020204" pitchFamily="34" charset="0"/>
              <a:buChar char="•"/>
            </a:pPr>
            <a:r>
              <a:rPr lang="en-US" b="1" baseline="0" dirty="0"/>
              <a:t>Service coordinators are responsible for ensuring that the services and supports you’ve identified through person-centered planning are in your individual program plan or IPP. Both generic services and paid services will be in your IPP.</a:t>
            </a:r>
          </a:p>
          <a:p>
            <a:pPr marL="171441" indent="-171441">
              <a:buFont typeface="Arial" panose="020B0604020202020204" pitchFamily="34" charset="0"/>
              <a:buChar char="•"/>
            </a:pPr>
            <a:r>
              <a:rPr lang="en-US" b="1" baseline="0" dirty="0"/>
              <a:t>Your service coordinator will help you determine your individual budget and will work with your independent facilitator, if you choose to work with one. The service coordinator can also be your independent facilitator and help you locate the services and supports you’ve identified that you need to work towards your goals. </a:t>
            </a:r>
          </a:p>
          <a:p>
            <a:endParaRPr lang="en-US" b="1" baseline="0" dirty="0"/>
          </a:p>
          <a:p>
            <a:endParaRPr lang="en-US" b="1"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22</a:t>
            </a:fld>
            <a:endParaRPr lang="en-US" dirty="0"/>
          </a:p>
        </p:txBody>
      </p:sp>
    </p:spTree>
    <p:extLst>
      <p:ext uri="{BB962C8B-B14F-4D97-AF65-F5344CB8AC3E}">
        <p14:creationId xmlns:p14="http://schemas.microsoft.com/office/powerpoint/2010/main" val="68649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41" indent="-171441">
              <a:buFont typeface="Arial" panose="020B0604020202020204" pitchFamily="34" charset="0"/>
              <a:buChar char="•"/>
            </a:pPr>
            <a:r>
              <a:rPr lang="en-US" dirty="0"/>
              <a:t>An</a:t>
            </a:r>
            <a:r>
              <a:rPr lang="en-US" baseline="0" dirty="0"/>
              <a:t> Independent Facilitator helps the participant make decisions about their budget and helps locate and coordinate services</a:t>
            </a:r>
            <a:endParaRPr lang="en-US" dirty="0"/>
          </a:p>
          <a:p>
            <a:pPr marL="171441" indent="-171441">
              <a:buFont typeface="Arial" panose="020B0604020202020204" pitchFamily="34" charset="0"/>
              <a:buChar char="•"/>
            </a:pPr>
            <a:r>
              <a:rPr lang="en-US" baseline="0" dirty="0"/>
              <a:t>Use of an </a:t>
            </a:r>
            <a:r>
              <a:rPr lang="en-US" u="none" baseline="0" dirty="0"/>
              <a:t>Independent Facilitator is optional</a:t>
            </a:r>
          </a:p>
          <a:p>
            <a:pPr marL="171441" indent="-171441" defTabSz="914350">
              <a:buFont typeface="Arial" panose="020B0604020202020204" pitchFamily="34" charset="0"/>
              <a:buChar char="•"/>
              <a:defRPr/>
            </a:pPr>
            <a:r>
              <a:rPr lang="en-US" u="none" dirty="0"/>
              <a:t>There is a separate</a:t>
            </a:r>
            <a:r>
              <a:rPr lang="en-US" u="none" baseline="0" dirty="0"/>
              <a:t> training module on Independent Facilitator</a:t>
            </a:r>
          </a:p>
          <a:p>
            <a:pPr defTabSz="914350">
              <a:defRPr/>
            </a:pPr>
            <a:endParaRPr lang="en-US" dirty="0"/>
          </a:p>
          <a:p>
            <a:r>
              <a:rPr lang="en-US" dirty="0"/>
              <a:t>STATUTE</a:t>
            </a:r>
            <a:endParaRPr lang="en-US" b="0" baseline="0" dirty="0"/>
          </a:p>
          <a:p>
            <a:r>
              <a:rPr lang="en-US" dirty="0"/>
              <a:t>WIC 4685.8 (c)(2)</a:t>
            </a:r>
            <a:endParaRPr lang="en-US" b="0" baseline="0" dirty="0"/>
          </a:p>
          <a:p>
            <a:pPr marL="171441" indent="-171441">
              <a:buFont typeface="Arial" panose="020B0604020202020204" pitchFamily="34" charset="0"/>
              <a:buChar char="•"/>
            </a:pPr>
            <a:r>
              <a:rPr lang="en-US" dirty="0"/>
              <a:t>The independent facilitator may assist the participant in making informed decisions about the individual budget, and in locating, accessing, and coordinating services and supports consistent with the participant's IPP… The cost of the independent facilitator, if any, shall be paid by the participant out of his or her individual budget. An independent facilitator shall receive training in the principles of self-determination, the person-centered planning process, and the other responsibilities described in this paragraph at his or her own cost.</a:t>
            </a:r>
          </a:p>
          <a:p>
            <a:r>
              <a:rPr lang="en-US" dirty="0"/>
              <a:t>WIC 4685.8 (d)(3)(F) </a:t>
            </a:r>
          </a:p>
          <a:p>
            <a:pPr marL="171441" indent="-171441">
              <a:buFont typeface="Arial" panose="020B0604020202020204" pitchFamily="34" charset="0"/>
              <a:buChar char="•"/>
            </a:pPr>
            <a:r>
              <a:rPr lang="en-US" dirty="0"/>
              <a:t>… If the participant elects not to use an independent facilitator, he or she may use his or her regional center service coordinator to provide the services and functions described in paragraph (2) of subdivision (c).</a:t>
            </a:r>
          </a:p>
          <a:p>
            <a:pPr marL="171441" indent="-171441">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67C6BE43-22D4-4105-AEC0-FD21F69994FD}" type="slidenum">
              <a:rPr lang="en-US" smtClean="0"/>
              <a:t>23</a:t>
            </a:fld>
            <a:endParaRPr lang="en-US"/>
          </a:p>
        </p:txBody>
      </p:sp>
    </p:spTree>
    <p:extLst>
      <p:ext uri="{BB962C8B-B14F-4D97-AF65-F5344CB8AC3E}">
        <p14:creationId xmlns:p14="http://schemas.microsoft.com/office/powerpoint/2010/main" val="113737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41" indent="-171441">
              <a:buFont typeface="Arial" panose="020B0604020202020204" pitchFamily="34" charset="0"/>
              <a:buChar char="•"/>
            </a:pPr>
            <a:r>
              <a:rPr lang="en-US" u="none" dirty="0"/>
              <a:t>There is a separate</a:t>
            </a:r>
            <a:r>
              <a:rPr lang="en-US" u="none" baseline="0" dirty="0"/>
              <a:t> training module on Financial Management Services.</a:t>
            </a:r>
          </a:p>
          <a:p>
            <a:pPr marL="171441" indent="-171441" defTabSz="914350">
              <a:buFont typeface="Arial" panose="020B0604020202020204" pitchFamily="34" charset="0"/>
              <a:buChar char="•"/>
              <a:defRPr/>
            </a:pPr>
            <a:r>
              <a:rPr lang="en-US" dirty="0"/>
              <a:t>Adheres to the same sections in the California Code of Regulations Title 17 as traditional Regional Center programs</a:t>
            </a:r>
          </a:p>
          <a:p>
            <a:pPr marL="171441" indent="-171441">
              <a:buFont typeface="Arial" panose="020B0604020202020204" pitchFamily="34" charset="0"/>
              <a:buChar char="•"/>
            </a:pPr>
            <a:endParaRPr lang="en-US" baseline="0" dirty="0"/>
          </a:p>
          <a:p>
            <a:r>
              <a:rPr lang="en-US" dirty="0"/>
              <a:t>STATUTE</a:t>
            </a:r>
          </a:p>
          <a:p>
            <a:r>
              <a:rPr lang="en-US" dirty="0"/>
              <a:t>WIC 4685.8(v</a:t>
            </a:r>
            <a:r>
              <a:rPr lang="en-US" b="0" dirty="0"/>
              <a:t>) </a:t>
            </a:r>
          </a:p>
          <a:p>
            <a:pPr marL="171441" indent="-171441">
              <a:buFont typeface="Arial" panose="020B0604020202020204" pitchFamily="34" charset="0"/>
              <a:buChar char="•"/>
            </a:pPr>
            <a:r>
              <a:rPr lang="en-US" b="0" dirty="0"/>
              <a:t>The financial management services provider is required to apply for </a:t>
            </a:r>
            <a:r>
              <a:rPr lang="en-US" b="0" dirty="0" err="1"/>
              <a:t>vendorization</a:t>
            </a:r>
            <a:r>
              <a:rPr lang="en-US" b="0" dirty="0"/>
              <a:t> for the Self-Determination Program.</a:t>
            </a:r>
          </a:p>
          <a:p>
            <a:r>
              <a:rPr lang="en-US" b="0" dirty="0"/>
              <a:t>WIC 4685.8(c)(1) </a:t>
            </a:r>
          </a:p>
          <a:p>
            <a:pPr marL="171441" indent="-171441">
              <a:buFont typeface="Arial" panose="020B0604020202020204" pitchFamily="34" charset="0"/>
              <a:buChar char="•"/>
            </a:pPr>
            <a:r>
              <a:rPr lang="en-US" b="0" dirty="0"/>
              <a:t>The financial management services provider shall meet the requirements of Sections 58884, 58886, and 58887 of Title 17 of the California Code of Regulations and other specific qualifications established by the department;</a:t>
            </a:r>
          </a:p>
          <a:p>
            <a:pPr marL="628615" lvl="1" indent="-171441">
              <a:buFont typeface="Courier New" panose="02070309020205020404" pitchFamily="49" charset="0"/>
              <a:buChar char="o"/>
            </a:pPr>
            <a:r>
              <a:rPr lang="en-US" b="0" dirty="0"/>
              <a:t>assist the participant to manage and direct the distribution of funds contained in the individual budget; and,</a:t>
            </a:r>
          </a:p>
          <a:p>
            <a:pPr marL="628615" lvl="1" indent="-171441">
              <a:buFont typeface="Courier New" panose="02070309020205020404" pitchFamily="49" charset="0"/>
              <a:buChar char="o"/>
            </a:pPr>
            <a:r>
              <a:rPr lang="en-US" b="0" dirty="0"/>
              <a:t>ensure that the participant has the financial resources to implement his or her IPP throughout the year.</a:t>
            </a:r>
          </a:p>
          <a:p>
            <a:r>
              <a:rPr lang="en-US" b="0" dirty="0"/>
              <a:t>WIC 4685.8(u)</a:t>
            </a:r>
          </a:p>
          <a:p>
            <a:pPr marL="171441" indent="-171441">
              <a:buFont typeface="Arial" panose="020B0604020202020204" pitchFamily="34" charset="0"/>
              <a:buChar char="•"/>
            </a:pPr>
            <a:r>
              <a:rPr lang="en-US" b="0" dirty="0"/>
              <a:t>The financial management services provider shall provide the participant and the regional center service coordinator with a monthly individual budget statement.</a:t>
            </a:r>
            <a:endParaRPr lang="en-US" b="0" dirty="0">
              <a:solidFill>
                <a:srgbClr val="FFFFFF"/>
              </a:solidFill>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24</a:t>
            </a:fld>
            <a:endParaRPr lang="en-US"/>
          </a:p>
        </p:txBody>
      </p:sp>
    </p:spTree>
    <p:extLst>
      <p:ext uri="{BB962C8B-B14F-4D97-AF65-F5344CB8AC3E}">
        <p14:creationId xmlns:p14="http://schemas.microsoft.com/office/powerpoint/2010/main" val="4054406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solidFill>
              </a:rPr>
              <a:t>Handout: </a:t>
            </a:r>
            <a:r>
              <a:rPr lang="en-US" b="1" i="0" dirty="0">
                <a:solidFill>
                  <a:schemeClr val="tx1"/>
                </a:solidFill>
              </a:rPr>
              <a:t>Hiring Service Providers TEMPLATE </a:t>
            </a:r>
            <a:r>
              <a:rPr lang="en-US" i="1" dirty="0">
                <a:solidFill>
                  <a:schemeClr val="tx1"/>
                </a:solidFill>
              </a:rPr>
              <a:t>(</a:t>
            </a:r>
            <a:r>
              <a:rPr lang="en-US" i="1" baseline="0" dirty="0">
                <a:solidFill>
                  <a:schemeClr val="tx1"/>
                </a:solidFill>
              </a:rPr>
              <a:t>Sample questions to ask prospective providers)</a:t>
            </a:r>
          </a:p>
          <a:p>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You can get help from your family or your independent facilitator to find the right people to provide your services.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dirty="0">
                <a:solidFill>
                  <a:schemeClr val="tx1"/>
                </a:solidFill>
              </a:rPr>
              <a:t>Communicate to the</a:t>
            </a:r>
            <a:r>
              <a:rPr lang="en-US" baseline="0" dirty="0">
                <a:solidFill>
                  <a:schemeClr val="tx1"/>
                </a:solidFill>
              </a:rPr>
              <a:t> prospective provider what is important in how they support you.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You can get help with the negotiation from an independent facilitator.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Reach out to other SDP participants and ask how much they are paying.</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And, you can ask your regional center how much they pay for similar services in the traditional system.</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Training Tip! This is a good spot to point out how the </a:t>
            </a:r>
            <a:r>
              <a:rPr lang="en-US" b="1" u="sng" baseline="0" dirty="0">
                <a:solidFill>
                  <a:schemeClr val="tx1"/>
                </a:solidFill>
              </a:rPr>
              <a:t>WANT</a:t>
            </a:r>
            <a:r>
              <a:rPr lang="en-US" b="1" baseline="0" dirty="0">
                <a:solidFill>
                  <a:schemeClr val="tx1"/>
                </a:solidFill>
              </a:rPr>
              <a:t> and the </a:t>
            </a:r>
            <a:r>
              <a:rPr lang="en-US" b="1" u="sng" baseline="0" dirty="0">
                <a:solidFill>
                  <a:schemeClr val="tx1"/>
                </a:solidFill>
              </a:rPr>
              <a:t>NEED</a:t>
            </a:r>
            <a:r>
              <a:rPr lang="en-US" b="1" baseline="0" dirty="0">
                <a:solidFill>
                  <a:schemeClr val="tx1"/>
                </a:solidFill>
              </a:rPr>
              <a:t> identified in this slide are kind of like important </a:t>
            </a:r>
            <a:r>
              <a:rPr lang="en-US" b="1" u="sng" baseline="0" dirty="0">
                <a:solidFill>
                  <a:schemeClr val="tx1"/>
                </a:solidFill>
              </a:rPr>
              <a:t>TO</a:t>
            </a:r>
            <a:r>
              <a:rPr lang="en-US" b="1" baseline="0" dirty="0">
                <a:solidFill>
                  <a:schemeClr val="tx1"/>
                </a:solidFill>
              </a:rPr>
              <a:t> and important </a:t>
            </a:r>
            <a:r>
              <a:rPr lang="en-US" b="1" u="sng" baseline="0" dirty="0">
                <a:solidFill>
                  <a:schemeClr val="tx1"/>
                </a:solidFill>
              </a:rPr>
              <a:t>FOR</a:t>
            </a:r>
            <a:r>
              <a:rPr lang="en-US" b="1" baseline="0" dirty="0">
                <a:solidFill>
                  <a:schemeClr val="tx1"/>
                </a:solidFill>
              </a:rPr>
              <a:t> – tying together the value of a person-centered approach and clarifying what supports you expect from your providers. </a:t>
            </a: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dirty="0"/>
          </a:p>
        </p:txBody>
      </p:sp>
    </p:spTree>
    <p:extLst>
      <p:ext uri="{BB962C8B-B14F-4D97-AF65-F5344CB8AC3E}">
        <p14:creationId xmlns:p14="http://schemas.microsoft.com/office/powerpoint/2010/main" val="260294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solidFill>
                  <a:schemeClr val="tx1"/>
                </a:solidFill>
              </a:rPr>
              <a:t>Handout: </a:t>
            </a:r>
            <a:r>
              <a:rPr lang="en-US" sz="1200" b="1" u="sng" kern="1200" dirty="0">
                <a:solidFill>
                  <a:schemeClr val="tx1"/>
                </a:solidFill>
                <a:effectLst/>
                <a:latin typeface="+mn-lt"/>
                <a:ea typeface="+mn-ea"/>
                <a:cs typeface="+mn-cs"/>
              </a:rPr>
              <a:t>Service Provider Agreement TEMPLATE</a:t>
            </a:r>
          </a:p>
          <a:p>
            <a:endParaRPr lang="en-US"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You and your service providers need to agree about the services before services begin. Think about the questions above.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There is a template you can use with your providers to show agreement on what you’ve decided.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In your agreement, be clear about the details.</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You can report to your planning team, your independent facilitator and/or your FMS about these agreements.</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Again, you have support from your team so ask for help if you feel like you need it.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26</a:t>
            </a:fld>
            <a:endParaRPr lang="en-US" dirty="0"/>
          </a:p>
        </p:txBody>
      </p:sp>
    </p:spTree>
    <p:extLst>
      <p:ext uri="{BB962C8B-B14F-4D97-AF65-F5344CB8AC3E}">
        <p14:creationId xmlns:p14="http://schemas.microsoft.com/office/powerpoint/2010/main" val="387492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NOTES:</a:t>
            </a:r>
          </a:p>
          <a:p>
            <a:pPr marL="174698" indent="-174698" defTabSz="931723">
              <a:buFont typeface="Arial" panose="020B0604020202020204" pitchFamily="34" charset="0"/>
              <a:buChar char="•"/>
              <a:defRPr/>
            </a:pPr>
            <a:r>
              <a:rPr lang="en-US" dirty="0"/>
              <a:t>It is important to understand the </a:t>
            </a:r>
            <a:r>
              <a:rPr lang="en-US" baseline="0" dirty="0"/>
              <a:t>“academic” aspects of self-determination. This module will provide an overview of what self-determination is from the perspective of history, philosophy and principles.</a:t>
            </a:r>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7</a:t>
            </a:fld>
            <a:endParaRPr lang="en-US"/>
          </a:p>
        </p:txBody>
      </p:sp>
    </p:spTree>
    <p:extLst>
      <p:ext uri="{BB962C8B-B14F-4D97-AF65-F5344CB8AC3E}">
        <p14:creationId xmlns:p14="http://schemas.microsoft.com/office/powerpoint/2010/main" val="3992587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a:t>
            </a:r>
          </a:p>
          <a:p>
            <a:pPr marL="171441" indent="-171441">
              <a:buFont typeface="Arial" panose="020B0604020202020204" pitchFamily="34" charset="0"/>
              <a:buChar char="•"/>
            </a:pPr>
            <a:r>
              <a:rPr lang="en-US" baseline="0" dirty="0"/>
              <a:t>Members of each of the 21 local volunteer advisory committees are appointed as follows: Half of the members are appointed by the regional center and half are appointed by the State Council on Developmental Disabilities regional office.</a:t>
            </a:r>
          </a:p>
          <a:p>
            <a:pPr marL="171441" indent="-171441">
              <a:buFont typeface="Arial" panose="020B0604020202020204" pitchFamily="34" charset="0"/>
              <a:buChar char="•"/>
            </a:pPr>
            <a:r>
              <a:rPr lang="en-US" baseline="0" dirty="0"/>
              <a:t>The clients rights advocate for the area also serves on each committee.</a:t>
            </a:r>
          </a:p>
          <a:p>
            <a:endParaRPr lang="en-US" b="0" baseline="0" dirty="0"/>
          </a:p>
          <a:p>
            <a:r>
              <a:rPr lang="en-US" dirty="0"/>
              <a:t>STATUTE</a:t>
            </a:r>
            <a:endParaRPr lang="en-US" b="0" baseline="0" dirty="0"/>
          </a:p>
          <a:p>
            <a:r>
              <a:rPr lang="en-US" dirty="0"/>
              <a:t>WIC 4685.8 (x)(1)</a:t>
            </a:r>
          </a:p>
          <a:p>
            <a:pPr marL="171441" indent="-171441">
              <a:buFont typeface="Arial" panose="020B0604020202020204" pitchFamily="34" charset="0"/>
              <a:buChar char="•"/>
            </a:pPr>
            <a:r>
              <a:rPr lang="en-US" dirty="0"/>
              <a:t>Each regional center shall establish a local volunteer advisory committee to provide oversight of the Self-Determination Program… The committee shall review the development and ongoing progress of the SDP, including whether the program advances the principles of self-determination and is operating consistent with the requirements of this section, and may make ongoing recommendations for improvement to the regional center and the department.</a:t>
            </a:r>
          </a:p>
          <a:p>
            <a:endParaRPr lang="en-US" dirty="0"/>
          </a:p>
          <a:p>
            <a:r>
              <a:rPr lang="en-US" dirty="0"/>
              <a:t>WIC 4685.8 (t)(1)(2)</a:t>
            </a:r>
          </a:p>
          <a:p>
            <a:r>
              <a:rPr lang="en-US" dirty="0"/>
              <a:t>(t) Each regional center shall be responsible for implementing the Self-Determination Program as a term of its contract under Section 4629. As part of implementing the program, the regional center shall do both of the following:</a:t>
            </a:r>
          </a:p>
          <a:p>
            <a:r>
              <a:rPr lang="en-US" dirty="0"/>
              <a:t>(1) Contract with local consumer or family-run organizations and consult with the local volunteer advisory committee established pursuant to paragraph (1) of subdivision (x) to conduct outreach through local meetings or forums to consumers and their families to provide information about the Self-Determination Program and to help ensure that the program is available to a diverse group of participants, with special outreach to underserved communities.</a:t>
            </a:r>
          </a:p>
          <a:p>
            <a:r>
              <a:rPr lang="en-US" dirty="0"/>
              <a:t>(2) Collaborate with the local consumer or family-run organizations identified in paragraph (1) to jointly conduct training about the Self-Determination Program. The regional center shall consult with the local volunteer advisory committee established pursuant to paragraph (1) of subdivision (x) in planning for the training, and the local volunteer advisory committee may designate members to represent the advisory committee at the training.</a:t>
            </a:r>
          </a:p>
          <a:p>
            <a:endParaRPr lang="en-US" dirty="0"/>
          </a:p>
          <a:p>
            <a:pPr marL="171441" indent="-171441">
              <a:buFont typeface="Arial" panose="020B0604020202020204" pitchFamily="34" charset="0"/>
              <a:buChar char="•"/>
            </a:pPr>
            <a:endParaRPr lang="en-US" dirty="0"/>
          </a:p>
          <a:p>
            <a:pPr defTabSz="914350">
              <a:defRPr/>
            </a:pPr>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27</a:t>
            </a:fld>
            <a:endParaRPr lang="en-US"/>
          </a:p>
        </p:txBody>
      </p:sp>
    </p:spTree>
    <p:extLst>
      <p:ext uri="{BB962C8B-B14F-4D97-AF65-F5344CB8AC3E}">
        <p14:creationId xmlns:p14="http://schemas.microsoft.com/office/powerpoint/2010/main" val="2032449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This training is about </a:t>
            </a:r>
            <a:r>
              <a:rPr lang="en-US" u="none" dirty="0"/>
              <a:t>participant</a:t>
            </a:r>
            <a:r>
              <a:rPr lang="en-US" u="none" baseline="0" dirty="0"/>
              <a:t> eligibility, responsibilities, and rights</a:t>
            </a:r>
            <a:r>
              <a:rPr lang="en-US" baseline="0" dirty="0"/>
              <a:t> but it is also important to note that individuals maintain all the current rights they have as a regional center consumer under the Lanterman Act.</a:t>
            </a:r>
            <a:endParaRPr lang="en-US" dirty="0"/>
          </a:p>
          <a:p>
            <a:endParaRPr lang="en-US" dirty="0"/>
          </a:p>
          <a:p>
            <a:endParaRPr lang="en-US" dirty="0">
              <a:solidFill>
                <a:srgbClr val="FF0000"/>
              </a:solidFill>
            </a:endParaRPr>
          </a:p>
          <a:p>
            <a:endParaRPr lang="en-US" dirty="0"/>
          </a:p>
          <a:p>
            <a:endParaRPr lang="en-US" u="sng" dirty="0">
              <a:solidFill>
                <a:srgbClr val="FF0000"/>
              </a:solidFill>
            </a:endParaRPr>
          </a:p>
        </p:txBody>
      </p:sp>
      <p:sp>
        <p:nvSpPr>
          <p:cNvPr id="4" name="Slide Number Placeholder 3"/>
          <p:cNvSpPr>
            <a:spLocks noGrp="1"/>
          </p:cNvSpPr>
          <p:nvPr>
            <p:ph type="sldNum" sz="quarter" idx="10"/>
          </p:nvPr>
        </p:nvSpPr>
        <p:spPr/>
        <p:txBody>
          <a:bodyPr/>
          <a:lstStyle/>
          <a:p>
            <a:fld id="{00F782E0-0B10-40DF-B227-3B15198F9973}" type="slidenum">
              <a:rPr lang="en-US" smtClean="0"/>
              <a:t>29</a:t>
            </a:fld>
            <a:endParaRPr lang="en-US"/>
          </a:p>
        </p:txBody>
      </p:sp>
    </p:spTree>
    <p:extLst>
      <p:ext uri="{BB962C8B-B14F-4D97-AF65-F5344CB8AC3E}">
        <p14:creationId xmlns:p14="http://schemas.microsoft.com/office/powerpoint/2010/main" val="3218239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mn-lt"/>
              </a:rPr>
              <a:t>NOTES</a:t>
            </a:r>
          </a:p>
          <a:p>
            <a:pPr marL="171441" indent="-171441">
              <a:buFont typeface="Arial" panose="020B0604020202020204" pitchFamily="34" charset="0"/>
              <a:buChar char="•"/>
            </a:pPr>
            <a:r>
              <a:rPr lang="en-US" dirty="0">
                <a:latin typeface="+mn-lt"/>
              </a:rPr>
              <a:t>To participate in the Self-Determination Program, a person with a developmental disability must: </a:t>
            </a:r>
          </a:p>
          <a:p>
            <a:pPr marL="685763" lvl="1" indent="-228587">
              <a:buFont typeface="+mj-lt"/>
              <a:buAutoNum type="arabicPeriod"/>
            </a:pPr>
            <a:r>
              <a:rPr lang="en-US" dirty="0">
                <a:latin typeface="+mn-lt"/>
              </a:rPr>
              <a:t>Be a regional center consumer</a:t>
            </a:r>
            <a:r>
              <a:rPr lang="en-US" baseline="0" dirty="0">
                <a:latin typeface="+mn-lt"/>
              </a:rPr>
              <a:t>, </a:t>
            </a:r>
            <a:r>
              <a:rPr lang="en-US" dirty="0">
                <a:latin typeface="+mn-lt"/>
              </a:rPr>
              <a:t>and</a:t>
            </a:r>
          </a:p>
          <a:p>
            <a:pPr marL="685763" lvl="1" indent="-228587">
              <a:buFont typeface="+mj-lt"/>
              <a:buAutoNum type="arabicPeriod"/>
            </a:pPr>
            <a:r>
              <a:rPr lang="en-US" dirty="0">
                <a:latin typeface="+mn-lt"/>
              </a:rPr>
              <a:t>Agree to the terms and conditions specified</a:t>
            </a:r>
            <a:r>
              <a:rPr lang="en-US" baseline="0" dirty="0">
                <a:latin typeface="+mn-lt"/>
              </a:rPr>
              <a:t> in statute</a:t>
            </a:r>
            <a:endParaRPr lang="en-US" dirty="0">
              <a:latin typeface="+mn-lt"/>
            </a:endParaRPr>
          </a:p>
          <a:p>
            <a:pPr marL="171441" indent="-171441">
              <a:buFont typeface="Arial" panose="020B0604020202020204" pitchFamily="34" charset="0"/>
              <a:buChar char="•"/>
            </a:pPr>
            <a:r>
              <a:rPr lang="en-US" dirty="0">
                <a:solidFill>
                  <a:prstClr val="black"/>
                </a:solidFill>
              </a:rPr>
              <a:t>Consumers residing in a developmental center may be eligible for the Self-Determination Program if they are expected to transition to the community within 90 days.</a:t>
            </a:r>
          </a:p>
          <a:p>
            <a:pPr marL="171441" indent="-171441" defTabSz="914350">
              <a:buFont typeface="Arial" panose="020B0604020202020204" pitchFamily="34" charset="0"/>
              <a:buChar char="•"/>
              <a:defRPr/>
            </a:pPr>
            <a:r>
              <a:rPr lang="en-US" dirty="0">
                <a:solidFill>
                  <a:prstClr val="black"/>
                </a:solidFill>
              </a:rPr>
              <a:t>Participants do not have to be in the </a:t>
            </a:r>
            <a:r>
              <a:rPr lang="en-US" dirty="0" err="1">
                <a:solidFill>
                  <a:prstClr val="black"/>
                </a:solidFill>
              </a:rPr>
              <a:t>Medi</a:t>
            </a:r>
            <a:r>
              <a:rPr lang="en-US" dirty="0">
                <a:solidFill>
                  <a:prstClr val="black"/>
                </a:solidFill>
              </a:rPr>
              <a:t>-Cal program. </a:t>
            </a:r>
          </a:p>
          <a:p>
            <a:endParaRPr lang="en-US" dirty="0">
              <a:latin typeface="+mn-lt"/>
            </a:endParaRPr>
          </a:p>
          <a:p>
            <a:r>
              <a:rPr lang="en-US" dirty="0">
                <a:latin typeface="+mn-lt"/>
              </a:rPr>
              <a:t>STATUTE</a:t>
            </a:r>
          </a:p>
          <a:p>
            <a:pPr defTabSz="914350">
              <a:defRPr/>
            </a:pPr>
            <a:r>
              <a:rPr lang="en-US" dirty="0">
                <a:solidFill>
                  <a:prstClr val="black"/>
                </a:solidFill>
              </a:rPr>
              <a:t>Welfare and Institutions Code (WIC) 4685.8 (a)</a:t>
            </a:r>
          </a:p>
          <a:p>
            <a:pPr defTabSz="914350">
              <a:defRPr/>
            </a:pPr>
            <a:r>
              <a:rPr lang="en-US" dirty="0">
                <a:effectLst/>
                <a:latin typeface="+mn-lt"/>
              </a:rPr>
              <a:t>…Following the phase-in period, the program shall be available on a voluntary basis to all regional center consumers, including residents in developmental centers who are moving to the community, who are eligible for the Self-Determination Program. The program shall be available to individuals who reflect the disability, ethnic, and geographic diversity of the state. The Department of Finance may approve, upon a request from the department and no sooner than 30 days following notification to the Joint Legislative Budget Committee, an increase to the number of consumers served by the Self-Determination Program before the end of the three-year phase-in period.</a:t>
            </a:r>
            <a:endParaRPr lang="en-US" dirty="0">
              <a:solidFill>
                <a:prstClr val="black"/>
              </a:solidFill>
            </a:endParaRPr>
          </a:p>
          <a:p>
            <a:pPr defTabSz="914350">
              <a:defRPr/>
            </a:pPr>
            <a:endParaRPr lang="en-US" dirty="0">
              <a:solidFill>
                <a:prstClr val="black"/>
              </a:solidFill>
            </a:endParaRPr>
          </a:p>
          <a:p>
            <a:pPr defTabSz="914350">
              <a:defRPr/>
            </a:pPr>
            <a:r>
              <a:rPr lang="en-US" dirty="0">
                <a:solidFill>
                  <a:prstClr val="black"/>
                </a:solidFill>
              </a:rPr>
              <a:t>WIC 4685.8 (d)(2)</a:t>
            </a:r>
            <a:endParaRPr lang="en-US" dirty="0">
              <a:latin typeface="+mn-lt"/>
            </a:endParaRPr>
          </a:p>
          <a:p>
            <a:r>
              <a:rPr lang="en-US" dirty="0">
                <a:latin typeface="+mn-lt"/>
              </a:rPr>
              <a:t>Participation</a:t>
            </a:r>
            <a:r>
              <a:rPr lang="en-US" baseline="0" dirty="0">
                <a:latin typeface="+mn-lt"/>
              </a:rPr>
              <a:t> in the Self-Determination Program shall be available to any regional center consumer who meets the following eligibility requirements…</a:t>
            </a:r>
            <a:r>
              <a:rPr lang="en-US" dirty="0">
                <a:latin typeface="+mn-lt"/>
              </a:rPr>
              <a:t>The consumer does not live in a licensed long-term health care facility, as defined in paragraph (44) of subdivision (a) of Section 54302 of Title 17 of the California Code of Regulations. An individual, and when appropriate his or her parent, legal guardian or conservator, or authorized representative,</a:t>
            </a:r>
            <a:r>
              <a:rPr lang="en-US" baseline="0" dirty="0">
                <a:latin typeface="+mn-lt"/>
              </a:rPr>
              <a:t> </a:t>
            </a:r>
            <a:r>
              <a:rPr lang="en-US" dirty="0">
                <a:latin typeface="+mn-lt"/>
              </a:rPr>
              <a:t>who is not eligible to participate in the Self-Determination Program pursuant to this paragraph may request that the regional center provide person-centered planning services in order to make arrangements for transition to the Self-Determination Program, provided that he or she is reasonably expected to transition to the community within 90 days. In that case, the regional center shall initiate person-centered planning services within 60 days</a:t>
            </a:r>
            <a:r>
              <a:rPr lang="en-US" baseline="0" dirty="0">
                <a:latin typeface="+mn-lt"/>
              </a:rPr>
              <a:t> </a:t>
            </a:r>
            <a:r>
              <a:rPr lang="en-US" dirty="0">
                <a:latin typeface="+mn-lt"/>
              </a:rPr>
              <a:t>of that request. </a:t>
            </a:r>
          </a:p>
          <a:p>
            <a:endParaRPr lang="en-US" dirty="0">
              <a:latin typeface="+mn-lt"/>
            </a:endParaRPr>
          </a:p>
          <a:p>
            <a:r>
              <a:rPr lang="en-US" dirty="0">
                <a:latin typeface="+mn-lt"/>
              </a:rPr>
              <a:t>WIC 4685.8(e)</a:t>
            </a:r>
          </a:p>
          <a:p>
            <a:r>
              <a:rPr lang="en-US" dirty="0">
                <a:effectLst/>
                <a:latin typeface="+mn-lt"/>
              </a:rPr>
              <a:t>A participant who is not </a:t>
            </a:r>
            <a:r>
              <a:rPr lang="en-US" dirty="0" err="1">
                <a:effectLst/>
                <a:latin typeface="+mn-lt"/>
              </a:rPr>
              <a:t>Medi</a:t>
            </a:r>
            <a:r>
              <a:rPr lang="en-US" dirty="0">
                <a:effectLst/>
                <a:latin typeface="+mn-lt"/>
              </a:rPr>
              <a:t>-Cal eligible may participate in the Self-Determination Program and receive self-determination services and supports if all other program eligibility requirements are met and the services and supports are otherwise eligible for federal financial participation.</a:t>
            </a:r>
            <a:endParaRPr lang="en-US" dirty="0">
              <a:latin typeface="+mn-lt"/>
            </a:endParaRPr>
          </a:p>
          <a:p>
            <a:pPr lvl="0"/>
            <a:endParaRPr lang="en-US" dirty="0">
              <a:latin typeface="+mn-lt"/>
            </a:endParaRPr>
          </a:p>
        </p:txBody>
      </p:sp>
      <p:sp>
        <p:nvSpPr>
          <p:cNvPr id="4" name="Slide Number Placeholder 3"/>
          <p:cNvSpPr>
            <a:spLocks noGrp="1"/>
          </p:cNvSpPr>
          <p:nvPr>
            <p:ph type="sldNum" sz="quarter" idx="10"/>
          </p:nvPr>
        </p:nvSpPr>
        <p:spPr/>
        <p:txBody>
          <a:bodyPr/>
          <a:lstStyle/>
          <a:p>
            <a:fld id="{00F782E0-0B10-40DF-B227-3B15198F9973}" type="slidenum">
              <a:rPr lang="en-US" smtClean="0"/>
              <a:t>30</a:t>
            </a:fld>
            <a:endParaRPr lang="en-US"/>
          </a:p>
        </p:txBody>
      </p:sp>
    </p:spTree>
    <p:extLst>
      <p:ext uri="{BB962C8B-B14F-4D97-AF65-F5344CB8AC3E}">
        <p14:creationId xmlns:p14="http://schemas.microsoft.com/office/powerpoint/2010/main" val="1029808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NOTES:</a:t>
            </a:r>
          </a:p>
          <a:p>
            <a:pPr defTabSz="914350">
              <a:defRPr/>
            </a:pPr>
            <a:r>
              <a:rPr lang="en-US" dirty="0">
                <a:solidFill>
                  <a:prstClr val="black"/>
                </a:solidFill>
              </a:rPr>
              <a:t>Generic services and supports are covered in a subsequent training module.</a:t>
            </a:r>
          </a:p>
          <a:p>
            <a:pPr lvl="0"/>
            <a:endParaRPr lang="en-US" dirty="0"/>
          </a:p>
          <a:p>
            <a:pPr lvl="0"/>
            <a:r>
              <a:rPr lang="en-US" dirty="0"/>
              <a:t>STATUTE</a:t>
            </a:r>
          </a:p>
          <a:p>
            <a:pPr lvl="0"/>
            <a:r>
              <a:rPr lang="en-US" dirty="0"/>
              <a:t>WIC</a:t>
            </a:r>
            <a:r>
              <a:rPr lang="en-US" baseline="0" dirty="0"/>
              <a:t> </a:t>
            </a:r>
            <a:r>
              <a:rPr lang="en-US" dirty="0"/>
              <a:t>4685.8(d)(3)</a:t>
            </a:r>
          </a:p>
          <a:p>
            <a:pPr marL="228587" indent="-228587">
              <a:buAutoNum type="alphaUcParenBoth"/>
            </a:pPr>
            <a:r>
              <a:rPr lang="en-US" dirty="0"/>
              <a:t>The participant shall receive an orientation to the Self-Determination Program prior to enrollment, which includes:</a:t>
            </a:r>
          </a:p>
          <a:p>
            <a:pPr marL="628615" lvl="1" indent="-171441">
              <a:buFont typeface="Arial" panose="020B0604020202020204" pitchFamily="34" charset="0"/>
              <a:buChar char="•"/>
            </a:pPr>
            <a:r>
              <a:rPr lang="en-US" dirty="0"/>
              <a:t>the principles of self-determination</a:t>
            </a:r>
          </a:p>
          <a:p>
            <a:pPr marL="628615" lvl="1" indent="-171441">
              <a:buFont typeface="Arial" panose="020B0604020202020204" pitchFamily="34" charset="0"/>
              <a:buChar char="•"/>
            </a:pPr>
            <a:r>
              <a:rPr lang="en-US" dirty="0"/>
              <a:t>the role of the independent facilitator</a:t>
            </a:r>
          </a:p>
          <a:p>
            <a:pPr marL="628615" lvl="1" indent="-171441">
              <a:buFont typeface="Arial" panose="020B0604020202020204" pitchFamily="34" charset="0"/>
              <a:buChar char="•"/>
            </a:pPr>
            <a:r>
              <a:rPr lang="en-US" dirty="0"/>
              <a:t>the role of the financial management services provider</a:t>
            </a:r>
          </a:p>
          <a:p>
            <a:pPr marL="628615" lvl="1" indent="-171441">
              <a:buFont typeface="Arial" panose="020B0604020202020204" pitchFamily="34" charset="0"/>
              <a:buChar char="•"/>
            </a:pPr>
            <a:r>
              <a:rPr lang="en-US" dirty="0"/>
              <a:t>person-centered planning, and</a:t>
            </a:r>
          </a:p>
          <a:p>
            <a:pPr marL="628615" lvl="1" indent="-171441">
              <a:buFont typeface="Arial" panose="020B0604020202020204" pitchFamily="34" charset="0"/>
              <a:buChar char="•"/>
            </a:pPr>
            <a:r>
              <a:rPr lang="en-US" dirty="0"/>
              <a:t>development of a budget</a:t>
            </a:r>
          </a:p>
          <a:p>
            <a:pPr marL="228587" indent="-228587">
              <a:buAutoNum type="alphaUcParenBoth"/>
            </a:pPr>
            <a:r>
              <a:rPr lang="en-US" dirty="0"/>
              <a:t>The participant shall utilize the services and supports available within the Self-Determination Program only when generic services and supports are not available.</a:t>
            </a:r>
          </a:p>
          <a:p>
            <a:endParaRPr lang="en-US" dirty="0"/>
          </a:p>
          <a:p>
            <a:endParaRPr lang="en-US" dirty="0"/>
          </a:p>
        </p:txBody>
      </p:sp>
      <p:sp>
        <p:nvSpPr>
          <p:cNvPr id="4" name="Slide Number Placeholder 3"/>
          <p:cNvSpPr>
            <a:spLocks noGrp="1"/>
          </p:cNvSpPr>
          <p:nvPr>
            <p:ph type="sldNum" sz="quarter" idx="10"/>
          </p:nvPr>
        </p:nvSpPr>
        <p:spPr/>
        <p:txBody>
          <a:bodyPr/>
          <a:lstStyle/>
          <a:p>
            <a:fld id="{00F782E0-0B10-40DF-B227-3B15198F9973}" type="slidenum">
              <a:rPr lang="en-US" smtClean="0"/>
              <a:t>31</a:t>
            </a:fld>
            <a:endParaRPr lang="en-US"/>
          </a:p>
        </p:txBody>
      </p:sp>
    </p:spTree>
    <p:extLst>
      <p:ext uri="{BB962C8B-B14F-4D97-AF65-F5344CB8AC3E}">
        <p14:creationId xmlns:p14="http://schemas.microsoft.com/office/powerpoint/2010/main" val="1683100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STATUTE</a:t>
            </a:r>
          </a:p>
          <a:p>
            <a:pPr lvl="0"/>
            <a:r>
              <a:rPr lang="en-US" dirty="0"/>
              <a:t>WIC 4685.8(d)(3)</a:t>
            </a:r>
          </a:p>
          <a:p>
            <a:r>
              <a:rPr lang="en-US" dirty="0"/>
              <a:t>(C) The participant shall only purchase services and supports necessary to implement his or her IPP and shall comply with any and all other terms and conditions for participation in the Self-Determination Program described in this section.</a:t>
            </a:r>
          </a:p>
          <a:p>
            <a:r>
              <a:rPr lang="en-US" dirty="0"/>
              <a:t>(D) The participant shall manage Self-Determination Program services and supports within his or her individual budget.</a:t>
            </a:r>
          </a:p>
          <a:p>
            <a:r>
              <a:rPr lang="en-US" dirty="0"/>
              <a:t>(E) The participant shall utilize the services of a financial management services provider of his or her own choosing and who is </a:t>
            </a:r>
            <a:r>
              <a:rPr lang="en-US" dirty="0" err="1"/>
              <a:t>vendored</a:t>
            </a:r>
            <a:r>
              <a:rPr lang="en-US" dirty="0"/>
              <a:t> by a regional center.</a:t>
            </a:r>
          </a:p>
          <a:p>
            <a:pPr lvl="0"/>
            <a:endParaRPr lang="en-US" sz="1000" dirty="0"/>
          </a:p>
        </p:txBody>
      </p:sp>
      <p:sp>
        <p:nvSpPr>
          <p:cNvPr id="4" name="Slide Number Placeholder 3"/>
          <p:cNvSpPr>
            <a:spLocks noGrp="1"/>
          </p:cNvSpPr>
          <p:nvPr>
            <p:ph type="sldNum" sz="quarter" idx="10"/>
          </p:nvPr>
        </p:nvSpPr>
        <p:spPr/>
        <p:txBody>
          <a:bodyPr/>
          <a:lstStyle/>
          <a:p>
            <a:fld id="{00F782E0-0B10-40DF-B227-3B15198F9973}" type="slidenum">
              <a:rPr lang="en-US" smtClean="0"/>
              <a:t>32</a:t>
            </a:fld>
            <a:endParaRPr lang="en-US"/>
          </a:p>
        </p:txBody>
      </p:sp>
    </p:spTree>
    <p:extLst>
      <p:ext uri="{BB962C8B-B14F-4D97-AF65-F5344CB8AC3E}">
        <p14:creationId xmlns:p14="http://schemas.microsoft.com/office/powerpoint/2010/main" val="2065902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STATUTE</a:t>
            </a:r>
          </a:p>
          <a:p>
            <a:r>
              <a:rPr lang="en-US" u="none" dirty="0"/>
              <a:t>WIC 4685.8 (</a:t>
            </a:r>
            <a:r>
              <a:rPr lang="en-US" u="none" dirty="0" err="1"/>
              <a:t>i</a:t>
            </a:r>
            <a:r>
              <a:rPr lang="en-US" u="none" dirty="0"/>
              <a:t>)</a:t>
            </a:r>
          </a:p>
          <a:p>
            <a:r>
              <a:rPr lang="en-US" u="none" dirty="0"/>
              <a:t>An</a:t>
            </a:r>
            <a:r>
              <a:rPr lang="en-US" u="none" baseline="0" dirty="0"/>
              <a:t> individual determined to be ineligible for or who voluntarily exits the Self-Determination Program shall be permitted to return to the Self-Determination Program upon meeting all applicable eligibility criteria and upon approval of the participant’ planning team, as described in subdivision (j) of Section 4512. An individual who has voluntarily exited the Self-Determination Program shall not return to the program for at least 12 months. During the first three years of the program, the individual’s right to return to the program is conditioned on his or her regional center not having reached the participant cap imposed by paragraph (1) of subdivision (b).</a:t>
            </a:r>
            <a:endParaRPr lang="en-US" u="none" dirty="0"/>
          </a:p>
        </p:txBody>
      </p:sp>
      <p:sp>
        <p:nvSpPr>
          <p:cNvPr id="4" name="Slide Number Placeholder 3"/>
          <p:cNvSpPr>
            <a:spLocks noGrp="1"/>
          </p:cNvSpPr>
          <p:nvPr>
            <p:ph type="sldNum" sz="quarter" idx="10"/>
          </p:nvPr>
        </p:nvSpPr>
        <p:spPr/>
        <p:txBody>
          <a:bodyPr/>
          <a:lstStyle/>
          <a:p>
            <a:fld id="{00F782E0-0B10-40DF-B227-3B15198F9973}" type="slidenum">
              <a:rPr lang="en-US" smtClean="0"/>
              <a:t>33</a:t>
            </a:fld>
            <a:endParaRPr lang="en-US"/>
          </a:p>
        </p:txBody>
      </p:sp>
    </p:spTree>
    <p:extLst>
      <p:ext uri="{BB962C8B-B14F-4D97-AF65-F5344CB8AC3E}">
        <p14:creationId xmlns:p14="http://schemas.microsoft.com/office/powerpoint/2010/main" val="36556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WIC 4685.8 (j)</a:t>
            </a:r>
          </a:p>
          <a:p>
            <a:r>
              <a:rPr lang="en-US" dirty="0"/>
              <a:t>An individual who participates in the Self-Determination Program may elect to continue to receive self-determination services and supports if he or she transfers to another regional center catchment area, provided that he or she remains eligible for the Self-Determination Program pursuant to subdivision (d). The balance of the participant’s individual budget shall be reallocated to the regional center to which he or she transfers.</a:t>
            </a:r>
          </a:p>
          <a:p>
            <a:endParaRPr lang="en-US" dirty="0"/>
          </a:p>
        </p:txBody>
      </p:sp>
      <p:sp>
        <p:nvSpPr>
          <p:cNvPr id="4" name="Slide Number Placeholder 3"/>
          <p:cNvSpPr>
            <a:spLocks noGrp="1"/>
          </p:cNvSpPr>
          <p:nvPr>
            <p:ph type="sldNum" sz="quarter" idx="10"/>
          </p:nvPr>
        </p:nvSpPr>
        <p:spPr/>
        <p:txBody>
          <a:bodyPr/>
          <a:lstStyle/>
          <a:p>
            <a:fld id="{00F782E0-0B10-40DF-B227-3B15198F9973}" type="slidenum">
              <a:rPr lang="en-US" smtClean="0"/>
              <a:t>34</a:t>
            </a:fld>
            <a:endParaRPr lang="en-US"/>
          </a:p>
        </p:txBody>
      </p:sp>
    </p:spTree>
    <p:extLst>
      <p:ext uri="{BB962C8B-B14F-4D97-AF65-F5344CB8AC3E}">
        <p14:creationId xmlns:p14="http://schemas.microsoft.com/office/powerpoint/2010/main" val="350874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solidFill>
                  <a:schemeClr val="tx1"/>
                </a:solidFill>
              </a:rPr>
              <a:t>In the SDP, you will have the same rights as you do now.</a:t>
            </a:r>
            <a:r>
              <a:rPr lang="en-US" baseline="0" dirty="0">
                <a:solidFill>
                  <a:schemeClr val="tx1"/>
                </a:solidFill>
              </a:rPr>
              <a: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aseline="0" dirty="0">
                <a:solidFill>
                  <a:schemeClr val="tx1"/>
                </a:solidFill>
              </a:rPr>
              <a:t>Which includes the right to: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the IPP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fair hearing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appeals</a:t>
            </a:r>
          </a:p>
          <a:p>
            <a:pPr>
              <a:buFont typeface="Arial"/>
              <a:buNone/>
            </a:pPr>
            <a:r>
              <a:rPr lang="en-US" dirty="0">
                <a:solidFill>
                  <a:schemeClr val="tx1"/>
                </a:solidFill>
              </a:rPr>
              <a:t>Work with the members of your team to resolve problems keeping the 5 principles, the person-centered</a:t>
            </a:r>
            <a:r>
              <a:rPr lang="en-US" baseline="0" dirty="0">
                <a:solidFill>
                  <a:schemeClr val="tx1"/>
                </a:solidFill>
              </a:rPr>
              <a:t> planning process and the rules you learned about today in mind</a:t>
            </a:r>
            <a:r>
              <a:rPr lang="en-US" dirty="0">
                <a:solidFill>
                  <a:schemeClr val="tx1"/>
                </a:solidFill>
              </a:rPr>
              <a:t>. </a:t>
            </a:r>
          </a:p>
          <a:p>
            <a:pPr>
              <a:buFont typeface="Arial"/>
              <a:buNone/>
            </a:pPr>
            <a:endParaRPr lang="en-US" dirty="0">
              <a:solidFill>
                <a:schemeClr val="tx1"/>
              </a:solidFill>
            </a:endParaRPr>
          </a:p>
          <a:p>
            <a:pPr>
              <a:buFont typeface="Arial"/>
              <a:buNone/>
            </a:pPr>
            <a:r>
              <a:rPr lang="en-US" dirty="0">
                <a:solidFill>
                  <a:schemeClr val="tx1"/>
                </a:solidFill>
              </a:rPr>
              <a:t>Since we are all learning together,</a:t>
            </a:r>
            <a:r>
              <a:rPr lang="en-US" baseline="0" dirty="0">
                <a:solidFill>
                  <a:schemeClr val="tx1"/>
                </a:solidFill>
              </a:rPr>
              <a:t> if you need assistance, your regional center is here to support you.  Also, you or your regional center can email DDS at sdp@dds.ca.gov. </a:t>
            </a:r>
          </a:p>
          <a:p>
            <a:pPr>
              <a:buFont typeface="Arial"/>
              <a:buNone/>
            </a:pPr>
            <a:endParaRPr lang="en-US" baseline="0" dirty="0">
              <a:solidFill>
                <a:schemeClr val="tx1"/>
              </a:solidFill>
            </a:endParaRPr>
          </a:p>
          <a:p>
            <a:pPr>
              <a:buFont typeface="Arial"/>
              <a:buNone/>
            </a:pPr>
            <a:r>
              <a:rPr lang="en-US" baseline="0" dirty="0">
                <a:solidFill>
                  <a:schemeClr val="tx1"/>
                </a:solidFill>
              </a:rPr>
              <a:t>You can find more information about your rights on the DDS website at www.dds.ca.gov.</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dirty="0"/>
          </a:p>
        </p:txBody>
      </p:sp>
    </p:spTree>
    <p:extLst>
      <p:ext uri="{BB962C8B-B14F-4D97-AF65-F5344CB8AC3E}">
        <p14:creationId xmlns:p14="http://schemas.microsoft.com/office/powerpoint/2010/main" val="1382889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36</a:t>
            </a:fld>
            <a:endParaRPr lang="en-US" dirty="0"/>
          </a:p>
        </p:txBody>
      </p:sp>
    </p:spTree>
    <p:extLst>
      <p:ext uri="{BB962C8B-B14F-4D97-AF65-F5344CB8AC3E}">
        <p14:creationId xmlns:p14="http://schemas.microsoft.com/office/powerpoint/2010/main" val="2834198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FD370-D2B3-4BF7-A147-D3F9F13EB45C}" type="slidenum">
              <a:rPr lang="en-US" smtClean="0"/>
              <a:t>37</a:t>
            </a:fld>
            <a:endParaRPr lang="en-US"/>
          </a:p>
        </p:txBody>
      </p:sp>
    </p:spTree>
    <p:extLst>
      <p:ext uri="{BB962C8B-B14F-4D97-AF65-F5344CB8AC3E}">
        <p14:creationId xmlns:p14="http://schemas.microsoft.com/office/powerpoint/2010/main" val="5457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dirty="0"/>
              <a:t>NOTES:</a:t>
            </a:r>
          </a:p>
          <a:p>
            <a:pPr marL="174698" indent="-174698" defTabSz="931723">
              <a:buFont typeface="Arial" panose="020B0604020202020204" pitchFamily="34" charset="0"/>
              <a:buChar char="•"/>
              <a:defRPr/>
            </a:pPr>
            <a:r>
              <a:rPr lang="en-US" dirty="0"/>
              <a:t>As a PROGRAM,</a:t>
            </a:r>
            <a:r>
              <a:rPr lang="en-US" baseline="0" dirty="0"/>
              <a:t> self-determination involves setting aside money (a budget) for a person so that she or he can arrange for, and pay for the services, she or he needs.</a:t>
            </a:r>
            <a:endParaRPr lang="en-US" dirty="0"/>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8</a:t>
            </a:fld>
            <a:endParaRPr lang="en-US"/>
          </a:p>
        </p:txBody>
      </p:sp>
    </p:spTree>
    <p:extLst>
      <p:ext uri="{BB962C8B-B14F-4D97-AF65-F5344CB8AC3E}">
        <p14:creationId xmlns:p14="http://schemas.microsoft.com/office/powerpoint/2010/main" val="3466709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baseline="0" dirty="0">
                <a:solidFill>
                  <a:schemeClr val="tx1"/>
                </a:solidFill>
                <a:latin typeface="+mn-lt"/>
              </a:rPr>
              <a:t>WHY IMPORTANT: Example of outcomes vs services-child and speech therapy</a:t>
            </a:r>
          </a:p>
          <a:p>
            <a:pPr>
              <a:buFont typeface="Arial"/>
              <a:buNone/>
            </a:pPr>
            <a:endParaRPr lang="en-US" baseline="0" dirty="0">
              <a:solidFill>
                <a:schemeClr val="tx1"/>
              </a:solidFill>
              <a:latin typeface="+mn-lt"/>
            </a:endParaRPr>
          </a:p>
          <a:p>
            <a:pPr>
              <a:buFont typeface="Arial"/>
              <a:buNone/>
            </a:pPr>
            <a:r>
              <a:rPr lang="en-US" baseline="0" dirty="0">
                <a:solidFill>
                  <a:schemeClr val="tx1"/>
                </a:solidFill>
                <a:latin typeface="+mn-lt"/>
              </a:rPr>
              <a:t>Person-centered planning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Identify your hopes and dreams.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Identify what you like and what you’re good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Identify and set meaningful goals for your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Choose who will provide your services.</a:t>
            </a:r>
          </a:p>
          <a:p>
            <a:pPr marL="171450" indent="-171450">
              <a:buFont typeface="Wingdings" pitchFamily="2" charset="2"/>
              <a:buChar char="ü"/>
            </a:pPr>
            <a:r>
              <a:rPr lang="en-US" baseline="0" dirty="0">
                <a:solidFill>
                  <a:schemeClr val="tx1"/>
                </a:solidFill>
                <a:latin typeface="+mn-lt"/>
              </a:rPr>
              <a:t>Your planning process may be different than someone else's and that’s okay.  </a:t>
            </a:r>
          </a:p>
          <a:p>
            <a:pPr>
              <a:buFont typeface="Arial"/>
              <a:buNone/>
            </a:pPr>
            <a:r>
              <a:rPr lang="en-US" baseline="0" dirty="0">
                <a:solidFill>
                  <a:schemeClr val="tx1"/>
                </a:solidFill>
                <a:latin typeface="+mn-lt"/>
              </a:rPr>
              <a:t>Remember that: </a:t>
            </a:r>
          </a:p>
          <a:p>
            <a:pPr lvl="1">
              <a:buFont typeface="Arial"/>
              <a:buChar char="•"/>
            </a:pPr>
            <a:r>
              <a:rPr lang="en-US" baseline="0" dirty="0">
                <a:solidFill>
                  <a:schemeClr val="tx1"/>
                </a:solidFill>
                <a:latin typeface="+mn-lt"/>
              </a:rPr>
              <a:t>Every person can express what they like and dislike in their own way.</a:t>
            </a:r>
          </a:p>
          <a:p>
            <a:pPr lvl="1">
              <a:buFont typeface="Arial"/>
              <a:buChar char="•"/>
            </a:pPr>
            <a:r>
              <a:rPr lang="en-US" baseline="0" dirty="0">
                <a:solidFill>
                  <a:schemeClr val="tx1"/>
                </a:solidFill>
                <a:latin typeface="+mn-lt"/>
              </a:rPr>
              <a:t>By smiling, typing, using pictures…..every individual has a right to make choices and communicate those choices to their team.</a:t>
            </a: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a:solidFill>
                  <a:schemeClr val="tx1"/>
                </a:solidFill>
                <a:latin typeface="+mn-lt"/>
              </a:rPr>
              <a:t>Behavior is a form of communication.</a:t>
            </a:r>
          </a:p>
          <a:p>
            <a:pPr lvl="1">
              <a:buFont typeface="Arial"/>
              <a:buChar char="•"/>
            </a:pPr>
            <a:r>
              <a:rPr lang="en-US" u="none" baseline="0" dirty="0">
                <a:solidFill>
                  <a:schemeClr val="tx1"/>
                </a:solidFill>
                <a:latin typeface="+mn-lt"/>
              </a:rPr>
              <a:t>Every person has a right to live a life of their choosing – in the community and with people they choose to be around.</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SDP will provide you the freedom and support to plan for your goals, and how you decide to reach them.</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i="1" dirty="0">
                <a:solidFill>
                  <a:schemeClr val="tx1"/>
                </a:solidFill>
              </a:rPr>
              <a:t>Handout: </a:t>
            </a:r>
            <a:r>
              <a:rPr lang="en-US" b="1" i="0" dirty="0">
                <a:solidFill>
                  <a:schemeClr val="tx1"/>
                </a:solidFill>
              </a:rPr>
              <a:t>Person-centered Planning Resources</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ea typeface="+mn-ea"/>
                <a:cs typeface="+mn-cs"/>
              </a:rPr>
              <a:t>Those are a lot of steps to think about to get started. Where should you begin?</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ea typeface="+mn-ea"/>
                <a:cs typeface="+mn-cs"/>
              </a:rPr>
              <a:t>Transitioning into the SDP will take time, information and support to figure all these things out. You may need resources to know how you’d like to do your planning. You may want a person-centered plan as a part of your planning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 person-centered plan is the written result of a more in-depth, thorough and extensive planning process that can help inform your IPP with the regional center or plans with your other service providers.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In your packet is a list of publications, on-line resources and videos about person-centered </a:t>
            </a:r>
            <a:r>
              <a:rPr lang="en-US" sz="1200" u="sng" kern="1200" baseline="0" dirty="0">
                <a:solidFill>
                  <a:schemeClr val="tx1"/>
                </a:solidFill>
                <a:effectLst/>
                <a:latin typeface="+mn-lt"/>
                <a:ea typeface="+mn-ea"/>
                <a:cs typeface="+mn-cs"/>
              </a:rPr>
              <a:t>planning</a:t>
            </a:r>
            <a:r>
              <a:rPr lang="en-US" sz="1200" kern="1200" baseline="0" dirty="0">
                <a:solidFill>
                  <a:schemeClr val="tx1"/>
                </a:solidFill>
                <a:effectLst/>
                <a:latin typeface="+mn-lt"/>
                <a:ea typeface="+mn-ea"/>
                <a:cs typeface="+mn-cs"/>
              </a:rPr>
              <a:t> and person-centered </a:t>
            </a:r>
            <a:r>
              <a:rPr lang="en-US" sz="1200" u="sng" kern="1200" baseline="0" dirty="0">
                <a:solidFill>
                  <a:schemeClr val="tx1"/>
                </a:solidFill>
                <a:effectLst/>
                <a:latin typeface="+mn-lt"/>
                <a:ea typeface="+mn-ea"/>
                <a:cs typeface="+mn-cs"/>
              </a:rPr>
              <a:t>plans</a:t>
            </a:r>
            <a:r>
              <a:rPr lang="en-US" sz="1200" kern="1200" baseline="0" dirty="0">
                <a:solidFill>
                  <a:schemeClr val="tx1"/>
                </a:solidFill>
                <a:effectLst/>
                <a:latin typeface="+mn-lt"/>
                <a:ea typeface="+mn-ea"/>
                <a:cs typeface="+mn-cs"/>
              </a:rPr>
              <a:t> that you can use to learn more. There are many others available on-line and in bookstores too.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People who have been selected for the SDP may request assistance from their regional centers in person-centered planning as they transition from traditional services into the SDP.  These</a:t>
            </a:r>
            <a:r>
              <a:rPr lang="en-US" sz="1200" b="0" i="0" u="none" strike="noStrike" kern="1200" baseline="0" dirty="0">
                <a:solidFill>
                  <a:schemeClr val="tx1"/>
                </a:solidFill>
                <a:latin typeface="+mn-lt"/>
                <a:ea typeface="+mn-ea"/>
                <a:cs typeface="+mn-cs"/>
              </a:rPr>
              <a:t> person-centered planning services are in addition to those provided by the regional center and are available to assist with the comprehensive planning in the SDP. What you gain from this assistance can be used to inform the development of your IPP.  Regional centers can purchase initial person-centered planning services from: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vendored providers of person-centered planning services; or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non-vendored providers who demonstrate they have received training or certification in the person-centered planning/facilitation process. Payment to non-vendored providers are to be made as a “Purchase Reimbursement” (service code 024.)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ea typeface="+mn-ea"/>
                <a:cs typeface="+mn-cs"/>
              </a:rPr>
              <a:t>Well developed person-centered planning that incorporates what is important </a:t>
            </a:r>
            <a:r>
              <a:rPr lang="en-US" sz="1200" b="1" kern="1200" baseline="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you and what is important </a:t>
            </a:r>
            <a:r>
              <a:rPr lang="en-US" sz="1200" b="1" kern="1200" baseline="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you can be critical to successful participation in the SDP. </a:t>
            </a:r>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All of that person-centered planning will be used to inform you IPP.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Just like your IPP now, your IPP in the SDP is a plan of services that is informed by you and the people you’ve asked to help you. </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IPP is a plan of services</a:t>
            </a:r>
            <a:r>
              <a:rPr lang="en-US" baseline="0" dirty="0">
                <a:solidFill>
                  <a:schemeClr val="tx1"/>
                </a:solidFill>
              </a:rPr>
              <a:t> that will:</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Identify the goals you have determined through person-centered planning</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The goals will be based on your needs, preferences and life choices</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Identify what supports you need to meet those goals</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Identify what services you need to reach those goals</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And who will provide you those services and supports</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The kind, or name, of the services you select to meet your needs</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How much of those services you need, or how often will those services be provided to you</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Who will be providing you those services and how will they be paid for</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Regional center vendors</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People you decide to hire, or contract with that are not vendored with the regional center</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Generic services</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Natural supports you may already have in your life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Your IPP in the SDP will have your individual budget attached which shows your spending plan. It lists those services you’ve decided upon and how much they will cost.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If you decided to have a person-centered plan as a part of your planning process, again, you can use it to inform your IPP.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Person-centered planning </a:t>
            </a:r>
            <a:r>
              <a:rPr lang="en-US" sz="1200" kern="1200" dirty="0">
                <a:solidFill>
                  <a:schemeClr val="tx1"/>
                </a:solidFill>
                <a:effectLst/>
                <a:latin typeface="+mn-lt"/>
                <a:ea typeface="+mn-ea"/>
                <a:cs typeface="+mn-cs"/>
              </a:rPr>
              <a:t>is key to self-determination and each of the 5 principles.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40</a:t>
            </a:fld>
            <a:endParaRPr lang="en-US" dirty="0"/>
          </a:p>
        </p:txBody>
      </p:sp>
    </p:spTree>
    <p:extLst>
      <p:ext uri="{BB962C8B-B14F-4D97-AF65-F5344CB8AC3E}">
        <p14:creationId xmlns:p14="http://schemas.microsoft.com/office/powerpoint/2010/main" val="2374370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solidFill>
                  <a:schemeClr val="tx1"/>
                </a:solidFill>
              </a:rPr>
              <a:t>Handouts: </a:t>
            </a:r>
            <a:r>
              <a:rPr lang="en-US" b="1" i="0" baseline="0" dirty="0">
                <a:solidFill>
                  <a:schemeClr val="tx1"/>
                </a:solidFill>
              </a:rPr>
              <a:t>SDP Service Definitions </a:t>
            </a:r>
            <a:r>
              <a:rPr lang="en-US" b="0" i="0" baseline="0" dirty="0">
                <a:solidFill>
                  <a:schemeClr val="tx1"/>
                </a:solidFill>
              </a:rPr>
              <a:t>and</a:t>
            </a:r>
            <a:r>
              <a:rPr lang="en-US" b="1" i="0" baseline="0" dirty="0">
                <a:solidFill>
                  <a:schemeClr val="tx1"/>
                </a:solidFill>
              </a:rPr>
              <a:t> SDP Service Codes by Budget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Identify what supports you need to reach your goals.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Talk about what you need with the people you have asked to support you with your planning. This can include your independent facilitator or your regional center service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Identify where those services and supports can come from. Some of them are available at no cost to you, and some will be paid for using your SDP spending plan.</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All the services paid</a:t>
            </a:r>
            <a:r>
              <a:rPr lang="en-US" baseline="0" dirty="0">
                <a:solidFill>
                  <a:schemeClr val="tx1"/>
                </a:solidFill>
              </a:rPr>
              <a:t> for from your spending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The federal government has recognized these services and definitions and approved them for the program; these are the services available to you in SDP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Have to be provided by someone qualified to provide that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Have to be in a setting that offers you choice and inclusion in your community; that is, the setting meets the Final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Can be provided by anyone qualified to provide the service as verified by your FMS, not just from those vendored with your regional center.</a:t>
            </a:r>
          </a:p>
          <a:p>
            <a:endParaRPr lang="en-US" dirty="0">
              <a:solidFill>
                <a:schemeClr val="tx1"/>
              </a:solidFill>
            </a:endParaRPr>
          </a:p>
          <a:p>
            <a:r>
              <a:rPr lang="en-US" dirty="0">
                <a:solidFill>
                  <a:schemeClr val="tx1"/>
                </a:solidFill>
              </a:rPr>
              <a:t>Let’s look at Generic Resources and the Final Rule</a:t>
            </a:r>
            <a:r>
              <a:rPr lang="en-US" baseline="0" dirty="0">
                <a:solidFill>
                  <a:schemeClr val="tx1"/>
                </a:solidFill>
              </a:rPr>
              <a:t> to better understand that they mean for you in the SDP.</a:t>
            </a:r>
          </a:p>
          <a:p>
            <a:endParaRPr lang="en-US" baseline="0" dirty="0">
              <a:solidFill>
                <a:schemeClr val="tx1"/>
              </a:solidFill>
            </a:endParaRPr>
          </a:p>
          <a:p>
            <a:r>
              <a:rPr lang="en-US" b="1" baseline="0" dirty="0">
                <a:solidFill>
                  <a:schemeClr val="tx1"/>
                </a:solidFill>
              </a:rPr>
              <a:t>Training Tip! Point out that this is an </a:t>
            </a:r>
            <a:r>
              <a:rPr lang="en-US" b="1" u="sng" baseline="0" dirty="0">
                <a:solidFill>
                  <a:schemeClr val="tx1"/>
                </a:solidFill>
              </a:rPr>
              <a:t>important for </a:t>
            </a:r>
            <a:r>
              <a:rPr lang="en-US" b="1" baseline="0" dirty="0">
                <a:solidFill>
                  <a:schemeClr val="tx1"/>
                </a:solidFill>
              </a:rPr>
              <a:t>slide. What this means is that it is </a:t>
            </a:r>
            <a:r>
              <a:rPr lang="en-US" b="1" u="sng" baseline="0" dirty="0">
                <a:solidFill>
                  <a:schemeClr val="tx1"/>
                </a:solidFill>
              </a:rPr>
              <a:t>important to</a:t>
            </a:r>
            <a:r>
              <a:rPr lang="en-US" b="1" baseline="0" dirty="0">
                <a:solidFill>
                  <a:schemeClr val="tx1"/>
                </a:solidFill>
              </a:rPr>
              <a:t> you to participant in SDP so you can arrange services in a unique manner and it is </a:t>
            </a:r>
            <a:r>
              <a:rPr lang="en-US" b="1" u="sng" baseline="0" dirty="0">
                <a:solidFill>
                  <a:schemeClr val="tx1"/>
                </a:solidFill>
              </a:rPr>
              <a:t>important for</a:t>
            </a:r>
            <a:r>
              <a:rPr lang="en-US" b="1" u="none" baseline="0" dirty="0">
                <a:solidFill>
                  <a:schemeClr val="tx1"/>
                </a:solidFill>
              </a:rPr>
              <a:t> </a:t>
            </a:r>
            <a:r>
              <a:rPr lang="en-US" b="1" baseline="0" dirty="0">
                <a:solidFill>
                  <a:schemeClr val="tx1"/>
                </a:solidFill>
              </a:rPr>
              <a:t>you to abide by these requirements of planning for services in order to be able to participate in the SDP. </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41</a:t>
            </a:fld>
            <a:endParaRPr lang="en-US" dirty="0"/>
          </a:p>
        </p:txBody>
      </p:sp>
    </p:spTree>
    <p:extLst>
      <p:ext uri="{BB962C8B-B14F-4D97-AF65-F5344CB8AC3E}">
        <p14:creationId xmlns:p14="http://schemas.microsoft.com/office/powerpoint/2010/main" val="11987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Lanterman Act states that regional centers are the payers of last resort.  Just like the way you receive services now, in the SDP, you must access other generic resources to pay first.  </a:t>
            </a:r>
          </a:p>
        </p:txBody>
      </p:sp>
      <p:sp>
        <p:nvSpPr>
          <p:cNvPr id="4" name="Slide Number Placeholder 3"/>
          <p:cNvSpPr>
            <a:spLocks noGrp="1"/>
          </p:cNvSpPr>
          <p:nvPr>
            <p:ph type="sldNum" sz="quarter" idx="5"/>
          </p:nvPr>
        </p:nvSpPr>
        <p:spPr/>
        <p:txBody>
          <a:bodyPr/>
          <a:lstStyle/>
          <a:p>
            <a:fld id="{1C78673E-F29B-4593-BE77-BC78070867BB}" type="slidenum">
              <a:rPr lang="en-US" smtClean="0"/>
              <a:t>42</a:t>
            </a:fld>
            <a:endParaRPr lang="en-US" dirty="0"/>
          </a:p>
        </p:txBody>
      </p:sp>
    </p:spTree>
    <p:extLst>
      <p:ext uri="{BB962C8B-B14F-4D97-AF65-F5344CB8AC3E}">
        <p14:creationId xmlns:p14="http://schemas.microsoft.com/office/powerpoint/2010/main" val="2981569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Handout:</a:t>
            </a:r>
            <a:r>
              <a:rPr lang="en-US" i="1" baseline="0" dirty="0">
                <a:solidFill>
                  <a:schemeClr val="tx1"/>
                </a:solidFill>
              </a:rPr>
              <a:t> </a:t>
            </a:r>
            <a:r>
              <a:rPr lang="en-US" b="1" i="0" u="none" baseline="0" dirty="0">
                <a:solidFill>
                  <a:schemeClr val="tx1"/>
                </a:solidFill>
              </a:rPr>
              <a:t>HCBS Final Rule</a:t>
            </a:r>
            <a:endParaRPr lang="en-US"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SDP is designed so that you are included in your community. </a:t>
            </a:r>
            <a:r>
              <a:rPr lang="en-US" dirty="0"/>
              <a:t>The </a:t>
            </a:r>
            <a:r>
              <a:rPr lang="en-US" baseline="0" dirty="0"/>
              <a:t>services and supports you choose in the SDP must allow you to live, work and play in places where you have choices in how you spend your time and who you spend your time with. </a:t>
            </a:r>
            <a:endParaRPr lang="en-US" dirty="0"/>
          </a:p>
          <a:p>
            <a:r>
              <a:rPr lang="en-US" baseline="0" dirty="0"/>
              <a:t>These are also things required by the federal government through the Home &amp; Community-Based Services (or HCBS) Final Rule. </a:t>
            </a:r>
          </a:p>
          <a:p>
            <a:endParaRPr lang="en-US" dirty="0"/>
          </a:p>
          <a:p>
            <a:r>
              <a:rPr lang="en-US" dirty="0"/>
              <a:t>Let’s take a look at the handout regarding the HCBS</a:t>
            </a:r>
            <a:r>
              <a:rPr lang="en-US" baseline="0" dirty="0"/>
              <a:t> Final Rule. (</a:t>
            </a:r>
            <a:r>
              <a:rPr lang="en-US" i="1" baseline="0" dirty="0"/>
              <a:t>Review handout “FOR CONSUMERS AND FAMILIES”)</a:t>
            </a:r>
          </a:p>
          <a:p>
            <a:endParaRPr lang="en-US" dirty="0"/>
          </a:p>
          <a:p>
            <a:r>
              <a:rPr lang="en-US" dirty="0"/>
              <a:t>By March 2022, all regional center vendored</a:t>
            </a:r>
            <a:r>
              <a:rPr lang="en-US" baseline="0" dirty="0"/>
              <a:t> </a:t>
            </a:r>
            <a:r>
              <a:rPr lang="en-US" dirty="0"/>
              <a:t>services will meet these requirements.</a:t>
            </a:r>
            <a:r>
              <a:rPr lang="en-US" baseline="0" dirty="0"/>
              <a:t> </a:t>
            </a:r>
            <a:r>
              <a:rPr lang="en-US" dirty="0"/>
              <a:t>The state, regional centers and vendors are working on this transition already and will complete assessments and on-site visits to show that all services meet the requirements by March 2022.  </a:t>
            </a:r>
          </a:p>
          <a:p>
            <a:endParaRPr lang="en-US" dirty="0"/>
          </a:p>
          <a:p>
            <a:r>
              <a:rPr lang="en-US" dirty="0"/>
              <a:t>What does this mean</a:t>
            </a:r>
            <a:r>
              <a:rPr lang="en-US" baseline="0" dirty="0"/>
              <a:t> for you as a part of the SDP?</a:t>
            </a:r>
          </a:p>
          <a:p>
            <a:endParaRPr lang="en-US" baseline="0" dirty="0"/>
          </a:p>
          <a:p>
            <a:r>
              <a:rPr lang="en-US" dirty="0"/>
              <a:t>If you chose to use your SDP individual budget to pay for a service in a place that is intended mostly for people with disabilities and/or you receive a service with a group of other people with disabilities, that setting (or place where you receive those services) must be assessed to make sure it is in compliance with the HCBS Final Rule before you can start your service</a:t>
            </a:r>
            <a:r>
              <a:rPr lang="en-US" baseline="0" dirty="0"/>
              <a:t> there.</a:t>
            </a:r>
            <a:endParaRPr lang="en-US" dirty="0"/>
          </a:p>
          <a:p>
            <a:endParaRPr lang="en-US" dirty="0"/>
          </a:p>
          <a:p>
            <a:r>
              <a:rPr lang="en-US" dirty="0"/>
              <a:t>Most</a:t>
            </a:r>
            <a:r>
              <a:rPr lang="en-US" baseline="0" dirty="0"/>
              <a:t> of the services you choose in the SDP will not have to have this assessment because you will not be grouped with other people with a disability. However, if you choose a service described above, you, your service coordinator and your service provider will follow the process to make sure the setting is in compliance. </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43</a:t>
            </a:fld>
            <a:endParaRPr lang="en-US" dirty="0"/>
          </a:p>
        </p:txBody>
      </p:sp>
    </p:spTree>
    <p:extLst>
      <p:ext uri="{BB962C8B-B14F-4D97-AF65-F5344CB8AC3E}">
        <p14:creationId xmlns:p14="http://schemas.microsoft.com/office/powerpoint/2010/main" val="560948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Again, if you chose to use your SDP individual budget to pay for a service in a place that is intended mostly for people with disabilities and/or you receive a service with a group of other people with disabilities, that setting (or place where you have those services) must be assessed to make sure it is in compliance with the HCBS Final Rule before you can start your service</a:t>
            </a:r>
            <a:r>
              <a:rPr lang="en-US" baseline="0" dirty="0"/>
              <a:t>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tool will be used to help you, your regional center and your service provider with the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is a self-assessment part of the tool for your service provider to fill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and your regional center will go to where you will have this service and go over the self-assessment tool the service provider filled out and make sure the setting meets the HCBS Final Rule.</a:t>
            </a:r>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If there are some changes needed</a:t>
            </a:r>
            <a:r>
              <a:rPr lang="en-US" sz="1200" b="0" i="0" u="none" strike="noStrike" kern="1200" baseline="0" dirty="0">
                <a:solidFill>
                  <a:schemeClr val="tx1"/>
                </a:solidFill>
                <a:effectLst/>
                <a:latin typeface="+mn-lt"/>
                <a:ea typeface="+mn-ea"/>
                <a:cs typeface="+mn-cs"/>
              </a:rPr>
              <a:t> so that the setting will meet the HCBS Final Rule, </a:t>
            </a:r>
            <a:r>
              <a:rPr lang="en-US" sz="1200" b="0" i="0" u="none" strike="noStrike" kern="1200" dirty="0">
                <a:solidFill>
                  <a:schemeClr val="tx1"/>
                </a:solidFill>
                <a:effectLst/>
                <a:latin typeface="+mn-lt"/>
                <a:ea typeface="+mn-ea"/>
                <a:cs typeface="+mn-cs"/>
              </a:rPr>
              <a:t>the regional center,</a:t>
            </a:r>
            <a:r>
              <a:rPr lang="en-US" sz="1200" b="0" i="0" u="none" strike="noStrike" kern="1200" baseline="0" dirty="0">
                <a:solidFill>
                  <a:schemeClr val="tx1"/>
                </a:solidFill>
                <a:effectLst/>
                <a:latin typeface="+mn-lt"/>
                <a:ea typeface="+mn-ea"/>
                <a:cs typeface="+mn-cs"/>
              </a:rPr>
              <a:t> you and </a:t>
            </a:r>
            <a:r>
              <a:rPr lang="en-US" sz="1200" b="0" i="0" u="none" strike="noStrike" kern="1200" dirty="0">
                <a:solidFill>
                  <a:schemeClr val="tx1"/>
                </a:solidFill>
                <a:effectLst/>
                <a:latin typeface="+mn-lt"/>
                <a:ea typeface="+mn-ea"/>
                <a:cs typeface="+mn-cs"/>
              </a:rPr>
              <a:t>the service provider should talk about what changes could be done. The goal is to work together so that the place you</a:t>
            </a:r>
            <a:r>
              <a:rPr lang="en-US" sz="1200" b="0" i="0" u="none" strike="noStrike" kern="1200" baseline="0" dirty="0">
                <a:solidFill>
                  <a:schemeClr val="tx1"/>
                </a:solidFill>
                <a:effectLst/>
                <a:latin typeface="+mn-lt"/>
                <a:ea typeface="+mn-ea"/>
                <a:cs typeface="+mn-cs"/>
              </a:rPr>
              <a:t> picked will be following the HCBS Final Rule.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If the setting does not meet</a:t>
            </a:r>
            <a:r>
              <a:rPr lang="en-US" sz="1200" b="0" i="0" u="none" strike="noStrike" kern="1200" baseline="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rPr>
              <a:t>HCBS final rule, you cannot choose to have services in that setting.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Once</a:t>
            </a:r>
            <a:r>
              <a:rPr lang="en-US" sz="1200" b="0" i="0" u="none" strike="noStrike" kern="1200" baseline="0" dirty="0">
                <a:solidFill>
                  <a:schemeClr val="tx1"/>
                </a:solidFill>
                <a:effectLst/>
                <a:latin typeface="+mn-lt"/>
                <a:ea typeface="+mn-ea"/>
                <a:cs typeface="+mn-cs"/>
              </a:rPr>
              <a:t> the setting assessment has been completed your FMS provider will verify the completion of the assessment process. </a:t>
            </a:r>
            <a:endParaRPr lang="en-US" sz="1200" b="0" i="0" u="none" strike="noStrike"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44</a:t>
            </a:fld>
            <a:endParaRPr lang="en-US" dirty="0"/>
          </a:p>
        </p:txBody>
      </p:sp>
    </p:spTree>
    <p:extLst>
      <p:ext uri="{BB962C8B-B14F-4D97-AF65-F5344CB8AC3E}">
        <p14:creationId xmlns:p14="http://schemas.microsoft.com/office/powerpoint/2010/main" val="2536274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en-US" sz="1200" dirty="0">
                <a:latin typeface="+mn-lt"/>
              </a:rPr>
              <a:t>Person-centered planning guides you and your team towards your goals, dreams and your future.</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The IPP will document all of the services and supports, including your individual budget.</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The services on your IPP MUST be federally recognized services, from qualified people, support community inclusion, and can be from both vendored and non-vendored providers. </a:t>
            </a: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en-US" sz="1200" dirty="0">
                <a:latin typeface="+mn-lt"/>
              </a:rPr>
              <a:t>Generic services MUST be accessed first.</a:t>
            </a:r>
          </a:p>
        </p:txBody>
      </p:sp>
      <p:sp>
        <p:nvSpPr>
          <p:cNvPr id="4" name="Slide Number Placeholder 3"/>
          <p:cNvSpPr>
            <a:spLocks noGrp="1"/>
          </p:cNvSpPr>
          <p:nvPr>
            <p:ph type="sldNum" sz="quarter" idx="5"/>
          </p:nvPr>
        </p:nvSpPr>
        <p:spPr/>
        <p:txBody>
          <a:bodyPr/>
          <a:lstStyle/>
          <a:p>
            <a:fld id="{1C78673E-F29B-4593-BE77-BC78070867BB}" type="slidenum">
              <a:rPr lang="en-US" smtClean="0"/>
              <a:t>45</a:t>
            </a:fld>
            <a:endParaRPr lang="en-US" dirty="0"/>
          </a:p>
        </p:txBody>
      </p:sp>
    </p:spTree>
    <p:extLst>
      <p:ext uri="{BB962C8B-B14F-4D97-AF65-F5344CB8AC3E}">
        <p14:creationId xmlns:p14="http://schemas.microsoft.com/office/powerpoint/2010/main" val="525645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46</a:t>
            </a:fld>
            <a:endParaRPr lang="en-US"/>
          </a:p>
        </p:txBody>
      </p:sp>
    </p:spTree>
    <p:extLst>
      <p:ext uri="{BB962C8B-B14F-4D97-AF65-F5344CB8AC3E}">
        <p14:creationId xmlns:p14="http://schemas.microsoft.com/office/powerpoint/2010/main" val="2140937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47</a:t>
            </a:fld>
            <a:endParaRPr lang="en-US"/>
          </a:p>
        </p:txBody>
      </p:sp>
    </p:spTree>
    <p:extLst>
      <p:ext uri="{BB962C8B-B14F-4D97-AF65-F5344CB8AC3E}">
        <p14:creationId xmlns:p14="http://schemas.microsoft.com/office/powerpoint/2010/main" val="399258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C6BE43-22D4-4105-AEC0-FD21F69994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338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defTabSz="914350">
              <a:buFont typeface="Arial" panose="020B0604020202020204" pitchFamily="34" charset="0"/>
              <a:buChar char="•"/>
              <a:defRPr/>
            </a:pPr>
            <a:r>
              <a:rPr lang="en-US" b="1" dirty="0">
                <a:cs typeface="Arial" panose="020B0604020202020204" pitchFamily="34" charset="0"/>
              </a:rPr>
              <a:t>The individual budget is the amount of money you can use for your plan. Your plan will talk about what services and supports you need.</a:t>
            </a:r>
          </a:p>
          <a:p>
            <a:pPr marL="171441" indent="-171441" defTabSz="914350">
              <a:buFont typeface="Arial" panose="020B0604020202020204" pitchFamily="34" charset="0"/>
              <a:buChar char="•"/>
              <a:defRPr/>
            </a:pPr>
            <a:r>
              <a:rPr lang="en-US" b="1" dirty="0"/>
              <a:t>The amount of money you receive for your budget is based on the cost of your services from the regional center in the last 12 months.</a:t>
            </a:r>
          </a:p>
          <a:p>
            <a:pPr marL="171441" indent="-171441" defTabSz="914350">
              <a:buFont typeface="Arial" panose="020B0604020202020204" pitchFamily="34" charset="0"/>
              <a:buChar char="•"/>
              <a:defRPr/>
            </a:pPr>
            <a:r>
              <a:rPr lang="en-US" b="1" dirty="0"/>
              <a:t>The individual budget may be adjusted to support any prior needs or resources that were not addressed in the individual program plan.  </a:t>
            </a:r>
            <a:endParaRPr lang="en-US" dirty="0"/>
          </a:p>
          <a:p>
            <a:pPr marL="171441" indent="-171441" defTabSz="914350">
              <a:buFont typeface="Arial" panose="020B0604020202020204" pitchFamily="34" charset="0"/>
              <a:buChar char="•"/>
              <a:defRPr/>
            </a:pPr>
            <a:r>
              <a:rPr lang="en-US" b="1" dirty="0"/>
              <a:t>For people that are new to the regional center, their budget will be determined by the average cost that the regional center pays for each service – unless the person has a unique need that requires a higher or lower cost.</a:t>
            </a:r>
            <a:endParaRPr lang="en-US" dirty="0"/>
          </a:p>
          <a:p>
            <a:pPr marL="171441" indent="-171441" defTabSz="914350">
              <a:buFont typeface="Arial" panose="020B0604020202020204" pitchFamily="34" charset="0"/>
              <a:buChar char="•"/>
              <a:defRPr/>
            </a:pPr>
            <a:r>
              <a:rPr lang="en-US" b="1" dirty="0"/>
              <a:t>Your budget amount can be adjusted up or down. For example if you have a big change in your life:  like moving out into your own apartment; or if you become very sick; or if you get a new job. </a:t>
            </a:r>
          </a:p>
          <a:p>
            <a:pPr marL="171441" indent="-171441">
              <a:buFont typeface="Arial" panose="020B0604020202020204" pitchFamily="34" charset="0"/>
              <a:buChar char="•"/>
            </a:pPr>
            <a:r>
              <a:rPr lang="en-US" b="1" dirty="0"/>
              <a:t>These big changes may mean you could have a change in your budget. Let your team know your budget needs to be reviewed as changes come up in your life.</a:t>
            </a:r>
          </a:p>
          <a:p>
            <a:pPr marL="171441" indent="-171441" defTabSz="914350">
              <a:buFont typeface="Arial" panose="020B0604020202020204" pitchFamily="34" charset="0"/>
              <a:buChar char="•"/>
              <a:defRPr/>
            </a:pPr>
            <a:r>
              <a:rPr lang="en-US" b="1" dirty="0"/>
              <a:t>Keep in mind that there are generic resources available to you. A generic resource is something that’s available to everyone, not just people who are served by the regional center. These resources need to be used first before you use the money in your budget</a:t>
            </a:r>
            <a:r>
              <a:rPr lang="en-US" b="1"/>
              <a:t>. Generic </a:t>
            </a:r>
            <a:r>
              <a:rPr lang="en-US" b="1" dirty="0"/>
              <a:t>resources can be things like education through the school district, health services through your health insurance, or personal care through In-Home Support Services.</a:t>
            </a:r>
          </a:p>
          <a:p>
            <a:pPr marL="171441" indent="-171441" defTabSz="914350">
              <a:buFont typeface="Arial" panose="020B0604020202020204" pitchFamily="34" charset="0"/>
              <a:buChar char="•"/>
              <a:defRPr/>
            </a:pPr>
            <a:r>
              <a:rPr lang="en-US" b="1" dirty="0"/>
              <a:t>Remember you have friends, family and other important people in your life who are resources and can help you.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48</a:t>
            </a:fld>
            <a:endParaRPr lang="en-US" dirty="0"/>
          </a:p>
        </p:txBody>
      </p:sp>
    </p:spTree>
    <p:extLst>
      <p:ext uri="{BB962C8B-B14F-4D97-AF65-F5344CB8AC3E}">
        <p14:creationId xmlns:p14="http://schemas.microsoft.com/office/powerpoint/2010/main" val="4094742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pitchFamily="18" charset="0"/>
              </a:rPr>
              <a:t>STATUTE:</a:t>
            </a:r>
          </a:p>
          <a:p>
            <a:r>
              <a:rPr lang="en-US" dirty="0">
                <a:cs typeface="Times New Roman" pitchFamily="18" charset="0"/>
              </a:rPr>
              <a:t>Welfare and Institutions Code (WIC) 4658.8 (c)(3)</a:t>
            </a:r>
          </a:p>
          <a:p>
            <a:r>
              <a:rPr lang="en-US" dirty="0">
                <a:cs typeface="Times New Roman" pitchFamily="18" charset="0"/>
              </a:rPr>
              <a:t>…The individual budget shall be determined using a fair, equitable, and transparent methodology.</a:t>
            </a:r>
          </a:p>
          <a:p>
            <a:pPr defTabSz="914350">
              <a:defRPr/>
            </a:pPr>
            <a:endParaRPr lang="en-US" dirty="0">
              <a:cs typeface="Times New Roman" pitchFamily="18" charset="0"/>
            </a:endParaRPr>
          </a:p>
          <a:p>
            <a:pPr defTabSz="914350">
              <a:defRPr/>
            </a:pPr>
            <a:r>
              <a:rPr lang="en-US" dirty="0">
                <a:cs typeface="Times New Roman" pitchFamily="18" charset="0"/>
              </a:rPr>
              <a:t>WIC 4685.8 (d)(3)(D)</a:t>
            </a:r>
          </a:p>
          <a:p>
            <a:pPr defTabSz="914350">
              <a:defRPr/>
            </a:pPr>
            <a:r>
              <a:rPr lang="en-US" dirty="0">
                <a:cs typeface="Times New Roman" pitchFamily="18" charset="0"/>
              </a:rPr>
              <a:t>The participant shall manage Self-Determination Program services and supports within his or her individual budget.</a:t>
            </a:r>
          </a:p>
          <a:p>
            <a:pPr defTabSz="914350">
              <a:defRPr/>
            </a:pPr>
            <a:endParaRPr lang="en-US" i="1" dirty="0">
              <a:solidFill>
                <a:srgbClr val="FF0000"/>
              </a:solidFill>
              <a:cs typeface="Times New Roman" pitchFamily="18" charset="0"/>
            </a:endParaRPr>
          </a:p>
          <a:p>
            <a:pPr defTabSz="914350">
              <a:defRPr/>
            </a:pPr>
            <a:r>
              <a:rPr lang="en-US" dirty="0">
                <a:cs typeface="Times New Roman" pitchFamily="18" charset="0"/>
              </a:rPr>
              <a:t>WIC 4685.8 (n)(B)(iii)</a:t>
            </a:r>
          </a:p>
          <a:p>
            <a:pPr algn="l"/>
            <a:r>
              <a:rPr lang="en-US" dirty="0">
                <a:effectLst/>
                <a:latin typeface="+mn-lt"/>
              </a:rPr>
              <a:t>(2) The amount of the individual budget shall be available to the participant each year for the purchase of program services and supports. An individual budget shall be calculated no more than once in a 12-month period, unless revised to reflect a change in circumstances, needs, or resources of the participant using the process specified in clause (ii) of subparagraph (A) of paragraph (1).</a:t>
            </a:r>
          </a:p>
          <a:p>
            <a:pPr defTabSz="914350">
              <a:defRPr/>
            </a:pPr>
            <a:endParaRPr lang="en-US" dirty="0">
              <a:solidFill>
                <a:srgbClr val="FF0000"/>
              </a:solidFill>
              <a:cs typeface="Times New Roman" pitchFamily="18" charset="0"/>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49</a:t>
            </a:fld>
            <a:endParaRPr lang="en-US"/>
          </a:p>
        </p:txBody>
      </p:sp>
    </p:spTree>
    <p:extLst>
      <p:ext uri="{BB962C8B-B14F-4D97-AF65-F5344CB8AC3E}">
        <p14:creationId xmlns:p14="http://schemas.microsoft.com/office/powerpoint/2010/main" val="3398519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mn-lt"/>
                <a:cs typeface="Times New Roman" pitchFamily="18" charset="0"/>
              </a:rPr>
              <a:t>NOTES:</a:t>
            </a:r>
          </a:p>
          <a:p>
            <a:pPr marL="171441" indent="-171441">
              <a:buFont typeface="Arial" panose="020B0604020202020204" pitchFamily="34" charset="0"/>
              <a:buChar char="•"/>
            </a:pPr>
            <a:r>
              <a:rPr lang="en-US" u="none" dirty="0">
                <a:latin typeface="+mn-lt"/>
                <a:cs typeface="Times New Roman" pitchFamily="18" charset="0"/>
              </a:rPr>
              <a:t>For</a:t>
            </a:r>
            <a:r>
              <a:rPr lang="en-US" u="none" baseline="0" dirty="0">
                <a:latin typeface="+mn-lt"/>
                <a:cs typeface="Times New Roman" pitchFamily="18" charset="0"/>
              </a:rPr>
              <a:t> some participants, t</a:t>
            </a:r>
            <a:r>
              <a:rPr lang="en-US" u="none" dirty="0">
                <a:latin typeface="+mn-lt"/>
                <a:cs typeface="Times New Roman" pitchFamily="18" charset="0"/>
              </a:rPr>
              <a:t>here</a:t>
            </a:r>
            <a:r>
              <a:rPr lang="en-US" u="none" baseline="0" dirty="0">
                <a:latin typeface="+mn-lt"/>
                <a:cs typeface="Times New Roman" pitchFamily="18" charset="0"/>
              </a:rPr>
              <a:t> may be a difference between the amount of funding authorized and the amount of funding utilized during the prior 12 months. </a:t>
            </a:r>
            <a:endParaRPr lang="en-US" u="none" dirty="0">
              <a:latin typeface="+mn-lt"/>
              <a:cs typeface="Times New Roman" pitchFamily="18" charset="0"/>
            </a:endParaRPr>
          </a:p>
          <a:p>
            <a:pPr lvl="0"/>
            <a:endParaRPr lang="en-US" dirty="0">
              <a:latin typeface="+mn-lt"/>
              <a:cs typeface="Times New Roman" pitchFamily="18" charset="0"/>
            </a:endParaRPr>
          </a:p>
          <a:p>
            <a:pPr lvl="0"/>
            <a:r>
              <a:rPr lang="en-US" dirty="0">
                <a:latin typeface="+mn-lt"/>
                <a:cs typeface="Times New Roman" pitchFamily="18" charset="0"/>
              </a:rPr>
              <a:t>STATUTE:</a:t>
            </a:r>
          </a:p>
          <a:p>
            <a:pPr lvl="0"/>
            <a:r>
              <a:rPr lang="en-US" dirty="0">
                <a:latin typeface="+mn-lt"/>
                <a:cs typeface="Times New Roman" pitchFamily="18" charset="0"/>
              </a:rPr>
              <a:t>WIC</a:t>
            </a:r>
            <a:r>
              <a:rPr lang="en-US" baseline="0" dirty="0">
                <a:latin typeface="+mn-lt"/>
                <a:cs typeface="Times New Roman" pitchFamily="18" charset="0"/>
              </a:rPr>
              <a:t> 4685.8 (n)(1)(A)(i)</a:t>
            </a:r>
            <a:endParaRPr lang="en-US" dirty="0">
              <a:latin typeface="+mn-lt"/>
              <a:cs typeface="Times New Roman" pitchFamily="18" charset="0"/>
            </a:endParaRPr>
          </a:p>
          <a:p>
            <a:r>
              <a:rPr lang="en-US" dirty="0">
                <a:latin typeface="+mn-lt"/>
                <a:cs typeface="Times New Roman" pitchFamily="18" charset="0"/>
              </a:rPr>
              <a:t>…for a participant who is a current consumer of the regional center, his or her individual budget shall be the total amount of the most recently available 12 months of purchase of service expenditures for the participant.  </a:t>
            </a:r>
          </a:p>
          <a:p>
            <a:endParaRPr lang="en-US" dirty="0">
              <a:latin typeface="+mn-lt"/>
              <a:cs typeface="Times New Roman" pitchFamily="18" charset="0"/>
            </a:endParaRPr>
          </a:p>
          <a:p>
            <a:r>
              <a:rPr lang="en-US" dirty="0">
                <a:latin typeface="+mn-lt"/>
                <a:cs typeface="Times New Roman" pitchFamily="18" charset="0"/>
              </a:rPr>
              <a:t>WIC 4685.8 (n)</a:t>
            </a:r>
            <a:r>
              <a:rPr lang="en-US" baseline="0" dirty="0">
                <a:latin typeface="+mn-lt"/>
                <a:cs typeface="Times New Roman" pitchFamily="18" charset="0"/>
              </a:rPr>
              <a:t>(1)(B)(i)(ii)</a:t>
            </a:r>
          </a:p>
          <a:p>
            <a:pPr defTabSz="914350">
              <a:defRPr/>
            </a:pPr>
            <a:r>
              <a:rPr lang="en-US" dirty="0">
                <a:solidFill>
                  <a:prstClr val="black"/>
                </a:solidFill>
                <a:cs typeface="Times New Roman" pitchFamily="18" charset="0"/>
              </a:rPr>
              <a:t>(B) For a participant who is either newly eligible for regional center services or who does not have 12 months of purchase service expenditures, his or her individual budget shall be calculated as follows: </a:t>
            </a:r>
          </a:p>
          <a:p>
            <a:pPr defTabSz="914350">
              <a:defRPr/>
            </a:pPr>
            <a:r>
              <a:rPr lang="en-US" dirty="0">
                <a:solidFill>
                  <a:prstClr val="black"/>
                </a:solidFill>
                <a:cs typeface="Times New Roman" pitchFamily="18" charset="0"/>
              </a:rPr>
              <a:t>(i)</a:t>
            </a:r>
            <a:r>
              <a:rPr lang="en-US" dirty="0">
                <a:effectLst/>
                <a:latin typeface="+mn-lt"/>
                <a:cs typeface="Times New Roman" pitchFamily="18" charset="0"/>
              </a:rPr>
              <a:t>The IPP team shall identify the services and supports needed by the participant and available resources, as required by Section 4646.</a:t>
            </a:r>
          </a:p>
          <a:p>
            <a:pPr defTabSz="914350">
              <a:defRPr/>
            </a:pPr>
            <a:r>
              <a:rPr lang="en-US" dirty="0">
                <a:solidFill>
                  <a:prstClr val="black"/>
                </a:solidFill>
                <a:cs typeface="Times New Roman" pitchFamily="18" charset="0"/>
              </a:rPr>
              <a:t>(ii)The regional center shall calculate the cost of providing the services and supports to be purchased by the regional center by using the average cost paid by the regional center for each service or support unless the regional center determines that the consumer has a unique need that requires a higher or lower cost. The regional center shall certify on the individual budget document that this amount would have been expended using regional center purchase of service funds regardless of the individual’s participation in the Self–Determination Program.  </a:t>
            </a:r>
            <a:endParaRPr lang="en-US" baseline="0" dirty="0">
              <a:latin typeface="+mn-lt"/>
              <a:cs typeface="Times New Roman" pitchFamily="18" charset="0"/>
            </a:endParaRPr>
          </a:p>
          <a:p>
            <a:endParaRPr lang="en-US" dirty="0">
              <a:latin typeface="+mn-lt"/>
              <a:cs typeface="Times New Roman" pitchFamily="18" charset="0"/>
            </a:endParaRPr>
          </a:p>
          <a:p>
            <a:r>
              <a:rPr lang="en-US" dirty="0">
                <a:latin typeface="+mn-lt"/>
                <a:cs typeface="Times New Roman" pitchFamily="18" charset="0"/>
              </a:rPr>
              <a:t>WIC 4685.8</a:t>
            </a:r>
            <a:r>
              <a:rPr lang="en-US" baseline="0" dirty="0">
                <a:latin typeface="+mn-lt"/>
                <a:cs typeface="Times New Roman" pitchFamily="18" charset="0"/>
              </a:rPr>
              <a:t> (k)</a:t>
            </a:r>
          </a:p>
          <a:p>
            <a:r>
              <a:rPr lang="en-US" dirty="0">
                <a:solidFill>
                  <a:prstClr val="black"/>
                </a:solidFill>
                <a:cs typeface="Times New Roman" pitchFamily="18" charset="0"/>
              </a:rPr>
              <a:t>The IPP team shall utilize the person centered planning process to develop the IPP for a participant…The IPP team shall determine the individual budget to ensure the budget assists the participant to achieve the outcomes set forth in his or her IPP and ensures his or her health and safety.</a:t>
            </a:r>
          </a:p>
          <a:p>
            <a:endParaRPr lang="en-US" dirty="0">
              <a:latin typeface="+mj-lt"/>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50</a:t>
            </a:fld>
            <a:endParaRPr lang="en-US"/>
          </a:p>
        </p:txBody>
      </p:sp>
    </p:spTree>
    <p:extLst>
      <p:ext uri="{BB962C8B-B14F-4D97-AF65-F5344CB8AC3E}">
        <p14:creationId xmlns:p14="http://schemas.microsoft.com/office/powerpoint/2010/main" val="613921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0" dirty="0">
                <a:latin typeface="+mn-lt"/>
                <a:cs typeface="Times New Roman" pitchFamily="18" charset="0"/>
              </a:rPr>
              <a:t>NOTES:</a:t>
            </a:r>
          </a:p>
          <a:p>
            <a:pPr marL="171441" indent="-171441" defTabSz="914350">
              <a:buFont typeface="Arial" pitchFamily="34" charset="0"/>
              <a:buChar char="•"/>
              <a:defRPr/>
            </a:pPr>
            <a:r>
              <a:rPr lang="en-US" b="0" dirty="0">
                <a:latin typeface="+mn-lt"/>
                <a:cs typeface="Times New Roman" pitchFamily="18" charset="0"/>
              </a:rPr>
              <a:t>Changes in a participant’s circumstances</a:t>
            </a:r>
            <a:r>
              <a:rPr lang="en-US" b="0" baseline="0" dirty="0">
                <a:latin typeface="+mn-lt"/>
                <a:cs typeface="Times New Roman" pitchFamily="18" charset="0"/>
              </a:rPr>
              <a:t> may include, for example, the individual completing and exiting his or her school program.</a:t>
            </a:r>
            <a:endParaRPr lang="en-US" b="0" dirty="0">
              <a:latin typeface="+mn-lt"/>
              <a:cs typeface="Times New Roman" pitchFamily="18" charset="0"/>
            </a:endParaRPr>
          </a:p>
          <a:p>
            <a:pPr marL="171441" indent="-171441" defTabSz="914350">
              <a:buFont typeface="Arial" pitchFamily="34" charset="0"/>
              <a:buChar char="•"/>
              <a:defRPr/>
            </a:pPr>
            <a:r>
              <a:rPr lang="en-US" b="0" dirty="0">
                <a:latin typeface="+mn-lt"/>
                <a:cs typeface="Times New Roman" pitchFamily="18" charset="0"/>
              </a:rPr>
              <a:t>Changes in a</a:t>
            </a:r>
            <a:r>
              <a:rPr lang="en-US" b="0" baseline="0" dirty="0">
                <a:latin typeface="+mn-lt"/>
                <a:cs typeface="Times New Roman" pitchFamily="18" charset="0"/>
              </a:rPr>
              <a:t> participant’s resources that impact their individual budget may include, for example, changes to generic resources such as </a:t>
            </a:r>
            <a:r>
              <a:rPr lang="en-US" b="0" baseline="0" dirty="0" err="1">
                <a:latin typeface="+mn-lt"/>
                <a:cs typeface="Times New Roman" pitchFamily="18" charset="0"/>
              </a:rPr>
              <a:t>Medi</a:t>
            </a:r>
            <a:r>
              <a:rPr lang="en-US" b="0" baseline="0" dirty="0">
                <a:latin typeface="+mn-lt"/>
                <a:cs typeface="Times New Roman" pitchFamily="18" charset="0"/>
              </a:rPr>
              <a:t>-Cal benefits.</a:t>
            </a:r>
          </a:p>
          <a:p>
            <a:pPr marL="171441" indent="-171441" defTabSz="914350">
              <a:buFont typeface="Arial" pitchFamily="34" charset="0"/>
              <a:buChar char="•"/>
              <a:defRPr/>
            </a:pPr>
            <a:r>
              <a:rPr lang="en-US" b="0" baseline="0" dirty="0">
                <a:latin typeface="+mn-lt"/>
                <a:cs typeface="Times New Roman" pitchFamily="18" charset="0"/>
              </a:rPr>
              <a:t>The budget categories are</a:t>
            </a:r>
            <a:r>
              <a:rPr lang="en-US" b="0" baseline="0">
                <a:latin typeface="+mn-lt"/>
                <a:cs typeface="Times New Roman" pitchFamily="18" charset="0"/>
              </a:rPr>
              <a:t>: Living </a:t>
            </a:r>
            <a:r>
              <a:rPr lang="en-US" b="0" baseline="0" dirty="0">
                <a:latin typeface="+mn-lt"/>
                <a:cs typeface="Times New Roman" pitchFamily="18" charset="0"/>
              </a:rPr>
              <a:t>Arrangement, Employment and Community Participation, and Health &amp; Safety</a:t>
            </a:r>
            <a:endParaRPr lang="en-US" b="0" dirty="0">
              <a:latin typeface="+mn-lt"/>
              <a:cs typeface="Times New Roman" pitchFamily="18" charset="0"/>
            </a:endParaRPr>
          </a:p>
          <a:p>
            <a:pPr defTabSz="914350">
              <a:defRPr/>
            </a:pPr>
            <a:endParaRPr lang="en-US" b="0" dirty="0">
              <a:latin typeface="+mn-lt"/>
              <a:cs typeface="Times New Roman" pitchFamily="18" charset="0"/>
            </a:endParaRPr>
          </a:p>
          <a:p>
            <a:pPr defTabSz="914350">
              <a:defRPr/>
            </a:pPr>
            <a:r>
              <a:rPr lang="en-US" b="0" dirty="0">
                <a:latin typeface="+mn-lt"/>
                <a:cs typeface="Times New Roman" pitchFamily="18" charset="0"/>
              </a:rPr>
              <a:t>STATUTE:</a:t>
            </a:r>
          </a:p>
          <a:p>
            <a:pPr defTabSz="914350">
              <a:defRPr/>
            </a:pPr>
            <a:r>
              <a:rPr lang="en-US" b="0" dirty="0">
                <a:latin typeface="+mn-lt"/>
                <a:cs typeface="Times New Roman" pitchFamily="18" charset="0"/>
              </a:rPr>
              <a:t>WIC</a:t>
            </a:r>
            <a:r>
              <a:rPr lang="en-US" b="0" baseline="0" dirty="0">
                <a:latin typeface="+mn-lt"/>
                <a:cs typeface="Times New Roman" pitchFamily="18" charset="0"/>
              </a:rPr>
              <a:t> 4685.8 (n)(1)(A)(ii)</a:t>
            </a:r>
          </a:p>
          <a:p>
            <a:r>
              <a:rPr lang="en-US" b="0" dirty="0">
                <a:effectLst/>
                <a:latin typeface="+mn-lt"/>
                <a:cs typeface="Times New Roman" pitchFamily="18" charset="0"/>
              </a:rPr>
              <a:t>An adjustment may be made to the amount specified in clause (i) if both of the following occur:</a:t>
            </a:r>
          </a:p>
          <a:p>
            <a:r>
              <a:rPr lang="en-US" b="0" dirty="0">
                <a:effectLst/>
                <a:latin typeface="+mn-lt"/>
                <a:cs typeface="Times New Roman" pitchFamily="18" charset="0"/>
              </a:rPr>
              <a:t>(I) The IPP team determines that an adjustment to this amount is necessary due to a change in the participant’s circumstances, needs, or resources that would result in an increase or decrease in purchase of service expenditures, or the IPP team identifies prior needs or resources that were unaddressed in the IPP, which would have resulted in an increase or decrease in purchase of service expenditures.</a:t>
            </a:r>
          </a:p>
          <a:p>
            <a:r>
              <a:rPr lang="en-US" b="0" dirty="0">
                <a:effectLst/>
                <a:latin typeface="+mn-lt"/>
                <a:cs typeface="Times New Roman" pitchFamily="18" charset="0"/>
              </a:rPr>
              <a:t>(II) The regional center certifies on the individual budget document that regional center expenditures for the individual budget, including any adjustment, would have occurred regardless of the individual’s participation in the Self-Determination Program.</a:t>
            </a:r>
          </a:p>
          <a:p>
            <a:pPr defTabSz="914350">
              <a:defRPr/>
            </a:pPr>
            <a:r>
              <a:rPr lang="en-US" b="0" u="none" dirty="0">
                <a:latin typeface="+mn-lt"/>
                <a:cs typeface="Times New Roman" pitchFamily="18" charset="0"/>
              </a:rPr>
              <a:t>WIC</a:t>
            </a:r>
            <a:r>
              <a:rPr lang="en-US" b="0" u="none" baseline="0" dirty="0">
                <a:latin typeface="+mn-lt"/>
                <a:cs typeface="Times New Roman" pitchFamily="18" charset="0"/>
              </a:rPr>
              <a:t> 4685.8 (n)(1)(B)(</a:t>
            </a:r>
            <a:r>
              <a:rPr lang="en-US" b="0" u="none" baseline="0" dirty="0" err="1">
                <a:latin typeface="+mn-lt"/>
                <a:cs typeface="Times New Roman" pitchFamily="18" charset="0"/>
              </a:rPr>
              <a:t>i</a:t>
            </a:r>
            <a:r>
              <a:rPr lang="en-US" b="0" u="none" baseline="0" dirty="0">
                <a:latin typeface="+mn-lt"/>
                <a:cs typeface="Times New Roman" pitchFamily="18" charset="0"/>
              </a:rPr>
              <a:t>)</a:t>
            </a:r>
          </a:p>
          <a:p>
            <a:pPr defTabSz="914350">
              <a:defRPr/>
            </a:pPr>
            <a:r>
              <a:rPr lang="en-US" b="0" u="none" baseline="0" dirty="0">
                <a:latin typeface="+mn-lt"/>
                <a:cs typeface="Times New Roman" pitchFamily="18" charset="0"/>
              </a:rPr>
              <a:t>The IPP team shall identify the services and supports needed by the participant and available resources, as required by Section 4646.</a:t>
            </a:r>
          </a:p>
          <a:p>
            <a:endParaRPr lang="en-US" b="0" dirty="0">
              <a:effectLst/>
              <a:latin typeface="+mn-lt"/>
              <a:cs typeface="Times New Roman" pitchFamily="18" charset="0"/>
            </a:endParaRPr>
          </a:p>
          <a:p>
            <a:r>
              <a:rPr lang="en-US" b="0" dirty="0">
                <a:effectLst/>
                <a:latin typeface="+mn-lt"/>
                <a:cs typeface="Times New Roman" pitchFamily="18" charset="0"/>
              </a:rPr>
              <a:t>WIC 4685.8 (o)</a:t>
            </a:r>
          </a:p>
          <a:p>
            <a:r>
              <a:rPr lang="en-US" dirty="0">
                <a:effectLst/>
                <a:latin typeface="+mn-lt"/>
              </a:rPr>
              <a:t>Annually, participants may transfer up to 10 percent of the funds originally distributed to any budget category set forth in paragraph (3) of subdivision (n) to another budget category or categories. Transfers in excess of 10 percent of the original amount allocated to any budget category may be made upon the approval of the regional center or the participant’s IPP team.</a:t>
            </a:r>
            <a:endParaRPr lang="en-US" b="0" dirty="0">
              <a:effectLst/>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51</a:t>
            </a:fld>
            <a:endParaRPr lang="en-US"/>
          </a:p>
        </p:txBody>
      </p:sp>
    </p:spTree>
    <p:extLst>
      <p:ext uri="{BB962C8B-B14F-4D97-AF65-F5344CB8AC3E}">
        <p14:creationId xmlns:p14="http://schemas.microsoft.com/office/powerpoint/2010/main" val="278343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cs typeface="Times New Roman" pitchFamily="18" charset="0"/>
              </a:rPr>
              <a:t>NOTES:</a:t>
            </a:r>
          </a:p>
          <a:p>
            <a:pPr marL="171441" indent="-171441">
              <a:buFont typeface="Arial" pitchFamily="34" charset="0"/>
              <a:buChar char="•"/>
            </a:pPr>
            <a:r>
              <a:rPr lang="en-US" dirty="0">
                <a:latin typeface="+mn-lt"/>
                <a:cs typeface="Times New Roman" pitchFamily="18" charset="0"/>
              </a:rPr>
              <a:t>Services</a:t>
            </a:r>
            <a:r>
              <a:rPr lang="en-US" baseline="0" dirty="0">
                <a:latin typeface="+mn-lt"/>
                <a:cs typeface="Times New Roman" pitchFamily="18" charset="0"/>
              </a:rPr>
              <a:t> and descriptions are subject to change pending approval by the Centers for Medicare &amp; Medicaid Services.</a:t>
            </a:r>
          </a:p>
          <a:p>
            <a:pPr marL="171441" indent="-171441">
              <a:buFont typeface="Arial" pitchFamily="34" charset="0"/>
              <a:buChar char="•"/>
            </a:pPr>
            <a:r>
              <a:rPr lang="en-US" dirty="0">
                <a:latin typeface="+mn-lt"/>
                <a:cs typeface="Times New Roman" pitchFamily="18" charset="0"/>
              </a:rPr>
              <a:t>Self-Determination Services</a:t>
            </a:r>
            <a:r>
              <a:rPr lang="en-US" baseline="0" dirty="0">
                <a:latin typeface="+mn-lt"/>
                <a:cs typeface="Times New Roman" pitchFamily="18" charset="0"/>
              </a:rPr>
              <a:t> may be purchased in addition to generic services, but not replace them.</a:t>
            </a:r>
            <a:endParaRPr lang="en-US" dirty="0">
              <a:latin typeface="+mn-lt"/>
              <a:cs typeface="Times New Roman" pitchFamily="18" charset="0"/>
            </a:endParaRPr>
          </a:p>
          <a:p>
            <a:pPr marL="171441" indent="-171441">
              <a:buFont typeface="Arial" pitchFamily="34" charset="0"/>
              <a:buChar char="•"/>
            </a:pPr>
            <a:r>
              <a:rPr lang="en-US" dirty="0">
                <a:latin typeface="+mn-lt"/>
                <a:cs typeface="Times New Roman" pitchFamily="18" charset="0"/>
              </a:rPr>
              <a:t>The participant shall only purchase services and supports necessary to implement his or her IPP.</a:t>
            </a:r>
          </a:p>
          <a:p>
            <a:pPr marL="171441" indent="-171441">
              <a:buFont typeface="Arial" pitchFamily="34" charset="0"/>
              <a:buChar char="•"/>
            </a:pPr>
            <a:r>
              <a:rPr lang="en-US" baseline="0" dirty="0">
                <a:latin typeface="+mn-lt"/>
                <a:cs typeface="Times New Roman" pitchFamily="18" charset="0"/>
              </a:rPr>
              <a:t>Some providers must complete a criminal background check in order to be eligible to provide services.</a:t>
            </a:r>
          </a:p>
          <a:p>
            <a:pPr marL="171441" indent="-171441">
              <a:buFont typeface="Arial" pitchFamily="34" charset="0"/>
              <a:buChar char="•"/>
            </a:pPr>
            <a:r>
              <a:rPr lang="en-US" dirty="0">
                <a:cs typeface="Times New Roman" pitchFamily="18" charset="0"/>
              </a:rPr>
              <a:t>Some providers, e.g., nurses and psychiatrists, must be licensed or certified to be eligible to provide services.</a:t>
            </a:r>
          </a:p>
          <a:p>
            <a:pPr marL="171441" indent="-171441">
              <a:buFont typeface="Arial" pitchFamily="34" charset="0"/>
              <a:buChar char="•"/>
            </a:pPr>
            <a:r>
              <a:rPr lang="en-US" dirty="0">
                <a:cs typeface="Times New Roman" pitchFamily="18" charset="0"/>
              </a:rPr>
              <a:t>Providers who are on the federal debarment list or who have been convicted of certain crimes are not eligible to provide services. </a:t>
            </a:r>
          </a:p>
          <a:p>
            <a:pPr lvl="0">
              <a:defRPr/>
            </a:pPr>
            <a:endParaRPr lang="en-US" dirty="0">
              <a:latin typeface="+mn-lt"/>
              <a:cs typeface="Times New Roman" pitchFamily="18" charset="0"/>
            </a:endParaRPr>
          </a:p>
          <a:p>
            <a:pPr lvl="0">
              <a:defRPr/>
            </a:pPr>
            <a:r>
              <a:rPr lang="en-US" dirty="0">
                <a:latin typeface="+mn-lt"/>
                <a:cs typeface="Times New Roman" pitchFamily="18" charset="0"/>
              </a:rPr>
              <a:t>STATUTE:</a:t>
            </a:r>
          </a:p>
          <a:p>
            <a:pPr defTabSz="914350">
              <a:defRPr/>
            </a:pPr>
            <a:r>
              <a:rPr lang="en-US" dirty="0">
                <a:solidFill>
                  <a:prstClr val="black"/>
                </a:solidFill>
                <a:cs typeface="Times New Roman" pitchFamily="18" charset="0"/>
              </a:rPr>
              <a:t>WIC 4685.8 (c)(6)</a:t>
            </a:r>
          </a:p>
          <a:p>
            <a:pPr defTabSz="914350">
              <a:defRPr/>
            </a:pPr>
            <a:r>
              <a:rPr lang="en-US" dirty="0">
                <a:solidFill>
                  <a:prstClr val="black"/>
                </a:solidFill>
                <a:cs typeface="Times New Roman" pitchFamily="18" charset="0"/>
              </a:rPr>
              <a:t>The Self-Determination Program shall only fund services and supports provided pursuant to this division that the federal Centers for Medicare &amp; Medicaid Services determines are eligible for federal financial participation.  </a:t>
            </a:r>
            <a:endParaRPr lang="en-US" dirty="0">
              <a:latin typeface="+mn-lt"/>
              <a:cs typeface="Times New Roman" pitchFamily="18" charset="0"/>
            </a:endParaRPr>
          </a:p>
          <a:p>
            <a:pPr lvl="0">
              <a:defRPr/>
            </a:pPr>
            <a:endParaRPr lang="en-US" dirty="0">
              <a:latin typeface="+mn-lt"/>
              <a:cs typeface="Times New Roman" pitchFamily="18" charset="0"/>
            </a:endParaRPr>
          </a:p>
          <a:p>
            <a:pPr lvl="0">
              <a:defRPr/>
            </a:pPr>
            <a:r>
              <a:rPr lang="en-US" dirty="0">
                <a:effectLst/>
                <a:latin typeface="+mn-lt"/>
                <a:cs typeface="Times New Roman" pitchFamily="18" charset="0"/>
              </a:rPr>
              <a:t>WIC 4685.8 (d)(3)(B)</a:t>
            </a:r>
          </a:p>
          <a:p>
            <a:pPr lvl="0">
              <a:defRPr/>
            </a:pPr>
            <a:r>
              <a:rPr lang="en-US" dirty="0">
                <a:effectLst/>
                <a:latin typeface="+mn-lt"/>
                <a:cs typeface="Times New Roman" pitchFamily="18" charset="0"/>
              </a:rPr>
              <a:t>The participant shall utilize the services and supports available within the Self-Determination Program only when generic services and supports are not available.</a:t>
            </a:r>
          </a:p>
          <a:p>
            <a:pPr lvl="0">
              <a:defRPr/>
            </a:pPr>
            <a:endParaRPr lang="en-US" dirty="0">
              <a:effectLst/>
              <a:latin typeface="+mn-lt"/>
              <a:cs typeface="Times New Roman" pitchFamily="18" charset="0"/>
            </a:endParaRPr>
          </a:p>
          <a:p>
            <a:pPr lvl="0">
              <a:defRPr/>
            </a:pPr>
            <a:r>
              <a:rPr lang="en-US" dirty="0">
                <a:effectLst/>
                <a:latin typeface="+mn-lt"/>
                <a:cs typeface="Times New Roman" pitchFamily="18" charset="0"/>
              </a:rPr>
              <a:t>WIC 4685.8 (d)(3)(C)</a:t>
            </a:r>
            <a:endParaRPr lang="en-US" dirty="0">
              <a:latin typeface="+mn-lt"/>
              <a:cs typeface="Times New Roman" pitchFamily="18" charset="0"/>
            </a:endParaRPr>
          </a:p>
          <a:p>
            <a:pPr lvl="0">
              <a:defRPr/>
            </a:pPr>
            <a:r>
              <a:rPr lang="en-US" dirty="0">
                <a:cs typeface="Times New Roman" pitchFamily="18" charset="0"/>
              </a:rPr>
              <a:t>The participant shall only purchase services and supports necessary to implement his or her IPP and shall comply with any and all other terms and conditions for participation in the Self-Determination Program described in this section.</a:t>
            </a:r>
          </a:p>
          <a:p>
            <a:pPr lvl="0">
              <a:defRPr/>
            </a:pPr>
            <a:endParaRPr lang="en-US" dirty="0">
              <a:cs typeface="Times New Roman" pitchFamily="18" charset="0"/>
            </a:endParaRPr>
          </a:p>
          <a:p>
            <a:pPr lvl="0">
              <a:defRPr/>
            </a:pPr>
            <a:r>
              <a:rPr lang="en-US" dirty="0">
                <a:cs typeface="Times New Roman" pitchFamily="18" charset="0"/>
              </a:rPr>
              <a:t>WIC 4685.8 (d)(3)(E) </a:t>
            </a:r>
          </a:p>
          <a:p>
            <a:pPr lvl="0">
              <a:defRPr/>
            </a:pPr>
            <a:r>
              <a:rPr lang="en-US" dirty="0">
                <a:effectLst/>
                <a:latin typeface="+mn-lt"/>
                <a:cs typeface="Times New Roman" pitchFamily="18" charset="0"/>
              </a:rPr>
              <a:t>The participant shall utilize the services of a financial management services provider of his or her own choosing and who is </a:t>
            </a:r>
            <a:r>
              <a:rPr lang="en-US" dirty="0" err="1">
                <a:effectLst/>
                <a:latin typeface="+mn-lt"/>
                <a:cs typeface="Times New Roman" pitchFamily="18" charset="0"/>
              </a:rPr>
              <a:t>vendored</a:t>
            </a:r>
            <a:r>
              <a:rPr lang="en-US" dirty="0">
                <a:effectLst/>
                <a:latin typeface="+mn-lt"/>
                <a:cs typeface="Times New Roman" pitchFamily="18" charset="0"/>
              </a:rPr>
              <a:t> by a regional center.</a:t>
            </a:r>
            <a:endParaRPr lang="en-US" dirty="0">
              <a:latin typeface="+mn-lt"/>
              <a:cs typeface="Times New Roman" pitchFamily="18" charset="0"/>
            </a:endParaRPr>
          </a:p>
          <a:p>
            <a:pPr lvl="0">
              <a:defRPr/>
            </a:pPr>
            <a:endParaRPr lang="en-US" dirty="0">
              <a:latin typeface="+mn-lt"/>
              <a:cs typeface="Times New Roman" pitchFamily="18" charset="0"/>
            </a:endParaRPr>
          </a:p>
          <a:p>
            <a:pPr lvl="0">
              <a:defRPr/>
            </a:pPr>
            <a:endParaRPr lang="en-US" dirty="0">
              <a:latin typeface="+mn-lt"/>
              <a:cs typeface="Times New Roman" pitchFamily="18" charset="0"/>
            </a:endParaRPr>
          </a:p>
          <a:p>
            <a:pPr lvl="0">
              <a:defRPr/>
            </a:pPr>
            <a:r>
              <a:rPr lang="en-US" dirty="0">
                <a:latin typeface="+mn-lt"/>
                <a:cs typeface="Times New Roman" pitchFamily="18" charset="0"/>
              </a:rPr>
              <a:t>HANDOUT</a:t>
            </a:r>
          </a:p>
          <a:p>
            <a:pPr lvl="0">
              <a:defRPr/>
            </a:pPr>
            <a:r>
              <a:rPr lang="en-US" dirty="0">
                <a:latin typeface="+mn-lt"/>
                <a:cs typeface="Times New Roman" pitchFamily="18" charset="0"/>
              </a:rPr>
              <a:t>List of services that are posted on the Department’s Self-Determination Program Updates website.</a:t>
            </a:r>
          </a:p>
          <a:p>
            <a:pPr marL="685763" lvl="1" indent="-228587">
              <a:buFont typeface="Arial" panose="020B0604020202020204" pitchFamily="34" charset="0"/>
              <a:buChar char="•"/>
            </a:pPr>
            <a:endParaRPr lang="en-US" dirty="0">
              <a:cs typeface="Times New Roman" pitchFamily="18" charset="0"/>
            </a:endParaRPr>
          </a:p>
          <a:p>
            <a:endParaRPr lang="en-US" dirty="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52</a:t>
            </a:fld>
            <a:endParaRPr lang="en-US"/>
          </a:p>
        </p:txBody>
      </p:sp>
    </p:spTree>
    <p:extLst>
      <p:ext uri="{BB962C8B-B14F-4D97-AF65-F5344CB8AC3E}">
        <p14:creationId xmlns:p14="http://schemas.microsoft.com/office/powerpoint/2010/main" val="3322299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NOTES:</a:t>
            </a:r>
          </a:p>
          <a:p>
            <a:pPr marL="171441" indent="-171441">
              <a:buFont typeface="Arial" panose="020B0604020202020204" pitchFamily="34" charset="0"/>
              <a:buChar char="•"/>
            </a:pPr>
            <a:r>
              <a:rPr lang="en-US" dirty="0">
                <a:latin typeface="+mn-lt"/>
              </a:rPr>
              <a:t>Self-Determination</a:t>
            </a:r>
            <a:r>
              <a:rPr lang="en-US" baseline="0" dirty="0">
                <a:latin typeface="+mn-lt"/>
              </a:rPr>
              <a:t> Program participants are required to work with Financial Management Service providers who are </a:t>
            </a:r>
            <a:r>
              <a:rPr lang="en-US" baseline="0" dirty="0" err="1">
                <a:latin typeface="+mn-lt"/>
              </a:rPr>
              <a:t>vendored</a:t>
            </a:r>
            <a:r>
              <a:rPr lang="en-US" baseline="0" dirty="0">
                <a:latin typeface="+mn-lt"/>
              </a:rPr>
              <a:t> by a Regional Center.</a:t>
            </a:r>
            <a:endParaRPr lang="en-US" dirty="0"/>
          </a:p>
          <a:p>
            <a:pPr marL="171441" indent="-171441">
              <a:buFont typeface="Arial" panose="020B0604020202020204" pitchFamily="34" charset="0"/>
              <a:buChar char="•"/>
            </a:pPr>
            <a:r>
              <a:rPr lang="en-US" dirty="0"/>
              <a:t>The Financial Management Services provider will coordinate with the Regional Center on budget issues.</a:t>
            </a:r>
          </a:p>
          <a:p>
            <a:pPr marL="171441" indent="-171441">
              <a:buFont typeface="Arial" panose="020B0604020202020204" pitchFamily="34" charset="0"/>
              <a:buChar char="•"/>
            </a:pPr>
            <a:r>
              <a:rPr lang="en-US" dirty="0"/>
              <a:t>There is a separate training module on Financial Management Services.</a:t>
            </a:r>
          </a:p>
          <a:p>
            <a:pPr marL="171441" indent="-171441">
              <a:buFont typeface="Arial" panose="020B0604020202020204" pitchFamily="34" charset="0"/>
              <a:buChar char="•"/>
            </a:pPr>
            <a:endParaRPr lang="en-US" dirty="0"/>
          </a:p>
          <a:p>
            <a:r>
              <a:rPr lang="en-US" dirty="0"/>
              <a:t>WIC 4685.8 (u)</a:t>
            </a:r>
          </a:p>
          <a:p>
            <a:r>
              <a:rPr lang="en-US" dirty="0"/>
              <a:t>The FMS provider shall provide the participant and the regional center service coordinator with a monthly individual budget statement that describes the amount of funds allocated by budget category, the amount spent in the previous 30-day period, and the amount of funding that remains available under the participant’s individual budget.</a:t>
            </a:r>
            <a:endParaRPr lang="en-US" dirty="0">
              <a:latin typeface="+mn-lt"/>
            </a:endParaRPr>
          </a:p>
        </p:txBody>
      </p:sp>
      <p:sp>
        <p:nvSpPr>
          <p:cNvPr id="4" name="Slide Number Placeholder 3"/>
          <p:cNvSpPr>
            <a:spLocks noGrp="1"/>
          </p:cNvSpPr>
          <p:nvPr>
            <p:ph type="sldNum" sz="quarter" idx="10"/>
          </p:nvPr>
        </p:nvSpPr>
        <p:spPr/>
        <p:txBody>
          <a:bodyPr/>
          <a:lstStyle/>
          <a:p>
            <a:fld id="{67C6BE43-22D4-4105-AEC0-FD21F69994FD}" type="slidenum">
              <a:rPr lang="en-US" smtClean="0"/>
              <a:t>53</a:t>
            </a:fld>
            <a:endParaRPr lang="en-US"/>
          </a:p>
        </p:txBody>
      </p:sp>
    </p:spTree>
    <p:extLst>
      <p:ext uri="{BB962C8B-B14F-4D97-AF65-F5344CB8AC3E}">
        <p14:creationId xmlns:p14="http://schemas.microsoft.com/office/powerpoint/2010/main" val="3033243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55</a:t>
            </a:fld>
            <a:endParaRPr lang="en-US"/>
          </a:p>
        </p:txBody>
      </p:sp>
    </p:spTree>
    <p:extLst>
      <p:ext uri="{BB962C8B-B14F-4D97-AF65-F5344CB8AC3E}">
        <p14:creationId xmlns:p14="http://schemas.microsoft.com/office/powerpoint/2010/main" val="2140937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56</a:t>
            </a:fld>
            <a:endParaRPr lang="en-US"/>
          </a:p>
        </p:txBody>
      </p:sp>
    </p:spTree>
    <p:extLst>
      <p:ext uri="{BB962C8B-B14F-4D97-AF65-F5344CB8AC3E}">
        <p14:creationId xmlns:p14="http://schemas.microsoft.com/office/powerpoint/2010/main" val="3992587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41" indent="-171441" defTabSz="914350">
              <a:buFont typeface="Arial" panose="020B0604020202020204" pitchFamily="34" charset="0"/>
              <a:buChar char="•"/>
              <a:defRPr/>
            </a:pPr>
            <a:r>
              <a:rPr lang="en-US" dirty="0">
                <a:solidFill>
                  <a:schemeClr val="tx1"/>
                </a:solidFill>
              </a:rPr>
              <a:t>Not everything</a:t>
            </a:r>
            <a:r>
              <a:rPr lang="en-US" baseline="0" dirty="0">
                <a:solidFill>
                  <a:schemeClr val="tx1"/>
                </a:solidFill>
              </a:rPr>
              <a:t> outlined in a participant’s person-centered plan or IPP needs to cost money. It is up to the </a:t>
            </a:r>
            <a:r>
              <a:rPr lang="en-US" dirty="0"/>
              <a:t>Independent Facilitator to explore all options when seeking appropriate services and service providers in the participant’s community.</a:t>
            </a:r>
          </a:p>
          <a:p>
            <a:pPr marL="171441" indent="-171441" defTabSz="914350">
              <a:buFont typeface="Arial" panose="020B0604020202020204" pitchFamily="34" charset="0"/>
              <a:buChar char="•"/>
              <a:defRPr/>
            </a:pPr>
            <a:r>
              <a:rPr lang="en-US" dirty="0">
                <a:solidFill>
                  <a:prstClr val="black"/>
                </a:solidFill>
              </a:rPr>
              <a:t>The Independent Facilitator should know about available services and be able to “think outside of the box.”</a:t>
            </a:r>
            <a:endParaRPr lang="en-US" dirty="0"/>
          </a:p>
          <a:p>
            <a:pPr marL="171441" indent="-171441" defTabSz="914350">
              <a:buFont typeface="Arial" panose="020B0604020202020204" pitchFamily="34" charset="0"/>
              <a:buChar char="•"/>
              <a:defRPr/>
            </a:pPr>
            <a:r>
              <a:rPr lang="en-US" dirty="0">
                <a:solidFill>
                  <a:prstClr val="black"/>
                </a:solidFill>
              </a:rPr>
              <a:t>The law does not specify credentials required to act as an Independent Facilitator. </a:t>
            </a:r>
          </a:p>
          <a:p>
            <a:pPr marL="171441" indent="-171441" defTabSz="914350">
              <a:buFont typeface="Arial" panose="020B0604020202020204" pitchFamily="34" charset="0"/>
              <a:buChar char="•"/>
              <a:defRPr/>
            </a:pPr>
            <a:r>
              <a:rPr lang="en-US" dirty="0">
                <a:solidFill>
                  <a:prstClr val="black"/>
                </a:solidFill>
              </a:rPr>
              <a:t>Details regarding training for Independent Facilitators will be forthcoming.</a:t>
            </a:r>
            <a:endParaRPr lang="en-US" dirty="0"/>
          </a:p>
          <a:p>
            <a:pPr marL="628615" lvl="1" indent="-171441" defTabSz="914350">
              <a:buFont typeface="Arial" panose="020B0604020202020204" pitchFamily="34" charset="0"/>
              <a:buChar char="•"/>
              <a:defRPr/>
            </a:pPr>
            <a:endParaRPr lang="en-US" dirty="0"/>
          </a:p>
          <a:p>
            <a:pPr defTabSz="914350">
              <a:defRPr/>
            </a:pPr>
            <a:r>
              <a:rPr lang="en-US" dirty="0"/>
              <a:t>STATUTE:</a:t>
            </a:r>
          </a:p>
          <a:p>
            <a:pPr defTabSz="914350">
              <a:defRPr/>
            </a:pPr>
            <a:r>
              <a:rPr lang="en-US" dirty="0">
                <a:solidFill>
                  <a:prstClr val="black"/>
                </a:solidFill>
              </a:rPr>
              <a:t>Welfare and Institutions Code (WIC) WIC 4685.8 (c)(2)</a:t>
            </a:r>
          </a:p>
          <a:p>
            <a:pPr defTabSz="914350">
              <a:defRPr/>
            </a:pPr>
            <a:r>
              <a:rPr lang="en-US" dirty="0">
                <a:solidFill>
                  <a:prstClr val="black"/>
                </a:solidFill>
              </a:rPr>
              <a:t>…An independent facilitator shall receive training in the principles of self-determination, the person-centered planning process, and the other responsibilities described in this paragraph at his or her own cost.</a:t>
            </a:r>
            <a:endParaRPr lang="en-US" dirty="0"/>
          </a:p>
          <a:p>
            <a:pPr defTabSz="914350">
              <a:defRPr/>
            </a:pPr>
            <a:r>
              <a:rPr lang="en-US" dirty="0"/>
              <a:t>WIC 4685.8(d)(3)(F) </a:t>
            </a:r>
          </a:p>
          <a:p>
            <a:pPr defTabSz="914350">
              <a:defRPr/>
            </a:pPr>
            <a:r>
              <a:rPr lang="en-US" dirty="0"/>
              <a:t>The participant may utilize the services of an independent facilitator of his or her own choosing for the purpose of providing services and functions as described in paragraph (2) of subdivision (c)*. If the participant elects not to use an independent facilitator, he or she may use his or her regional center service coordinator to provide the services and functions described in paragraph (2) of subdivision (c).</a:t>
            </a:r>
          </a:p>
          <a:p>
            <a:pPr defTabSz="914350">
              <a:defRPr/>
            </a:pPr>
            <a:endParaRPr lang="en-US" dirty="0"/>
          </a:p>
          <a:p>
            <a:pPr defTabSz="914350">
              <a:defRPr/>
            </a:pPr>
            <a:r>
              <a:rPr lang="en-US" dirty="0"/>
              <a:t>*See next page for full WIC reference of 4685.8 (c)(2).</a:t>
            </a:r>
          </a:p>
        </p:txBody>
      </p:sp>
      <p:sp>
        <p:nvSpPr>
          <p:cNvPr id="4" name="Slide Number Placeholder 3"/>
          <p:cNvSpPr>
            <a:spLocks noGrp="1"/>
          </p:cNvSpPr>
          <p:nvPr>
            <p:ph type="sldNum" sz="quarter" idx="10"/>
          </p:nvPr>
        </p:nvSpPr>
        <p:spPr/>
        <p:txBody>
          <a:bodyPr/>
          <a:lstStyle/>
          <a:p>
            <a:fld id="{67C6BE43-22D4-4105-AEC0-FD21F69994FD}" type="slidenum">
              <a:rPr lang="en-US" smtClean="0"/>
              <a:t>57</a:t>
            </a:fld>
            <a:endParaRPr lang="en-US"/>
          </a:p>
        </p:txBody>
      </p:sp>
    </p:spTree>
    <p:extLst>
      <p:ext uri="{BB962C8B-B14F-4D97-AF65-F5344CB8AC3E}">
        <p14:creationId xmlns:p14="http://schemas.microsoft.com/office/powerpoint/2010/main" val="3398519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4350">
              <a:defRPr/>
            </a:pPr>
            <a:r>
              <a:rPr lang="en-US" dirty="0"/>
              <a:t>NOTES:</a:t>
            </a:r>
          </a:p>
          <a:p>
            <a:pPr marL="171441" lvl="2" indent="-171441" defTabSz="914350">
              <a:buFont typeface="Arial" panose="020B0604020202020204" pitchFamily="34" charset="0"/>
              <a:buChar char="•"/>
              <a:defRPr/>
            </a:pPr>
            <a:r>
              <a:rPr lang="en-US" dirty="0"/>
              <a:t>Self-determination participants can choose Independent Facilitators who can assist with the person-centered planning process.</a:t>
            </a:r>
          </a:p>
          <a:p>
            <a:pPr marL="171441" lvl="2" indent="-171441" defTabSz="914350">
              <a:buFont typeface="Arial" panose="020B0604020202020204" pitchFamily="34" charset="0"/>
              <a:buChar char="•"/>
              <a:defRPr/>
            </a:pPr>
            <a:r>
              <a:rPr lang="en-US" dirty="0"/>
              <a:t>Independent Facilitators cannot provide any other services to the participant.</a:t>
            </a:r>
          </a:p>
          <a:p>
            <a:pPr marL="171441" lvl="2" indent="-171441" defTabSz="914350">
              <a:buFont typeface="Arial" panose="020B0604020202020204" pitchFamily="34" charset="0"/>
              <a:buChar char="•"/>
              <a:defRPr/>
            </a:pPr>
            <a:r>
              <a:rPr lang="en-US" dirty="0"/>
              <a:t>Independent facilitation allows facilitators to be completely dedicated to the person they are assisting.</a:t>
            </a:r>
          </a:p>
          <a:p>
            <a:pPr marL="171441" indent="-171441" defTabSz="914350">
              <a:buFont typeface="Arial" panose="020B0604020202020204" pitchFamily="34" charset="0"/>
              <a:buChar char="•"/>
              <a:defRPr/>
            </a:pPr>
            <a:r>
              <a:rPr lang="en-US" dirty="0">
                <a:solidFill>
                  <a:prstClr val="black"/>
                </a:solidFill>
              </a:rPr>
              <a:t>Individuals who act as Independent Facilitators should also be familiar with, at a minimum, the state law and the Self-Determination Program Waiver. More information on SDP can be found at http://www.dds.ca.gov/SDP/SDPUpdates.cfm.</a:t>
            </a:r>
            <a:endParaRPr lang="en-US" dirty="0"/>
          </a:p>
          <a:p>
            <a:endParaRPr lang="en-US" dirty="0">
              <a:solidFill>
                <a:schemeClr val="tx1"/>
              </a:solidFill>
            </a:endParaRPr>
          </a:p>
          <a:p>
            <a:r>
              <a:rPr lang="en-US" dirty="0">
                <a:solidFill>
                  <a:schemeClr val="tx1"/>
                </a:solidFill>
              </a:rPr>
              <a:t>STATUTE:</a:t>
            </a:r>
          </a:p>
          <a:p>
            <a:pPr marL="0" lvl="1" defTabSz="914350">
              <a:defRPr/>
            </a:pPr>
            <a:r>
              <a:rPr lang="en-US" dirty="0"/>
              <a:t>WIC 4685.8 (b)(2)(E)</a:t>
            </a:r>
          </a:p>
          <a:p>
            <a:pPr marL="0" lvl="1" defTabSz="914350">
              <a:defRPr/>
            </a:pPr>
            <a:r>
              <a:rPr lang="en-US" dirty="0"/>
              <a:t>Choice of independent facilitators who can assist with the person-centered planning process and choice of financial management services providers </a:t>
            </a:r>
            <a:r>
              <a:rPr lang="en-US" dirty="0" err="1"/>
              <a:t>vendored</a:t>
            </a:r>
            <a:r>
              <a:rPr lang="en-US" dirty="0"/>
              <a:t> by regional centers who can assist with payments and provide employee-related services.</a:t>
            </a:r>
          </a:p>
          <a:p>
            <a:pPr marL="0" lvl="1" defTabSz="914350">
              <a:defRPr/>
            </a:pPr>
            <a:endParaRPr lang="en-US" dirty="0"/>
          </a:p>
          <a:p>
            <a:pPr marL="0" lvl="1" defTabSz="914350">
              <a:defRPr/>
            </a:pPr>
            <a:r>
              <a:rPr lang="en-US" dirty="0"/>
              <a:t>WIC 4685.8 (c)(2) </a:t>
            </a:r>
          </a:p>
          <a:p>
            <a:pPr marL="0" lvl="1" defTabSz="914350">
              <a:defRPr/>
            </a:pPr>
            <a:r>
              <a:rPr lang="en-US" dirty="0"/>
              <a:t>“Independent Facilitator” means a person, selected and directed by the participant, who is not otherwise providing services to the participant pursuant to his or her IPP and is not employed by a person providing services to the participant.  The independent facilitator may assist the participant in making informed decisions about the individual budget, and in locating, accessing, and coordinating services and supports consistent with the participant’s Individual Program Plan.  He or she is available to assist in identifying immediate and long-term needs, developing options to meet those needs, leading, participating, or advocating on behalf of the participant in the person-centered planning process and development of the Individual Program Plan, and obtaining identified services and supports.  The cost of the independent facilitator, if any, shall be paid by the participant out of his or her individual budget.  An independent facilitator shall receive training in the principles of self-determination, the person-centered planning process, and the other responsibilities described in this paragraph at his or her own cost.</a:t>
            </a:r>
          </a:p>
        </p:txBody>
      </p:sp>
      <p:sp>
        <p:nvSpPr>
          <p:cNvPr id="4" name="Slide Number Placeholder 3"/>
          <p:cNvSpPr>
            <a:spLocks noGrp="1"/>
          </p:cNvSpPr>
          <p:nvPr>
            <p:ph type="sldNum" sz="quarter" idx="10"/>
          </p:nvPr>
        </p:nvSpPr>
        <p:spPr/>
        <p:txBody>
          <a:bodyPr/>
          <a:lstStyle/>
          <a:p>
            <a:fld id="{67C6BE43-22D4-4105-AEC0-FD21F69994FD}" type="slidenum">
              <a:rPr lang="en-US" smtClean="0"/>
              <a:t>58</a:t>
            </a:fld>
            <a:endParaRPr lang="en-US"/>
          </a:p>
        </p:txBody>
      </p:sp>
    </p:spTree>
    <p:extLst>
      <p:ext uri="{BB962C8B-B14F-4D97-AF65-F5344CB8AC3E}">
        <p14:creationId xmlns:p14="http://schemas.microsoft.com/office/powerpoint/2010/main" val="61392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dirty="0"/>
              <a:t>NOTES:</a:t>
            </a:r>
          </a:p>
          <a:p>
            <a:pPr marL="174698" indent="-174698" defTabSz="931723">
              <a:buFont typeface="Arial" panose="020B0604020202020204" pitchFamily="34" charset="0"/>
              <a:buChar char="•"/>
              <a:defRPr/>
            </a:pPr>
            <a:r>
              <a:rPr lang="en-US" dirty="0">
                <a:solidFill>
                  <a:prstClr val="black"/>
                </a:solidFill>
              </a:rPr>
              <a:t>The </a:t>
            </a:r>
            <a:r>
              <a:rPr lang="en-US" dirty="0" err="1">
                <a:solidFill>
                  <a:prstClr val="black"/>
                </a:solidFill>
              </a:rPr>
              <a:t>Lanterman</a:t>
            </a:r>
            <a:r>
              <a:rPr lang="en-US" dirty="0">
                <a:solidFill>
                  <a:prstClr val="black"/>
                </a:solidFill>
              </a:rPr>
              <a:t> Act entitles individuals with developmental disabilities to the services and supports they need to live a </a:t>
            </a:r>
            <a:r>
              <a:rPr lang="en-US">
                <a:solidFill>
                  <a:prstClr val="black"/>
                </a:solidFill>
              </a:rPr>
              <a:t>more independent </a:t>
            </a:r>
            <a:r>
              <a:rPr lang="en-US" dirty="0">
                <a:solidFill>
                  <a:prstClr val="black"/>
                </a:solidFill>
              </a:rPr>
              <a:t>life.</a:t>
            </a:r>
          </a:p>
          <a:p>
            <a:pPr marL="174698" indent="-174698" defTabSz="931723">
              <a:buFont typeface="Arial" panose="020B0604020202020204" pitchFamily="34" charset="0"/>
              <a:buChar char="•"/>
              <a:defRPr/>
            </a:pPr>
            <a:r>
              <a:rPr lang="en-US" dirty="0"/>
              <a:t>In 1998, California  began piloting Self-Determination through the regional center system. The 1998 Pilot Project was implemented in 5 regional centers, started with approximately 200 consumers and is ongoing today. </a:t>
            </a:r>
          </a:p>
          <a:p>
            <a:pPr marL="174698" indent="-174698" defTabSz="931723">
              <a:buFont typeface="Arial" panose="020B0604020202020204" pitchFamily="34" charset="0"/>
              <a:buChar char="•"/>
              <a:defRPr/>
            </a:pPr>
            <a:r>
              <a:rPr lang="en-US" dirty="0"/>
              <a:t>The passage of SB 468 (Chapter 683, Statutes of 2013) occurred following significant efforts by consumers, families, advocacy groups and legislators to expand the Self-Determination pilot statewide and to a greater number of participants. The law, which started as just an idea amongst families and advocates to expand consumer choice, was unanimously supported by the Legislature. </a:t>
            </a:r>
          </a:p>
          <a:p>
            <a:pPr marL="174698" indent="-174698" defTabSz="931723">
              <a:buFont typeface="Arial" panose="020B0604020202020204" pitchFamily="34" charset="0"/>
              <a:buChar char="•"/>
              <a:defRPr/>
            </a:pPr>
            <a:r>
              <a:rPr lang="en-US" dirty="0"/>
              <a:t>SB 468 provided that Self-Determination would be available in every regional center catchment area to provide participants and their families, within an individual budget, increased flexibility and choice, and greater control over decisions, resources, and needed and desired services and supports to implement their IPP, in accordance with program requirements.</a:t>
            </a:r>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10</a:t>
            </a:fld>
            <a:endParaRPr lang="en-US"/>
          </a:p>
        </p:txBody>
      </p:sp>
    </p:spTree>
    <p:extLst>
      <p:ext uri="{BB962C8B-B14F-4D97-AF65-F5344CB8AC3E}">
        <p14:creationId xmlns:p14="http://schemas.microsoft.com/office/powerpoint/2010/main" val="2186302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41" indent="-171441" defTabSz="914350">
              <a:buFont typeface="Arial" panose="020B0604020202020204" pitchFamily="34" charset="0"/>
              <a:buChar char="•"/>
              <a:defRPr/>
            </a:pPr>
            <a:r>
              <a:rPr lang="en-US" dirty="0"/>
              <a:t>Functions could include:</a:t>
            </a:r>
          </a:p>
          <a:p>
            <a:pPr marL="628615" lvl="1" indent="-171441" defTabSz="914350">
              <a:buFont typeface="Arial" panose="020B0604020202020204" pitchFamily="34" charset="0"/>
              <a:buChar char="•"/>
              <a:defRPr/>
            </a:pPr>
            <a:r>
              <a:rPr lang="en-US" dirty="0"/>
              <a:t>Assisting the participant in making informed decisions about the individual budget; locating, accessing, and coordinating services and supports consistent with the participant’s Individual Program Plan.</a:t>
            </a:r>
          </a:p>
          <a:p>
            <a:pPr marL="628615" lvl="1" indent="-171441" defTabSz="914350">
              <a:buFont typeface="Arial" panose="020B0604020202020204" pitchFamily="34" charset="0"/>
              <a:buChar char="•"/>
              <a:defRPr/>
            </a:pPr>
            <a:r>
              <a:rPr lang="en-US" dirty="0"/>
              <a:t>Assisting in identifying immediate and long-term needs and developing options to meet those needs.</a:t>
            </a:r>
          </a:p>
          <a:p>
            <a:pPr marL="628615" lvl="1" indent="-171441" defTabSz="914350">
              <a:buFont typeface="Arial" panose="020B0604020202020204" pitchFamily="34" charset="0"/>
              <a:buChar char="•"/>
              <a:defRPr/>
            </a:pPr>
            <a:r>
              <a:rPr lang="en-US" dirty="0"/>
              <a:t>Leading, participating, or advocating on behalf of the participant in the person-centered planning process and development of the Individual Program Plan, and obtaining identified services and supports. </a:t>
            </a:r>
          </a:p>
          <a:p>
            <a:pPr marL="171441" indent="-171441">
              <a:buFont typeface="Arial" panose="020B0604020202020204" pitchFamily="34" charset="0"/>
              <a:buChar char="•"/>
            </a:pPr>
            <a:r>
              <a:rPr lang="en-US" dirty="0"/>
              <a:t>Ongoing supporter that helps to:</a:t>
            </a:r>
          </a:p>
          <a:p>
            <a:pPr marL="628615" lvl="1" indent="-171441">
              <a:buFont typeface="Arial" pitchFamily="34" charset="0"/>
              <a:buChar char="•"/>
            </a:pPr>
            <a:r>
              <a:rPr lang="en-US" dirty="0"/>
              <a:t>Develop long-term vision of the desired life</a:t>
            </a:r>
          </a:p>
          <a:p>
            <a:pPr marL="628615" lvl="1" indent="-171441">
              <a:buFont typeface="Arial" pitchFamily="34" charset="0"/>
              <a:buChar char="•"/>
            </a:pPr>
            <a:r>
              <a:rPr lang="en-US" dirty="0"/>
              <a:t>Develop long-term strategies to IPP goals</a:t>
            </a:r>
          </a:p>
          <a:p>
            <a:pPr marL="628615" lvl="1" indent="-171441">
              <a:buFont typeface="Arial" pitchFamily="34" charset="0"/>
              <a:buChar char="•"/>
            </a:pPr>
            <a:r>
              <a:rPr lang="en-US" dirty="0"/>
              <a:t>Connect IPP goals to supports</a:t>
            </a:r>
          </a:p>
          <a:p>
            <a:pPr marL="628615" lvl="1" indent="-171441">
              <a:buFont typeface="Arial" pitchFamily="34" charset="0"/>
              <a:buChar char="•"/>
            </a:pPr>
            <a:r>
              <a:rPr lang="en-US" dirty="0"/>
              <a:t>Acquire supports</a:t>
            </a:r>
          </a:p>
          <a:p>
            <a:pPr marL="628615" lvl="1" indent="-171441">
              <a:buFont typeface="Arial" pitchFamily="34" charset="0"/>
              <a:buChar char="•"/>
            </a:pPr>
            <a:r>
              <a:rPr lang="en-US" dirty="0"/>
              <a:t>Access critical generic resources</a:t>
            </a:r>
          </a:p>
          <a:p>
            <a:pPr marL="628615" lvl="1" indent="-171441">
              <a:buFont typeface="Arial" pitchFamily="34" charset="0"/>
              <a:buChar char="•"/>
            </a:pPr>
            <a:r>
              <a:rPr lang="en-US" dirty="0"/>
              <a:t>Prioritize and plan support</a:t>
            </a:r>
          </a:p>
        </p:txBody>
      </p:sp>
      <p:sp>
        <p:nvSpPr>
          <p:cNvPr id="4" name="Slide Number Placeholder 3"/>
          <p:cNvSpPr>
            <a:spLocks noGrp="1"/>
          </p:cNvSpPr>
          <p:nvPr>
            <p:ph type="sldNum" sz="quarter" idx="10"/>
          </p:nvPr>
        </p:nvSpPr>
        <p:spPr/>
        <p:txBody>
          <a:bodyPr/>
          <a:lstStyle/>
          <a:p>
            <a:fld id="{67C6BE43-22D4-4105-AEC0-FD21F69994FD}" type="slidenum">
              <a:rPr lang="en-US" smtClean="0"/>
              <a:t>59</a:t>
            </a:fld>
            <a:endParaRPr lang="en-US"/>
          </a:p>
        </p:txBody>
      </p:sp>
    </p:spTree>
    <p:extLst>
      <p:ext uri="{BB962C8B-B14F-4D97-AF65-F5344CB8AC3E}">
        <p14:creationId xmlns:p14="http://schemas.microsoft.com/office/powerpoint/2010/main" val="1814153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41" indent="-171441">
              <a:buFont typeface="Arial" panose="020B0604020202020204" pitchFamily="34" charset="0"/>
              <a:buChar char="•"/>
            </a:pPr>
            <a:r>
              <a:rPr lang="en-US" dirty="0"/>
              <a:t>While it</a:t>
            </a:r>
            <a:r>
              <a:rPr lang="en-US" baseline="0" dirty="0"/>
              <a:t> is important that the Independent Facilitator’s capabilities match the participant’s needs, the Independent Facilitator should also develop and maintain good rapport with the Financial Management Service provider and the regional center service coordinator. </a:t>
            </a:r>
          </a:p>
          <a:p>
            <a:pPr marL="171441" indent="-171441">
              <a:buFont typeface="Arial" panose="020B0604020202020204" pitchFamily="34" charset="0"/>
              <a:buChar char="•"/>
            </a:pPr>
            <a:r>
              <a:rPr lang="en-US" dirty="0">
                <a:solidFill>
                  <a:prstClr val="black"/>
                </a:solidFill>
              </a:rPr>
              <a:t>As the liaison to the regional center and Financial Management Services provider, the Independent Facilitator communicates with individuals and entities involved in the provision of services and supports.</a:t>
            </a:r>
          </a:p>
          <a:p>
            <a:pPr marL="171441" indent="-171441">
              <a:buFont typeface="Arial" panose="020B0604020202020204" pitchFamily="34" charset="0"/>
              <a:buChar char="•"/>
            </a:pPr>
            <a:r>
              <a:rPr lang="en-US" dirty="0">
                <a:solidFill>
                  <a:prstClr val="black"/>
                </a:solidFill>
              </a:rPr>
              <a:t>May assist with determining whether settings chosen by the participant meet the federal home and community-based services settings requirements.  Details on the participants assessment of services for compliance with the federal home and community-based services setting requirements will </a:t>
            </a:r>
            <a:r>
              <a:rPr lang="en-US">
                <a:solidFill>
                  <a:prstClr val="black"/>
                </a:solidFill>
              </a:rPr>
              <a:t>be forthcoming.</a:t>
            </a:r>
            <a:endParaRPr lang="en-US" u="none" baseline="0" dirty="0"/>
          </a:p>
        </p:txBody>
      </p:sp>
      <p:sp>
        <p:nvSpPr>
          <p:cNvPr id="4" name="Slide Number Placeholder 3"/>
          <p:cNvSpPr>
            <a:spLocks noGrp="1"/>
          </p:cNvSpPr>
          <p:nvPr>
            <p:ph type="sldNum" sz="quarter" idx="10"/>
          </p:nvPr>
        </p:nvSpPr>
        <p:spPr/>
        <p:txBody>
          <a:bodyPr/>
          <a:lstStyle/>
          <a:p>
            <a:fld id="{67C6BE43-22D4-4105-AEC0-FD21F69994FD}" type="slidenum">
              <a:rPr lang="en-US" smtClean="0"/>
              <a:t>60</a:t>
            </a:fld>
            <a:endParaRPr lang="en-US"/>
          </a:p>
        </p:txBody>
      </p:sp>
    </p:spTree>
    <p:extLst>
      <p:ext uri="{BB962C8B-B14F-4D97-AF65-F5344CB8AC3E}">
        <p14:creationId xmlns:p14="http://schemas.microsoft.com/office/powerpoint/2010/main" val="2515854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62</a:t>
            </a:fld>
            <a:endParaRPr lang="en-US"/>
          </a:p>
        </p:txBody>
      </p:sp>
    </p:spTree>
    <p:extLst>
      <p:ext uri="{BB962C8B-B14F-4D97-AF65-F5344CB8AC3E}">
        <p14:creationId xmlns:p14="http://schemas.microsoft.com/office/powerpoint/2010/main" val="2140937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63</a:t>
            </a:fld>
            <a:endParaRPr lang="en-US"/>
          </a:p>
        </p:txBody>
      </p:sp>
    </p:spTree>
    <p:extLst>
      <p:ext uri="{BB962C8B-B14F-4D97-AF65-F5344CB8AC3E}">
        <p14:creationId xmlns:p14="http://schemas.microsoft.com/office/powerpoint/2010/main" val="399258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en-US" baseline="0" dirty="0">
                <a:solidFill>
                  <a:schemeClr val="tx1"/>
                </a:solidFill>
                <a:latin typeface="+mn-lt"/>
              </a:rPr>
              <a:t>One of the largest supports to you is your financial management service, or FMS. </a:t>
            </a:r>
          </a:p>
          <a:p>
            <a:pPr marL="174708" indent="-174708" defTabSz="931774">
              <a:defRPr/>
            </a:pPr>
            <a:r>
              <a:rPr lang="en-US" baseline="0" dirty="0">
                <a:solidFill>
                  <a:schemeClr val="tx1"/>
                </a:solidFill>
                <a:latin typeface="+mn-lt"/>
              </a:rPr>
              <a:t>The FMS is the </a:t>
            </a:r>
            <a:r>
              <a:rPr lang="en-US" b="1" baseline="0" dirty="0">
                <a:solidFill>
                  <a:schemeClr val="tx1"/>
                </a:solidFill>
                <a:latin typeface="+mn-lt"/>
              </a:rPr>
              <a:t>only service provider who must be vendored </a:t>
            </a:r>
            <a:r>
              <a:rPr lang="en-US" baseline="0" dirty="0">
                <a:solidFill>
                  <a:schemeClr val="tx1"/>
                </a:solidFill>
                <a:latin typeface="+mn-lt"/>
              </a:rPr>
              <a:t>with the regional center and is the only service you are required to have. </a:t>
            </a:r>
          </a:p>
          <a:p>
            <a:pPr marL="174708" indent="-174708" defTabSz="931774">
              <a:buFont typeface="Arial" panose="020B0604020202020204" pitchFamily="34" charset="0"/>
              <a:buChar char="•"/>
              <a:defRPr/>
            </a:pPr>
            <a:r>
              <a:rPr lang="en-US" dirty="0">
                <a:solidFill>
                  <a:schemeClr val="tx1"/>
                </a:solidFill>
                <a:latin typeface="+mn-lt"/>
              </a:rPr>
              <a:t>The FMS</a:t>
            </a:r>
            <a:r>
              <a:rPr lang="en-US" baseline="0" dirty="0">
                <a:solidFill>
                  <a:schemeClr val="tx1"/>
                </a:solidFill>
                <a:latin typeface="+mn-lt"/>
              </a:rPr>
              <a:t> uses your spending plan to pay for the services and supports in your IPP.</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They send you and your regional center </a:t>
            </a:r>
            <a:r>
              <a:rPr lang="en-US" sz="1200" baseline="0" dirty="0">
                <a:solidFill>
                  <a:schemeClr val="tx1"/>
                </a:solidFill>
                <a:latin typeface="+mn-lt"/>
              </a:rPr>
              <a:t>m</a:t>
            </a:r>
            <a:r>
              <a:rPr lang="en-US" sz="1200" dirty="0">
                <a:solidFill>
                  <a:schemeClr val="tx1"/>
                </a:solidFill>
                <a:latin typeface="+mn-lt"/>
              </a:rPr>
              <a:t>onthly summaries </a:t>
            </a:r>
            <a:r>
              <a:rPr lang="en-US" baseline="0" dirty="0">
                <a:solidFill>
                  <a:schemeClr val="tx1"/>
                </a:solidFill>
                <a:latin typeface="+mn-lt"/>
              </a:rPr>
              <a:t>on you spending plan.</a:t>
            </a:r>
          </a:p>
          <a:p>
            <a:pPr marL="174708" indent="-174708" defTabSz="931774">
              <a:buFont typeface="Arial" panose="020B0604020202020204" pitchFamily="34" charset="0"/>
              <a:buChar char="•"/>
              <a:defRPr/>
            </a:pPr>
            <a:r>
              <a:rPr lang="en-US" baseline="0" dirty="0">
                <a:solidFill>
                  <a:schemeClr val="tx1"/>
                </a:solidFill>
                <a:latin typeface="+mn-lt"/>
              </a:rPr>
              <a:t>They will help you make sure you don’t overspend.</a:t>
            </a:r>
          </a:p>
          <a:p>
            <a:pPr marL="174708" indent="-174708" defTabSz="931774">
              <a:buFont typeface="Arial" panose="020B0604020202020204" pitchFamily="34" charset="0"/>
              <a:buChar char="•"/>
              <a:defRPr/>
            </a:pPr>
            <a:r>
              <a:rPr lang="en-US" baseline="0" dirty="0">
                <a:solidFill>
                  <a:schemeClr val="tx1"/>
                </a:solidFill>
                <a:latin typeface="+mn-lt"/>
              </a:rPr>
              <a:t>The FMS will make sure the people you select to work for you are qualified to provide the service they’re hired to do. </a:t>
            </a:r>
          </a:p>
          <a:p>
            <a:pPr marL="174708" indent="-174708" defTabSz="931774">
              <a:buFont typeface="Arial" panose="020B0604020202020204" pitchFamily="34" charset="0"/>
              <a:buChar char="•"/>
              <a:defRPr/>
            </a:pPr>
            <a:r>
              <a:rPr lang="en-US" baseline="0" dirty="0">
                <a:solidFill>
                  <a:schemeClr val="tx1"/>
                </a:solidFill>
                <a:latin typeface="+mn-lt"/>
              </a:rPr>
              <a:t>They will help your potential staff get background checks done, if needed.</a:t>
            </a:r>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dirty="0"/>
          </a:p>
        </p:txBody>
      </p:sp>
    </p:spTree>
    <p:extLst>
      <p:ext uri="{BB962C8B-B14F-4D97-AF65-F5344CB8AC3E}">
        <p14:creationId xmlns:p14="http://schemas.microsoft.com/office/powerpoint/2010/main" val="348296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140">
              <a:defRPr/>
            </a:pPr>
            <a:r>
              <a:rPr lang="en-US" sz="1100" dirty="0"/>
              <a:t>NOTES:</a:t>
            </a:r>
          </a:p>
          <a:p>
            <a:pPr marL="175339" indent="-175339">
              <a:buFont typeface="Arial" panose="020B0604020202020204" pitchFamily="34" charset="0"/>
              <a:buChar char="•"/>
            </a:pPr>
            <a:r>
              <a:rPr lang="en-US" sz="1100" dirty="0"/>
              <a:t>Financial management services are mandatory and integral to participant self-determination. An FMS provider must perform necessary financial transactions on behalf of participants. </a:t>
            </a:r>
          </a:p>
          <a:p>
            <a:pPr marL="175339" indent="-175339">
              <a:buFont typeface="Arial" panose="020B0604020202020204" pitchFamily="34" charset="0"/>
              <a:buChar char="•"/>
            </a:pPr>
            <a:r>
              <a:rPr lang="en-US" sz="1100" dirty="0"/>
              <a:t>Meets legal requirements and other specific qualifications established by the Department. </a:t>
            </a:r>
          </a:p>
          <a:p>
            <a:pPr marL="175339" indent="-175339" defTabSz="935140">
              <a:buFont typeface="Arial" panose="020B0604020202020204" pitchFamily="34" charset="0"/>
              <a:buChar char="•"/>
              <a:defRPr/>
            </a:pPr>
            <a:endParaRPr lang="en-US" sz="1100" dirty="0"/>
          </a:p>
          <a:p>
            <a:pPr defTabSz="935140">
              <a:defRPr/>
            </a:pPr>
            <a:r>
              <a:rPr lang="en-US" sz="1100" dirty="0"/>
              <a:t>STATUTE:</a:t>
            </a:r>
          </a:p>
          <a:p>
            <a:pPr marL="175339" indent="-175339" defTabSz="935140">
              <a:buFont typeface="Arial" panose="020B0604020202020204" pitchFamily="34" charset="0"/>
              <a:buChar char="•"/>
              <a:defRPr/>
            </a:pPr>
            <a:r>
              <a:rPr lang="en-US" sz="1100" dirty="0"/>
              <a:t>Welfare and Institutions Code (WIC) 4685.8 (c)(1). “Financial management services” means services or functions that assist the participant to manage and direct the distribution of funds contained in the individual budget, and ensure that the participant has the financial resources to implement his or her IPP throughout the year. These may include bill paying services and activities that facilitate the employment of service and support workers by the participant, including, but not limited to, fiscal accounting, tax withholding, compliance with relevant state and federal employment laws, assisting the participant in verifying provider qualifications, including criminal background checks, and expenditure reports.” </a:t>
            </a:r>
          </a:p>
          <a:p>
            <a:pPr marL="175339" indent="-175339" defTabSz="935140">
              <a:buFont typeface="Arial" panose="020B0604020202020204" pitchFamily="34" charset="0"/>
              <a:buChar char="•"/>
              <a:defRPr/>
            </a:pPr>
            <a:r>
              <a:rPr lang="en-US" sz="1100" dirty="0"/>
              <a:t>The financial management services provider shall meet the requirements of Sections 58884, 58886, and 58887 of Title 17 of the California Code of Regulations and other specific qualifications established by the department. The costs of financial management services shall be paid by the participant out of his or her individual budget, except for the cost of obtaining the criminal background check specified in subdivision (w).</a:t>
            </a:r>
          </a:p>
        </p:txBody>
      </p:sp>
      <p:sp>
        <p:nvSpPr>
          <p:cNvPr id="4" name="Slide Number Placeholder 3"/>
          <p:cNvSpPr>
            <a:spLocks noGrp="1"/>
          </p:cNvSpPr>
          <p:nvPr>
            <p:ph type="sldNum" sz="quarter" idx="10"/>
          </p:nvPr>
        </p:nvSpPr>
        <p:spPr/>
        <p:txBody>
          <a:bodyPr/>
          <a:lstStyle/>
          <a:p>
            <a:fld id="{67C6BE43-22D4-4105-AEC0-FD21F69994FD}" type="slidenum">
              <a:rPr lang="en-US" smtClean="0"/>
              <a:t>65</a:t>
            </a:fld>
            <a:endParaRPr lang="en-US"/>
          </a:p>
        </p:txBody>
      </p:sp>
    </p:spTree>
    <p:extLst>
      <p:ext uri="{BB962C8B-B14F-4D97-AF65-F5344CB8AC3E}">
        <p14:creationId xmlns:p14="http://schemas.microsoft.com/office/powerpoint/2010/main" val="613921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a:t>
            </a:r>
          </a:p>
          <a:p>
            <a:pPr marL="175339" indent="-175339">
              <a:buFont typeface="Arial" panose="020B0604020202020204" pitchFamily="34" charset="0"/>
              <a:buChar char="•"/>
            </a:pPr>
            <a:r>
              <a:rPr lang="en-US" sz="1100" dirty="0"/>
              <a:t>FMS providers must go through the </a:t>
            </a:r>
            <a:r>
              <a:rPr lang="en-US" sz="1100" dirty="0" err="1"/>
              <a:t>vendorization</a:t>
            </a:r>
            <a:r>
              <a:rPr lang="en-US" sz="1100" dirty="0"/>
              <a:t> process. This process including provider qualifications is referenced in Title 17.</a:t>
            </a:r>
          </a:p>
          <a:p>
            <a:pPr marL="175339" indent="-175339">
              <a:buFont typeface="Arial" panose="020B0604020202020204" pitchFamily="34" charset="0"/>
              <a:buChar char="•"/>
            </a:pPr>
            <a:r>
              <a:rPr lang="en-US" sz="1100" dirty="0"/>
              <a:t>Regional centers must </a:t>
            </a:r>
            <a:r>
              <a:rPr lang="en-US" sz="1100" dirty="0" err="1"/>
              <a:t>vendorize</a:t>
            </a:r>
            <a:r>
              <a:rPr lang="en-US" sz="1100" dirty="0"/>
              <a:t> all FMS applicants who meet the required provider qualifications. Information on the </a:t>
            </a:r>
            <a:r>
              <a:rPr lang="en-US" sz="1100" dirty="0" err="1"/>
              <a:t>vendorization</a:t>
            </a:r>
            <a:r>
              <a:rPr lang="en-US" sz="1100" dirty="0"/>
              <a:t> process and provider qualifications is continuously available via the internet at http://www.dds.ca.gov/VendorInfo/. </a:t>
            </a:r>
          </a:p>
          <a:p>
            <a:pPr marL="175339" indent="-175339" defTabSz="935140">
              <a:buFont typeface="Arial" panose="020B0604020202020204" pitchFamily="34" charset="0"/>
              <a:buChar char="•"/>
              <a:defRPr/>
            </a:pPr>
            <a:r>
              <a:rPr lang="en-US" sz="1100" dirty="0"/>
              <a:t>The budget statement will describe the amount of funds allocated by budget category, the amount spent in the previous 30-day period, and the amount of funds that remain available in the participant’s individual budget.</a:t>
            </a:r>
          </a:p>
          <a:p>
            <a:endParaRPr lang="en-US" sz="1100" dirty="0"/>
          </a:p>
          <a:p>
            <a:r>
              <a:rPr lang="en-US" sz="1100" dirty="0"/>
              <a:t>STATUTE:</a:t>
            </a:r>
          </a:p>
          <a:p>
            <a:pPr marL="175339" indent="-175339" defTabSz="935140">
              <a:buFont typeface="Arial" panose="020B0604020202020204" pitchFamily="34" charset="0"/>
              <a:buChar char="•"/>
              <a:defRPr/>
            </a:pPr>
            <a:r>
              <a:rPr lang="en-US" sz="1100" dirty="0"/>
              <a:t>WIC 4685.8 (v). Only the financial management services provider is required to apply for </a:t>
            </a:r>
            <a:r>
              <a:rPr lang="en-US" sz="1100" dirty="0" err="1"/>
              <a:t>vendorization</a:t>
            </a:r>
            <a:r>
              <a:rPr lang="en-US" sz="1100" dirty="0"/>
              <a:t> in accordance with Subchapter 2 (commencing with Section 54300) of Chapter 3 of Title 17 of the California Code of Regulations, for the Self-Determination Program. All other service and support providers shall not be on the federal debarment list and shall have applicable state licenses, certifications, or other state required documentation, including documentation of any other qualifications required by the department, but are exempt from the </a:t>
            </a:r>
            <a:r>
              <a:rPr lang="en-US" sz="1100" dirty="0" err="1"/>
              <a:t>vendorization</a:t>
            </a:r>
            <a:r>
              <a:rPr lang="en-US" sz="1100" dirty="0"/>
              <a:t> requirements set forth in Title 17 of the California Code of Regulations when serving participants in the Self-Determination Program.</a:t>
            </a:r>
          </a:p>
          <a:p>
            <a:pPr marL="175339" indent="-175339" defTabSz="935140">
              <a:buFont typeface="Arial" panose="020B0604020202020204" pitchFamily="34" charset="0"/>
              <a:buChar char="•"/>
              <a:defRPr/>
            </a:pPr>
            <a:r>
              <a:rPr lang="en-US" sz="1100" dirty="0"/>
              <a:t>The financial management services provider shall meet the requirements of Sections 58884, 58886, and 58887 of Title 17 of the California Code of Regulations and other specific qualifications established by the department.  [WIC 4685.8 (c)(1) ] </a:t>
            </a:r>
          </a:p>
          <a:p>
            <a:pPr marL="175339" indent="-175339" defTabSz="935140">
              <a:buFont typeface="Arial" panose="020B0604020202020204" pitchFamily="34" charset="0"/>
              <a:buChar char="•"/>
              <a:defRPr/>
            </a:pPr>
            <a:r>
              <a:rPr lang="en-US" sz="1100" dirty="0"/>
              <a:t>WIC 4685.8 (u). The financial management services provider shall provide the participant and the regional center service coordinator with a monthly individual budget statement. </a:t>
            </a:r>
          </a:p>
          <a:p>
            <a:pPr marL="175339" indent="-175339">
              <a:buFont typeface="Arial" panose="020B0604020202020204" pitchFamily="34" charset="0"/>
              <a:buChar char="•"/>
            </a:pPr>
            <a:endParaRPr lang="en-US" sz="1100" dirty="0"/>
          </a:p>
          <a:p>
            <a:pPr marL="175339" indent="-175339" defTabSz="935140">
              <a:buFont typeface="Arial" panose="020B0604020202020204" pitchFamily="34" charset="0"/>
              <a:buChar char="•"/>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7C6BE43-22D4-4105-AEC0-FD21F69994FD}" type="slidenum">
              <a:rPr lang="en-US" smtClean="0"/>
              <a:t>66</a:t>
            </a:fld>
            <a:endParaRPr lang="en-US"/>
          </a:p>
        </p:txBody>
      </p:sp>
    </p:spTree>
    <p:extLst>
      <p:ext uri="{BB962C8B-B14F-4D97-AF65-F5344CB8AC3E}">
        <p14:creationId xmlns:p14="http://schemas.microsoft.com/office/powerpoint/2010/main" val="1652437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endParaRPr lang="en-US" u="none" dirty="0"/>
          </a:p>
          <a:p>
            <a:pPr marL="172069" indent="-172069">
              <a:buFont typeface="Arial" panose="020B0604020202020204" pitchFamily="34" charset="0"/>
              <a:buChar char="•"/>
            </a:pPr>
            <a:r>
              <a:rPr lang="en-US" u="none" baseline="0" dirty="0"/>
              <a:t>The federal Self-Determination Program Waiver document lists qualifications for each service provider type.  The Waiver details requirements for provider licenses, certificates, and/or other standards.</a:t>
            </a:r>
          </a:p>
          <a:p>
            <a:pPr marL="172069" indent="-172069">
              <a:buFont typeface="Arial" panose="020B0604020202020204" pitchFamily="34" charset="0"/>
              <a:buChar char="•"/>
            </a:pPr>
            <a:r>
              <a:rPr lang="en-US" u="none" baseline="0" dirty="0"/>
              <a:t>These are available in Appendix C of the Waiver application which is posted at </a:t>
            </a:r>
            <a:r>
              <a:rPr lang="en-US" u="sng" baseline="0" dirty="0"/>
              <a:t>http://www.dds.ca.gov/SDP/SDPUpdates.cfm.</a:t>
            </a:r>
          </a:p>
          <a:p>
            <a:pPr marL="172069" indent="-17206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67</a:t>
            </a:fld>
            <a:endParaRPr lang="en-US"/>
          </a:p>
        </p:txBody>
      </p:sp>
    </p:spTree>
    <p:extLst>
      <p:ext uri="{BB962C8B-B14F-4D97-AF65-F5344CB8AC3E}">
        <p14:creationId xmlns:p14="http://schemas.microsoft.com/office/powerpoint/2010/main" val="1106307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walk through how to decide which FMS relationship you NEED for the services and supports in your spending plan.</a:t>
            </a:r>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dirty="0"/>
          </a:p>
        </p:txBody>
      </p:sp>
    </p:spTree>
    <p:extLst>
      <p:ext uri="{BB962C8B-B14F-4D97-AF65-F5344CB8AC3E}">
        <p14:creationId xmlns:p14="http://schemas.microsoft.com/office/powerpoint/2010/main" val="4238926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your IPP and your spending</a:t>
            </a:r>
            <a:r>
              <a:rPr lang="en-US" baseline="0" dirty="0"/>
              <a:t> plan which shows the services and supports you’ve selected. </a:t>
            </a:r>
            <a:endParaRPr lang="en-US" dirty="0">
              <a:solidFill>
                <a:schemeClr val="tx1"/>
              </a:solidFill>
            </a:endParaRPr>
          </a:p>
          <a:p>
            <a:r>
              <a:rPr lang="en-US" dirty="0">
                <a:solidFill>
                  <a:schemeClr val="tx1"/>
                </a:solidFill>
              </a:rPr>
              <a:t>So, you</a:t>
            </a:r>
            <a:r>
              <a:rPr lang="en-US" baseline="0" dirty="0">
                <a:solidFill>
                  <a:schemeClr val="tx1"/>
                </a:solidFill>
              </a:rPr>
              <a:t> </a:t>
            </a:r>
            <a:r>
              <a:rPr lang="en-US" dirty="0">
                <a:solidFill>
                  <a:schemeClr val="tx1"/>
                </a:solidFill>
              </a:rPr>
              <a:t>ask the question, “Will I have employees?”</a:t>
            </a:r>
          </a:p>
          <a:p>
            <a:pPr marL="0" indent="0">
              <a:buFont typeface="Arial" panose="020B0604020202020204" pitchFamily="34" charset="0"/>
              <a:buNone/>
            </a:pPr>
            <a:r>
              <a:rPr lang="en-US" dirty="0">
                <a:solidFill>
                  <a:schemeClr val="tx1"/>
                </a:solidFill>
              </a:rPr>
              <a:t>No – No employees. </a:t>
            </a:r>
          </a:p>
          <a:p>
            <a:pPr marL="628650" lvl="1" indent="-171450">
              <a:buFont typeface="Arial" panose="020B0604020202020204" pitchFamily="34" charset="0"/>
              <a:buChar char="•"/>
            </a:pPr>
            <a:r>
              <a:rPr lang="en-US" dirty="0">
                <a:solidFill>
                  <a:schemeClr val="tx1"/>
                </a:solidFill>
              </a:rPr>
              <a:t>I am only purchasing</a:t>
            </a:r>
            <a:r>
              <a:rPr lang="en-US" baseline="0" dirty="0">
                <a:solidFill>
                  <a:schemeClr val="tx1"/>
                </a:solidFill>
              </a:rPr>
              <a:t> items</a:t>
            </a:r>
            <a:r>
              <a:rPr lang="en-US" dirty="0">
                <a:solidFill>
                  <a:schemeClr val="tx1"/>
                </a:solidFill>
              </a:rPr>
              <a:t> </a:t>
            </a:r>
          </a:p>
          <a:p>
            <a:pPr marL="628650" lvl="1" indent="-171450">
              <a:buFont typeface="Arial" panose="020B0604020202020204" pitchFamily="34" charset="0"/>
              <a:buChar char="•"/>
            </a:pPr>
            <a:r>
              <a:rPr lang="en-US" dirty="0">
                <a:solidFill>
                  <a:schemeClr val="tx1"/>
                </a:solidFill>
              </a:rPr>
              <a:t>I</a:t>
            </a:r>
            <a:r>
              <a:rPr lang="en-US" baseline="0" dirty="0">
                <a:solidFill>
                  <a:schemeClr val="tx1"/>
                </a:solidFill>
              </a:rPr>
              <a:t> will not have employees because I am hiring an agency/company to provide people to work with me. I do not have an employer/employee relationship with the people helping me. I’ve hired an agency/company and the people who help me are employed by the agency/company.</a:t>
            </a:r>
            <a:endParaRPr lang="en-US" dirty="0">
              <a:solidFill>
                <a:schemeClr val="tx1"/>
              </a:solidFill>
            </a:endParaRPr>
          </a:p>
          <a:p>
            <a:pPr marL="0" indent="0" defTabSz="931774">
              <a:buFont typeface="+mj-lt"/>
              <a:buNone/>
              <a:defRPr/>
            </a:pPr>
            <a:r>
              <a:rPr lang="en-US" b="1" dirty="0">
                <a:solidFill>
                  <a:schemeClr val="tx1"/>
                </a:solidFill>
              </a:rPr>
              <a:t>This would be the Bill Payer Model:</a:t>
            </a:r>
          </a:p>
          <a:p>
            <a:pPr marL="228600" indent="-228600" defTabSz="931774">
              <a:buFont typeface="+mj-lt"/>
              <a:buAutoNum type="arabicParenR"/>
              <a:defRPr/>
            </a:pPr>
            <a:r>
              <a:rPr lang="en-US" dirty="0">
                <a:solidFill>
                  <a:schemeClr val="tx1"/>
                </a:solidFill>
              </a:rPr>
              <a:t>The FMS providing these services writes checks and pays for services and supports listed in the IPP on your behalf.  </a:t>
            </a:r>
          </a:p>
          <a:p>
            <a:pPr marL="228600" indent="-228600" defTabSz="931774">
              <a:buFont typeface="+mj-lt"/>
              <a:buAutoNum type="arabicParenR"/>
              <a:defRPr/>
            </a:pPr>
            <a:r>
              <a:rPr lang="en-US" dirty="0">
                <a:solidFill>
                  <a:schemeClr val="tx1"/>
                </a:solidFill>
              </a:rPr>
              <a:t>No employer/employee relationship exists between the FMS, the service provider, or the participant.  </a:t>
            </a:r>
          </a:p>
          <a:p>
            <a:pPr marL="228600" indent="-228600" defTabSz="931774">
              <a:buFont typeface="+mj-lt"/>
              <a:buAutoNum type="arabicParenR"/>
              <a:defRPr/>
            </a:pPr>
            <a:r>
              <a:rPr lang="en-US" dirty="0">
                <a:solidFill>
                  <a:schemeClr val="tx1"/>
                </a:solidFill>
              </a:rPr>
              <a:t>A participant may choose this model of FMS provider only when purchasing goods or when purchasing services and supports from an agency or company.  </a:t>
            </a:r>
          </a:p>
          <a:p>
            <a:pPr marL="228600" indent="-228600" defTabSz="931774">
              <a:buFont typeface="+mj-lt"/>
              <a:buAutoNum type="arabicParenR"/>
              <a:defRPr/>
            </a:pPr>
            <a:r>
              <a:rPr lang="en-US" dirty="0">
                <a:solidFill>
                  <a:schemeClr val="tx1"/>
                </a:solidFill>
              </a:rPr>
              <a:t>The agency or company is responsible to provide the items and/or workers, and the FMS provider writes the check for the services and supports provided. </a:t>
            </a:r>
          </a:p>
          <a:p>
            <a:pPr marL="228600" indent="-228600" defTabSz="931774">
              <a:buFont typeface="+mj-lt"/>
              <a:buAutoNum type="arabicParenR"/>
              <a:defRPr/>
            </a:pPr>
            <a:r>
              <a:rPr lang="en-US" dirty="0">
                <a:solidFill>
                  <a:schemeClr val="tx1"/>
                </a:solidFill>
              </a:rPr>
              <a:t>It’s the agency or company that has the employer/employee relationship with the worker and therefore is responsible for all applicable employment laws and taxes and to obtain appropriate insurances (i.e. worker’s compensation). </a:t>
            </a:r>
          </a:p>
          <a:p>
            <a:pPr defTabSz="931774">
              <a:defRPr/>
            </a:pPr>
            <a:r>
              <a:rPr lang="en-US" dirty="0">
                <a:solidFill>
                  <a:schemeClr val="tx1"/>
                </a:solidFill>
              </a:rPr>
              <a:t>Examples:</a:t>
            </a:r>
          </a:p>
          <a:p>
            <a:pPr marL="174708" indent="-174708" defTabSz="931774">
              <a:buFont typeface="Arial" panose="020B0604020202020204" pitchFamily="34" charset="0"/>
              <a:buChar char="•"/>
              <a:defRPr/>
            </a:pPr>
            <a:r>
              <a:rPr lang="en-US" dirty="0">
                <a:solidFill>
                  <a:schemeClr val="tx1"/>
                </a:solidFill>
              </a:rPr>
              <a:t>Taking a class from the parks and recreation department</a:t>
            </a:r>
          </a:p>
          <a:p>
            <a:pPr marL="174708" indent="-174708" defTabSz="931774">
              <a:buFont typeface="Arial" panose="020B0604020202020204" pitchFamily="34" charset="0"/>
              <a:buChar char="•"/>
              <a:defRPr/>
            </a:pPr>
            <a:r>
              <a:rPr lang="en-US" dirty="0">
                <a:solidFill>
                  <a:schemeClr val="tx1"/>
                </a:solidFill>
              </a:rPr>
              <a:t>Buying a computer from a company</a:t>
            </a:r>
          </a:p>
          <a:p>
            <a:pPr marL="174708" indent="-174708" defTabSz="931774">
              <a:buFont typeface="Arial" panose="020B0604020202020204" pitchFamily="34" charset="0"/>
              <a:buChar char="•"/>
              <a:defRPr/>
            </a:pPr>
            <a:r>
              <a:rPr lang="en-US" dirty="0">
                <a:solidFill>
                  <a:schemeClr val="tx1"/>
                </a:solidFill>
              </a:rPr>
              <a:t>Paying for transportation to a company</a:t>
            </a:r>
          </a:p>
          <a:p>
            <a:pPr marL="174708" indent="-174708" defTabSz="931774">
              <a:buFont typeface="Arial" panose="020B0604020202020204" pitchFamily="34" charset="0"/>
              <a:buChar char="•"/>
              <a:defRPr/>
            </a:pPr>
            <a:r>
              <a:rPr lang="en-US" dirty="0">
                <a:solidFill>
                  <a:schemeClr val="tx1"/>
                </a:solidFill>
              </a:rPr>
              <a:t>Hiring a company to supply you workers in your home</a:t>
            </a:r>
          </a:p>
          <a:p>
            <a:pPr marL="174708" indent="-174708" defTabSz="931774">
              <a:buFont typeface="Arial" panose="020B0604020202020204" pitchFamily="34" charset="0"/>
              <a:buChar char="•"/>
              <a:defRPr/>
            </a:pPr>
            <a:r>
              <a:rPr lang="en-US" dirty="0">
                <a:solidFill>
                  <a:schemeClr val="tx1"/>
                </a:solidFill>
              </a:rPr>
              <a:t>Working with an agency to help you apply for a job</a:t>
            </a:r>
          </a:p>
          <a:p>
            <a:pPr marL="174708" indent="-174708" defTabSz="931774">
              <a:buFont typeface="Arial" panose="020B0604020202020204" pitchFamily="34" charset="0"/>
              <a:buChar char="•"/>
              <a:defRPr/>
            </a:pPr>
            <a:r>
              <a:rPr lang="en-US" baseline="0" dirty="0">
                <a:solidFill>
                  <a:schemeClr val="tx1"/>
                </a:solidFill>
                <a:cs typeface="Arial" panose="020B0604020202020204" pitchFamily="34" charset="0"/>
              </a:rPr>
              <a:t>Providers who already work with your regional center</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dirty="0"/>
          </a:p>
        </p:txBody>
      </p:sp>
    </p:spTree>
    <p:extLst>
      <p:ext uri="{BB962C8B-B14F-4D97-AF65-F5344CB8AC3E}">
        <p14:creationId xmlns:p14="http://schemas.microsoft.com/office/powerpoint/2010/main" val="3722737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anose="020B0604020202020204" pitchFamily="34" charset="0"/>
              <a:buChar char="•"/>
            </a:pPr>
            <a:r>
              <a:rPr lang="en-US" b="1" dirty="0"/>
              <a:t>The program has five principles that are part of the law:</a:t>
            </a:r>
          </a:p>
          <a:p>
            <a:endParaRPr lang="en-US" b="1" dirty="0"/>
          </a:p>
          <a:p>
            <a:pPr marL="628615" lvl="1" indent="-171441">
              <a:buFont typeface="Courier New" panose="02070309020205020404" pitchFamily="49" charset="0"/>
              <a:buChar char="o"/>
            </a:pPr>
            <a:r>
              <a:rPr lang="en-US" b="1" dirty="0"/>
              <a:t>Freedom (to plan a good life) – to have the same rights as everyone, to choose family and friends that can help, where you want to live, how you want your time to be spent, and who supports you </a:t>
            </a:r>
          </a:p>
          <a:p>
            <a:endParaRPr lang="en-US" b="1" dirty="0"/>
          </a:p>
          <a:p>
            <a:pPr marL="628615" lvl="1" indent="-171441">
              <a:buFont typeface="Courier New" panose="02070309020205020404" pitchFamily="49" charset="0"/>
              <a:buChar char="o"/>
            </a:pPr>
            <a:r>
              <a:rPr lang="en-US" b="1" dirty="0"/>
              <a:t>Authority (over your personal resources) – You have a budget, and you get to decide exactly what to spend that money on in order to reach your goals.</a:t>
            </a:r>
          </a:p>
          <a:p>
            <a:endParaRPr lang="en-US" b="1" dirty="0"/>
          </a:p>
          <a:p>
            <a:pPr marL="628615" lvl="1" indent="-171441">
              <a:buFont typeface="Courier New" panose="02070309020205020404" pitchFamily="49" charset="0"/>
              <a:buChar char="o"/>
            </a:pPr>
            <a:r>
              <a:rPr lang="en-US" b="1" dirty="0"/>
              <a:t>Support (for building a life in the community) – to choose what you need to meet your personal goals and hire people that will help you live the life you want in your community</a:t>
            </a:r>
          </a:p>
          <a:p>
            <a:endParaRPr lang="en-US" b="1" dirty="0"/>
          </a:p>
          <a:p>
            <a:pPr marL="628615" lvl="1" indent="-171441">
              <a:buFont typeface="Courier New" panose="02070309020205020404" pitchFamily="49" charset="0"/>
              <a:buChar char="o"/>
            </a:pPr>
            <a:r>
              <a:rPr lang="en-US" b="1" dirty="0"/>
              <a:t>Responsibility (and pride in making your own decisions) – to be accountable for your budget and the way money is spent</a:t>
            </a:r>
          </a:p>
          <a:p>
            <a:endParaRPr lang="en-US" b="1" dirty="0"/>
          </a:p>
          <a:p>
            <a:pPr marL="628615" lvl="1" indent="-171441">
              <a:buFont typeface="Courier New" panose="02070309020205020404" pitchFamily="49" charset="0"/>
              <a:buChar char="o"/>
            </a:pPr>
            <a:r>
              <a:rPr lang="en-US" b="1" dirty="0"/>
              <a:t>Confirmation (of the important role you play) – In the Self-Determination program, you play a critical role as the person who makes decisions.  You and your family get to choose the services and supports that will help you accomplish the goals in your IPP. </a:t>
            </a:r>
          </a:p>
          <a:p>
            <a:pPr>
              <a:lnSpc>
                <a:spcPct val="107000"/>
              </a:lnSpc>
            </a:pPr>
            <a:endParaRPr lang="en-US" dirty="0"/>
          </a:p>
          <a:p>
            <a:pPr marL="171441" indent="-17144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11</a:t>
            </a:fld>
            <a:endParaRPr lang="en-US" dirty="0"/>
          </a:p>
        </p:txBody>
      </p:sp>
    </p:spTree>
    <p:extLst>
      <p:ext uri="{BB962C8B-B14F-4D97-AF65-F5344CB8AC3E}">
        <p14:creationId xmlns:p14="http://schemas.microsoft.com/office/powerpoint/2010/main" val="278343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So, going back to ask the question, “Will I have employees?”</a:t>
            </a:r>
          </a:p>
          <a:p>
            <a:endParaRPr lang="en-US" baseline="0" dirty="0">
              <a:solidFill>
                <a:schemeClr val="tx1"/>
              </a:solidFill>
            </a:endParaRPr>
          </a:p>
          <a:p>
            <a:r>
              <a:rPr lang="en-US" dirty="0">
                <a:solidFill>
                  <a:schemeClr val="tx1"/>
                </a:solidFill>
              </a:rPr>
              <a:t>Yes- I will have people working for me directly and I want to have full responsibility and liability as their employer with support to follow employment laws from my FMS.</a:t>
            </a:r>
            <a:endParaRPr lang="en-US" u="sng" dirty="0">
              <a:solidFill>
                <a:schemeClr val="tx1"/>
              </a:solidFill>
            </a:endParaRPr>
          </a:p>
          <a:p>
            <a:pPr defTabSz="931774">
              <a:defRPr/>
            </a:pPr>
            <a:r>
              <a:rPr lang="en-US" b="1" dirty="0">
                <a:solidFill>
                  <a:schemeClr val="tx1"/>
                </a:solidFill>
              </a:rPr>
              <a:t>This would be the Sole Employer Model:</a:t>
            </a:r>
          </a:p>
          <a:p>
            <a:pPr defTabSz="931774">
              <a:defRPr/>
            </a:pPr>
            <a:r>
              <a:rPr lang="en-US" dirty="0">
                <a:solidFill>
                  <a:schemeClr val="tx1"/>
                </a:solidFill>
              </a:rPr>
              <a:t>A participant may choose this model if they want to be the direct employer of those providing services. </a:t>
            </a:r>
          </a:p>
          <a:p>
            <a:pPr defTabSz="931774">
              <a:defRPr/>
            </a:pPr>
            <a:r>
              <a:rPr lang="en-US" dirty="0">
                <a:solidFill>
                  <a:schemeClr val="tx1"/>
                </a:solidFill>
              </a:rPr>
              <a:t>The FMS providing services in this model assists the participant by:</a:t>
            </a:r>
          </a:p>
          <a:p>
            <a:pPr marL="228600" indent="-228600" defTabSz="931774">
              <a:buFont typeface="+mj-lt"/>
              <a:buAutoNum type="arabicParenR"/>
              <a:defRPr/>
            </a:pPr>
            <a:r>
              <a:rPr lang="en-US" dirty="0">
                <a:solidFill>
                  <a:schemeClr val="tx1"/>
                </a:solidFill>
              </a:rPr>
              <a:t>Helping them abide by all applicable employment laws</a:t>
            </a:r>
          </a:p>
          <a:p>
            <a:pPr marL="228600" indent="-228600" defTabSz="931774">
              <a:buFont typeface="+mj-lt"/>
              <a:buAutoNum type="arabicParenR"/>
              <a:defRPr/>
            </a:pPr>
            <a:r>
              <a:rPr lang="en-US" dirty="0">
                <a:solidFill>
                  <a:schemeClr val="tx1"/>
                </a:solidFill>
              </a:rPr>
              <a:t>Verifying provider qualifications and obtaining background checks </a:t>
            </a:r>
          </a:p>
          <a:p>
            <a:pPr marL="228600" indent="-228600" defTabSz="931774">
              <a:buFont typeface="+mj-lt"/>
              <a:buAutoNum type="arabicParenR"/>
              <a:defRPr/>
            </a:pPr>
            <a:r>
              <a:rPr lang="en-US" dirty="0">
                <a:solidFill>
                  <a:schemeClr val="tx1"/>
                </a:solidFill>
              </a:rPr>
              <a:t>Processes payroll. </a:t>
            </a:r>
          </a:p>
          <a:p>
            <a:pPr marL="0" indent="0" defTabSz="931774">
              <a:buFont typeface="+mj-lt"/>
              <a:buNone/>
              <a:defRPr/>
            </a:pPr>
            <a:r>
              <a:rPr lang="en-US" dirty="0">
                <a:solidFill>
                  <a:schemeClr val="tx1"/>
                </a:solidFill>
              </a:rPr>
              <a:t>The participant is required to maintain the primary employer liability and will:</a:t>
            </a:r>
          </a:p>
          <a:p>
            <a:pPr marL="228600" indent="-228600" defTabSz="931774">
              <a:buFont typeface="+mj-lt"/>
              <a:buAutoNum type="arabicParenR"/>
              <a:defRPr/>
            </a:pPr>
            <a:r>
              <a:rPr lang="en-US" dirty="0">
                <a:solidFill>
                  <a:schemeClr val="tx1"/>
                </a:solidFill>
              </a:rPr>
              <a:t>Obtain any necessary insurances related to employment (i.e., worker’s compensation)</a:t>
            </a:r>
            <a:r>
              <a:rPr lang="en-US" baseline="0" dirty="0">
                <a:solidFill>
                  <a:schemeClr val="tx1"/>
                </a:solidFill>
              </a:rPr>
              <a:t> which will be paid for from your spending plan. These costs would be added to any hourly rate you decide to pay your employees. (Remember, this was the 18% we used as an example/estimate in the spending plan activity.)</a:t>
            </a:r>
            <a:r>
              <a:rPr lang="en-US" dirty="0">
                <a:solidFill>
                  <a:schemeClr val="tx1"/>
                </a:solidFill>
              </a:rPr>
              <a:t> </a:t>
            </a:r>
          </a:p>
          <a:p>
            <a:pPr defTabSz="931774">
              <a:defRPr/>
            </a:pPr>
            <a:r>
              <a:rPr lang="en-US" dirty="0">
                <a:solidFill>
                  <a:schemeClr val="tx1"/>
                </a:solidFill>
              </a:rPr>
              <a:t>You may choose this model if you desire to have more control over your services and supports and you want to assume the role of an employer with the support of an FMS.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dirty="0"/>
          </a:p>
        </p:txBody>
      </p:sp>
    </p:spTree>
    <p:extLst>
      <p:ext uri="{BB962C8B-B14F-4D97-AF65-F5344CB8AC3E}">
        <p14:creationId xmlns:p14="http://schemas.microsoft.com/office/powerpoint/2010/main" val="2795499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So, going back to ask the question, “Will I have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Yes- And I want to share responsibility as an employer with my FMS.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chemeClr val="tx1"/>
                </a:solidFill>
              </a:rPr>
              <a:t>This would be the Co-Employer Model:</a:t>
            </a:r>
            <a:endParaRPr lang="en-US" b="1" u="none" dirty="0">
              <a:solidFill>
                <a:schemeClr val="tx1"/>
              </a:solidFill>
              <a:latin typeface="+mn-lt"/>
            </a:endParaRPr>
          </a:p>
          <a:p>
            <a:pPr marL="228600" indent="-228600">
              <a:buFont typeface="+mj-lt"/>
              <a:buAutoNum type="arabicParenR"/>
            </a:pPr>
            <a:r>
              <a:rPr lang="en-US" dirty="0">
                <a:solidFill>
                  <a:schemeClr val="tx1"/>
                </a:solidFill>
                <a:latin typeface="+mn-lt"/>
              </a:rPr>
              <a:t>A participant may choose this model if they want to share some of the employer roles and responsibilities with an FMS. </a:t>
            </a:r>
          </a:p>
          <a:p>
            <a:pPr marL="228600" indent="-228600">
              <a:buFont typeface="+mj-lt"/>
              <a:buAutoNum type="arabicParenR"/>
            </a:pPr>
            <a:r>
              <a:rPr lang="en-US" dirty="0">
                <a:solidFill>
                  <a:schemeClr val="tx1"/>
                </a:solidFill>
                <a:latin typeface="+mn-lt"/>
              </a:rPr>
              <a:t>While the FMS provider in this model is the employer of record, the participant maintains the ability to hire and terminate employees with input from the FMS provider. </a:t>
            </a:r>
          </a:p>
          <a:p>
            <a:pPr marL="228600" indent="-228600">
              <a:buFont typeface="+mj-lt"/>
              <a:buAutoNum type="arabicParenR"/>
            </a:pPr>
            <a:r>
              <a:rPr lang="en-US" dirty="0">
                <a:solidFill>
                  <a:schemeClr val="tx1"/>
                </a:solidFill>
                <a:latin typeface="+mn-lt"/>
              </a:rPr>
              <a:t>The FMS provider maintains the primary employer liability.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FMS will obtain any necessary insurances related to employment (i.e., worker’s compensation)</a:t>
            </a:r>
            <a:r>
              <a:rPr lang="en-US" baseline="0" dirty="0">
                <a:solidFill>
                  <a:schemeClr val="tx1"/>
                </a:solidFill>
              </a:rPr>
              <a:t> which will be paid for from your spending plan. These costs would be added to any hourly rate you decide to pay your employees. (Remember, this was the 18% we used as an example/estimate in the spending plan activity.)</a:t>
            </a:r>
            <a:r>
              <a:rPr lang="en-US" dirty="0">
                <a:solidFill>
                  <a:schemeClr val="tx1"/>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dirty="0">
                <a:solidFill>
                  <a:schemeClr val="tx1"/>
                </a:solidFill>
                <a:latin typeface="+mn-lt"/>
              </a:rPr>
              <a:t>The FMS also assists by verifying provider qualifications, background checks and processing payroll. </a:t>
            </a:r>
            <a:endParaRPr lang="en-US" dirty="0">
              <a:solidFill>
                <a:schemeClr val="tx1"/>
              </a:solidFill>
            </a:endParaRP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dirty="0"/>
          </a:p>
        </p:txBody>
      </p:sp>
    </p:spTree>
    <p:extLst>
      <p:ext uri="{BB962C8B-B14F-4D97-AF65-F5344CB8AC3E}">
        <p14:creationId xmlns:p14="http://schemas.microsoft.com/office/powerpoint/2010/main" val="216600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1" dirty="0">
                <a:solidFill>
                  <a:schemeClr val="tx1"/>
                </a:solidFill>
              </a:rPr>
              <a:t>Handout</a:t>
            </a:r>
            <a:r>
              <a:rPr lang="en-US" b="1" i="1" dirty="0">
                <a:solidFill>
                  <a:schemeClr val="tx1"/>
                </a:solidFill>
              </a:rPr>
              <a:t>:</a:t>
            </a:r>
            <a:r>
              <a:rPr lang="en-US" b="1" i="1" baseline="0" dirty="0">
                <a:solidFill>
                  <a:schemeClr val="tx1"/>
                </a:solidFill>
              </a:rPr>
              <a:t> </a:t>
            </a:r>
            <a:r>
              <a:rPr lang="en-US" b="1" i="1" dirty="0">
                <a:solidFill>
                  <a:schemeClr val="tx1"/>
                </a:solidFill>
              </a:rPr>
              <a:t> </a:t>
            </a:r>
            <a:r>
              <a:rPr lang="en-US" b="1" i="0" dirty="0">
                <a:solidFill>
                  <a:schemeClr val="tx1"/>
                </a:solidFill>
              </a:rPr>
              <a:t>FMS Maximum Provider Rates</a:t>
            </a:r>
          </a:p>
          <a:p>
            <a:pPr defTabSz="931774">
              <a:defRPr/>
            </a:pPr>
            <a:endParaRPr lang="en-US" dirty="0">
              <a:solidFill>
                <a:schemeClr val="tx1"/>
              </a:solidFill>
            </a:endParaRPr>
          </a:p>
          <a:p>
            <a:pPr defTabSz="931774">
              <a:defRPr/>
            </a:pPr>
            <a:r>
              <a:rPr lang="en-US" dirty="0">
                <a:solidFill>
                  <a:schemeClr val="tx1"/>
                </a:solidFill>
              </a:rPr>
              <a:t>Your rate for FMS services will be based on the </a:t>
            </a:r>
            <a:r>
              <a:rPr lang="en-US" b="1" dirty="0">
                <a:solidFill>
                  <a:schemeClr val="tx1"/>
                </a:solidFill>
              </a:rPr>
              <a:t>highest rate of </a:t>
            </a:r>
            <a:r>
              <a:rPr lang="en-US" dirty="0">
                <a:solidFill>
                  <a:schemeClr val="tx1"/>
                </a:solidFill>
              </a:rPr>
              <a:t>your combined models which means the FMS will have</a:t>
            </a:r>
            <a:r>
              <a:rPr lang="en-US" baseline="0" dirty="0">
                <a:solidFill>
                  <a:schemeClr val="tx1"/>
                </a:solidFill>
              </a:rPr>
              <a:t> the </a:t>
            </a:r>
            <a:r>
              <a:rPr lang="en-US" b="1" baseline="0" dirty="0">
                <a:solidFill>
                  <a:schemeClr val="tx1"/>
                </a:solidFill>
              </a:rPr>
              <a:t>highest responsibility </a:t>
            </a:r>
            <a:r>
              <a:rPr lang="en-US" baseline="0" dirty="0">
                <a:solidFill>
                  <a:schemeClr val="tx1"/>
                </a:solidFill>
              </a:rPr>
              <a:t>in working with you</a:t>
            </a:r>
            <a:r>
              <a:rPr lang="en-US" dirty="0">
                <a:solidFill>
                  <a:schemeClr val="tx1"/>
                </a:solidFill>
              </a:rPr>
              <a:t>.</a:t>
            </a:r>
          </a:p>
          <a:p>
            <a:pPr defTabSz="931774">
              <a:defRPr/>
            </a:pPr>
            <a:r>
              <a:rPr lang="en-US" dirty="0">
                <a:solidFill>
                  <a:schemeClr val="tx1"/>
                </a:solidFill>
              </a:rPr>
              <a:t>For example, if some of your services follow the bill payer model and some will follow the co-employer model, your maximum rates will be based on the co-employer model. </a:t>
            </a:r>
          </a:p>
          <a:p>
            <a:pPr defTabSz="931774">
              <a:defRPr/>
            </a:pPr>
            <a:r>
              <a:rPr lang="en-US" dirty="0">
                <a:solidFill>
                  <a:schemeClr val="tx1"/>
                </a:solidFill>
              </a:rPr>
              <a:t>The FMS rates are:</a:t>
            </a:r>
          </a:p>
          <a:p>
            <a:pPr marL="171450" indent="-171450" defTabSz="931774">
              <a:buFont typeface="Arial" panose="020B0604020202020204" pitchFamily="34" charset="0"/>
              <a:buChar char="•"/>
              <a:defRPr/>
            </a:pPr>
            <a:r>
              <a:rPr lang="en-US" dirty="0">
                <a:solidFill>
                  <a:schemeClr val="tx1"/>
                </a:solidFill>
              </a:rPr>
              <a:t>maximum rates </a:t>
            </a:r>
          </a:p>
          <a:p>
            <a:pPr marL="171450" indent="-171450" defTabSz="931774">
              <a:buFont typeface="Arial" panose="020B0604020202020204" pitchFamily="34" charset="0"/>
              <a:buChar char="•"/>
              <a:defRPr/>
            </a:pPr>
            <a:r>
              <a:rPr lang="en-US" dirty="0">
                <a:solidFill>
                  <a:schemeClr val="tx1"/>
                </a:solidFill>
              </a:rPr>
              <a:t>based on the number of services paid for on your spending plan</a:t>
            </a:r>
            <a:endParaRPr lang="en-US" i="1" dirty="0">
              <a:solidFill>
                <a:schemeClr val="tx1"/>
              </a:solidFill>
            </a:endParaRPr>
          </a:p>
          <a:p>
            <a:pPr defTabSz="931774">
              <a:defRPr/>
            </a:pPr>
            <a:r>
              <a:rPr lang="en-US" dirty="0">
                <a:solidFill>
                  <a:schemeClr val="tx1"/>
                </a:solidFill>
              </a:rPr>
              <a:t>You can negotiate with your FMS provider if you would like to talk about rates lower than these. </a:t>
            </a: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dirty="0"/>
          </a:p>
        </p:txBody>
      </p:sp>
    </p:spTree>
    <p:extLst>
      <p:ext uri="{BB962C8B-B14F-4D97-AF65-F5344CB8AC3E}">
        <p14:creationId xmlns:p14="http://schemas.microsoft.com/office/powerpoint/2010/main" val="3534926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solidFill>
                  <a:schemeClr val="tx1"/>
                </a:solidFill>
                <a:latin typeface="+mn-lt"/>
                <a:cs typeface="Arial" panose="020B0604020202020204" pitchFamily="34" charset="0"/>
              </a:rPr>
              <a:t>KEY POINTS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dirty="0">
                <a:solidFill>
                  <a:schemeClr val="tx1"/>
                </a:solidFill>
                <a:latin typeface="+mn-lt"/>
                <a:cs typeface="Arial" panose="020B0604020202020204" pitchFamily="34" charset="0"/>
              </a:rPr>
              <a:t>Some</a:t>
            </a:r>
            <a:r>
              <a:rPr lang="en-US" sz="1200" baseline="0" dirty="0">
                <a:solidFill>
                  <a:schemeClr val="tx1"/>
                </a:solidFill>
                <a:latin typeface="+mn-lt"/>
                <a:cs typeface="Arial" panose="020B0604020202020204" pitchFamily="34" charset="0"/>
              </a:rPr>
              <a:t> of the providers you hire will be required to get a criminal background check. This is an important safety measure in the SDP.</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aseline="0" dirty="0">
                <a:solidFill>
                  <a:schemeClr val="tx1"/>
                </a:solidFill>
                <a:latin typeface="+mn-lt"/>
                <a:cs typeface="Arial" panose="020B0604020202020204" pitchFamily="34" charset="0"/>
              </a:rPr>
              <a:t>Criminal background checks are required for people who are paid from your spending plan who provide direct personal care to you, including family members and friends. Direct personal care is </a:t>
            </a:r>
            <a:r>
              <a:rPr lang="en-US" sz="1200" b="0" i="0" u="none" strike="noStrike" kern="1200" baseline="0" dirty="0">
                <a:solidFill>
                  <a:schemeClr val="tx1"/>
                </a:solidFill>
                <a:latin typeface="+mn-lt"/>
                <a:ea typeface="+mn-ea"/>
                <a:cs typeface="+mn-cs"/>
              </a:rPr>
              <a:t>assistance with dressing, grooming, bathing or your personal hygiene services.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0" i="0" u="none" strike="noStrike" kern="1200" baseline="0" dirty="0">
                <a:solidFill>
                  <a:schemeClr val="tx1"/>
                </a:solidFill>
                <a:latin typeface="+mn-lt"/>
                <a:ea typeface="+mn-ea"/>
                <a:cs typeface="+mn-cs"/>
              </a:rPr>
              <a:t>You or your FMS may require any other service providers to obtain a background check as well. There may be instances where this is important for you or your FMS provider to have.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aseline="0" dirty="0">
                <a:solidFill>
                  <a:schemeClr val="tx1"/>
                </a:solidFill>
                <a:latin typeface="+mn-lt"/>
                <a:cs typeface="Arial" panose="020B0604020202020204" pitchFamily="34" charset="0"/>
              </a:rPr>
              <a:t>Your FMS makes sure that background checks are completed</a:t>
            </a:r>
            <a:r>
              <a:rPr lang="en-US" sz="1200" b="0" i="0" u="none" strike="noStrike" kern="1200" baseline="0" dirty="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latin typeface="+mn-lt"/>
                <a:cs typeface="Arial" panose="020B0604020202020204" pitchFamily="34" charset="0"/>
              </a:rPr>
              <a:t>The service provider or staff MUST get a new background check from DDS, even if they have already done one from providing other services (</a:t>
            </a:r>
            <a:r>
              <a:rPr lang="en-US" baseline="0" dirty="0" err="1">
                <a:solidFill>
                  <a:schemeClr val="tx1"/>
                </a:solidFill>
                <a:latin typeface="+mn-lt"/>
                <a:cs typeface="Arial" panose="020B0604020202020204" pitchFamily="34" charset="0"/>
              </a:rPr>
              <a:t>ie</a:t>
            </a:r>
            <a:r>
              <a:rPr lang="en-US" baseline="0" dirty="0">
                <a:solidFill>
                  <a:schemeClr val="tx1"/>
                </a:solidFill>
                <a:latin typeface="+mn-lt"/>
                <a:cs typeface="Arial" panose="020B0604020202020204" pitchFamily="34" charset="0"/>
              </a:rPr>
              <a:t>: IHSS). They are required to have a DDS background check.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latin typeface="+mn-lt"/>
                <a:cs typeface="Arial" panose="020B0604020202020204" pitchFamily="34" charset="0"/>
              </a:rPr>
              <a:t>Only one background check is required in the SDP even if the provider serves more than one participant.</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solidFill>
                  <a:schemeClr val="tx1"/>
                </a:solidFill>
                <a:latin typeface="+mn-lt"/>
                <a:cs typeface="Arial" panose="020B0604020202020204" pitchFamily="34" charset="0"/>
              </a:rPr>
              <a:t>How the process 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Your FMS can help your provider find fingerprinting locations. </a:t>
            </a:r>
            <a:r>
              <a:rPr lang="en-US" baseline="0" dirty="0">
                <a:solidFill>
                  <a:schemeClr val="tx1"/>
                </a:solidFill>
                <a:latin typeface="+mn-lt"/>
                <a:cs typeface="Arial" panose="020B0604020202020204" pitchFamily="34" charset="0"/>
              </a:rPr>
              <a:t>Locations are all over California.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Your FMS will provide the paperwork needed for fingerprinting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The cost for fingerprinting is paid by the potential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Results usually are sent within 48 hours to the State of California (Dept of Justice and 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The FMS will receive the results of the background checks from DDS but not the specific details.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If the potential provider was </a:t>
            </a:r>
            <a:r>
              <a:rPr lang="en-US" sz="1200" baseline="0" dirty="0">
                <a:solidFill>
                  <a:schemeClr val="tx1"/>
                </a:solidFill>
                <a:latin typeface="+mn-lt"/>
                <a:cs typeface="Arial" panose="020B0604020202020204" pitchFamily="34" charset="0"/>
              </a:rPr>
              <a:t>c</a:t>
            </a:r>
            <a:r>
              <a:rPr lang="en-US" sz="1200" dirty="0">
                <a:solidFill>
                  <a:schemeClr val="tx1"/>
                </a:solidFill>
                <a:latin typeface="+mn-lt"/>
              </a:rPr>
              <a:t>onvicted of a </a:t>
            </a:r>
            <a:r>
              <a:rPr lang="en-US" sz="1200" b="1" dirty="0">
                <a:solidFill>
                  <a:schemeClr val="tx1"/>
                </a:solidFill>
                <a:latin typeface="+mn-lt"/>
              </a:rPr>
              <a:t>minor</a:t>
            </a:r>
            <a:r>
              <a:rPr lang="en-US" sz="1200" dirty="0">
                <a:solidFill>
                  <a:schemeClr val="tx1"/>
                </a:solidFill>
                <a:latin typeface="+mn-lt"/>
              </a:rPr>
              <a:t> crime? </a:t>
            </a:r>
            <a:r>
              <a:rPr lang="en-US" sz="1200" b="1" dirty="0">
                <a:solidFill>
                  <a:schemeClr val="tx1"/>
                </a:solidFill>
                <a:latin typeface="+mn-lt"/>
              </a:rPr>
              <a:t>DDS</a:t>
            </a:r>
            <a:r>
              <a:rPr lang="en-US" sz="1200" dirty="0">
                <a:solidFill>
                  <a:schemeClr val="tx1"/>
                </a:solidFill>
                <a:latin typeface="+mn-lt"/>
              </a:rPr>
              <a:t> will need to approve before they start</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If the potential provider was arrested or convicted of a </a:t>
            </a:r>
            <a:r>
              <a:rPr lang="en-US" b="1" baseline="0" dirty="0">
                <a:solidFill>
                  <a:schemeClr val="tx1"/>
                </a:solidFill>
                <a:latin typeface="+mn-lt"/>
                <a:cs typeface="Arial" panose="020B0604020202020204" pitchFamily="34" charset="0"/>
              </a:rPr>
              <a:t>serious</a:t>
            </a:r>
            <a:r>
              <a:rPr lang="en-US" baseline="0" dirty="0">
                <a:solidFill>
                  <a:schemeClr val="tx1"/>
                </a:solidFill>
                <a:latin typeface="+mn-lt"/>
                <a:cs typeface="Arial" panose="020B0604020202020204" pitchFamily="34" charset="0"/>
              </a:rPr>
              <a:t> crime, they will not be able to obtain a clearance.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u="sng" baseline="0" dirty="0">
                <a:solidFill>
                  <a:schemeClr val="tx1"/>
                </a:solidFill>
                <a:latin typeface="+mn-lt"/>
                <a:cs typeface="Arial" panose="020B0604020202020204" pitchFamily="34" charset="0"/>
              </a:rPr>
              <a:t>A serious crime includes</a:t>
            </a:r>
            <a:r>
              <a:rPr lang="en-US" b="1" u="none" baseline="0" dirty="0">
                <a:solidFill>
                  <a:schemeClr val="tx1"/>
                </a:solidFill>
                <a:latin typeface="+mn-lt"/>
                <a:cs typeface="Arial" panose="020B0604020202020204" pitchFamily="34" charset="0"/>
              </a:rPr>
              <a:t> t</a:t>
            </a:r>
            <a:r>
              <a:rPr lang="en-US" sz="1200" b="1" kern="1200" dirty="0">
                <a:solidFill>
                  <a:schemeClr val="tx1"/>
                </a:solidFill>
                <a:effectLst/>
                <a:latin typeface="+mn-lt"/>
                <a:ea typeface="+mn-ea"/>
                <a:cs typeface="+mn-cs"/>
              </a:rPr>
              <a:t>hat the person has been convicted of, or is awaiting trial for; murder or attempted murder; child, elder or dependent adult abuse; rape or sexual battery; robbery; arson; kidnapping; carjacking; extortion.</a:t>
            </a:r>
            <a:endParaRPr lang="en-US" b="1" u="sng"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solidFill>
                  <a:schemeClr val="tx1"/>
                </a:solidFill>
                <a:latin typeface="+mn-lt"/>
                <a:cs typeface="Arial" panose="020B0604020202020204" pitchFamily="34" charset="0"/>
              </a:rPr>
              <a:t>Your FMS will tell you that there is something on their background check and that they are not eligible to provide your services paid for through the SDP.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solidFill>
                  <a:schemeClr val="tx1"/>
                </a:solidFill>
                <a:latin typeface="+mn-lt"/>
                <a:cs typeface="Arial" panose="020B0604020202020204" pitchFamily="34" charset="0"/>
              </a:rPr>
              <a:t>Again, as you begin to set up your services, any questions about </a:t>
            </a:r>
            <a:r>
              <a:rPr lang="en-US" sz="1200" dirty="0">
                <a:solidFill>
                  <a:schemeClr val="tx1"/>
                </a:solidFill>
                <a:latin typeface="+mn-lt"/>
              </a:rPr>
              <a:t>background checks can go to </a:t>
            </a:r>
            <a:r>
              <a:rPr lang="en-US" sz="1200" dirty="0">
                <a:solidFill>
                  <a:schemeClr val="tx1"/>
                </a:solidFill>
                <a:latin typeface="+mn-lt"/>
                <a:hlinkClick r:id="rId3"/>
              </a:rPr>
              <a:t>sdpbackground@dds.ca.gov</a:t>
            </a:r>
            <a:r>
              <a:rPr lang="en-US" sz="12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chemeClr val="tx1"/>
                </a:solidFill>
                <a:latin typeface="+mn-lt"/>
              </a:rPr>
              <a:t>ADD INFO ABOUT SIRSs and mandated reporting here verbally</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dirty="0"/>
          </a:p>
        </p:txBody>
      </p:sp>
    </p:spTree>
    <p:extLst>
      <p:ext uri="{BB962C8B-B14F-4D97-AF65-F5344CB8AC3E}">
        <p14:creationId xmlns:p14="http://schemas.microsoft.com/office/powerpoint/2010/main" val="187942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r>
              <a:rPr lang="en-US" baseline="0" dirty="0"/>
              <a:t> update sheet</a:t>
            </a:r>
            <a:endParaRPr lang="en-US" dirty="0"/>
          </a:p>
        </p:txBody>
      </p:sp>
      <p:sp>
        <p:nvSpPr>
          <p:cNvPr id="4" name="Slide Number Placeholder 3"/>
          <p:cNvSpPr>
            <a:spLocks noGrp="1"/>
          </p:cNvSpPr>
          <p:nvPr>
            <p:ph type="sldNum" sz="quarter" idx="10"/>
          </p:nvPr>
        </p:nvSpPr>
        <p:spPr/>
        <p:txBody>
          <a:bodyPr/>
          <a:lstStyle/>
          <a:p>
            <a:fld id="{BFFFD370-D2B3-4BF7-A147-D3F9F13EB45C}" type="slidenum">
              <a:rPr lang="en-US" smtClean="0"/>
              <a:t>13</a:t>
            </a:fld>
            <a:endParaRPr lang="en-US"/>
          </a:p>
        </p:txBody>
      </p:sp>
    </p:spTree>
    <p:extLst>
      <p:ext uri="{BB962C8B-B14F-4D97-AF65-F5344CB8AC3E}">
        <p14:creationId xmlns:p14="http://schemas.microsoft.com/office/powerpoint/2010/main" val="215106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This is the</a:t>
            </a:r>
            <a:r>
              <a:rPr lang="en-US" b="1" baseline="0" dirty="0">
                <a:latin typeface="Arial" panose="020B0604020202020204" pitchFamily="34" charset="0"/>
                <a:cs typeface="Arial" panose="020B0604020202020204" pitchFamily="34" charset="0"/>
              </a:rPr>
              <a:t> number of participants allocated to each regional center.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5DA5F12-933F-4883-A053-BC228926C9D0}" type="slidenum">
              <a:rPr lang="en-US" smtClean="0"/>
              <a:t>14</a:t>
            </a:fld>
            <a:endParaRPr lang="en-US"/>
          </a:p>
        </p:txBody>
      </p:sp>
    </p:spTree>
    <p:extLst>
      <p:ext uri="{BB962C8B-B14F-4D97-AF65-F5344CB8AC3E}">
        <p14:creationId xmlns:p14="http://schemas.microsoft.com/office/powerpoint/2010/main" val="3887711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NOTES:</a:t>
            </a:r>
          </a:p>
          <a:p>
            <a:pPr marL="171441" indent="-171441">
              <a:buFont typeface="Arial" panose="020B0604020202020204" pitchFamily="34" charset="0"/>
              <a:buChar char="•"/>
            </a:pPr>
            <a:r>
              <a:rPr lang="en-US" baseline="0" dirty="0"/>
              <a:t>Statutory responsibility for implementing the Self-Determination Program is contained in </a:t>
            </a:r>
            <a:r>
              <a:rPr lang="en-US" dirty="0"/>
              <a:t>Welfare</a:t>
            </a:r>
            <a:r>
              <a:rPr lang="en-US" baseline="0" dirty="0"/>
              <a:t> &amp; Institutions Code section 4685.8.</a:t>
            </a:r>
          </a:p>
          <a:p>
            <a:pPr marL="171441" indent="-171441">
              <a:buFont typeface="Arial" panose="020B0604020202020204" pitchFamily="34" charset="0"/>
              <a:buChar char="•"/>
            </a:pPr>
            <a:r>
              <a:rPr lang="en-US" baseline="0" dirty="0"/>
              <a:t>This module provides an overview of responsibilities for these various entities.</a:t>
            </a:r>
          </a:p>
          <a:p>
            <a:endParaRPr lang="en-US" sz="1400" dirty="0"/>
          </a:p>
          <a:p>
            <a:pPr lvl="0"/>
            <a:r>
              <a:rPr lang="en-US" dirty="0"/>
              <a:t>HANDOUT:</a:t>
            </a:r>
          </a:p>
          <a:p>
            <a:pPr defTabSz="914350">
              <a:defRPr/>
            </a:pPr>
            <a:r>
              <a:rPr lang="en-US" i="1" dirty="0"/>
              <a:t>Self-Determination Program (SDP) Responsibilities Chart (WIC 4685.8)</a:t>
            </a:r>
          </a:p>
          <a:p>
            <a:pPr lvl="0"/>
            <a:endParaRPr lang="en-US" dirty="0"/>
          </a:p>
        </p:txBody>
      </p:sp>
      <p:sp>
        <p:nvSpPr>
          <p:cNvPr id="4" name="Slide Number Placeholder 3"/>
          <p:cNvSpPr>
            <a:spLocks noGrp="1"/>
          </p:cNvSpPr>
          <p:nvPr>
            <p:ph type="sldNum" sz="quarter" idx="10"/>
          </p:nvPr>
        </p:nvSpPr>
        <p:spPr/>
        <p:txBody>
          <a:bodyPr/>
          <a:lstStyle/>
          <a:p>
            <a:fld id="{67C6BE43-22D4-4105-AEC0-FD21F69994FD}" type="slidenum">
              <a:rPr lang="en-US" smtClean="0"/>
              <a:t>16</a:t>
            </a:fld>
            <a:endParaRPr lang="en-US"/>
          </a:p>
        </p:txBody>
      </p:sp>
    </p:spTree>
    <p:extLst>
      <p:ext uri="{BB962C8B-B14F-4D97-AF65-F5344CB8AC3E}">
        <p14:creationId xmlns:p14="http://schemas.microsoft.com/office/powerpoint/2010/main" val="3992587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87F8C1-9C8D-4CFE-AD19-1E19E6285E63}"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284740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331B0-DD70-45FB-8467-185808F03207}"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186892755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331B0-DD70-45FB-8467-185808F03207}"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927213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331B0-DD70-45FB-8467-185808F03207}"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16144830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331B0-DD70-45FB-8467-185808F03207}"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3954538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331B0-DD70-45FB-8467-185808F03207}"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301085479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AABFA-24F9-4DDA-B27B-618329A496DE}"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3694556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4291E-083F-4EED-87CD-4925307ED0FE}"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1295118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C4F3CE7-065A-44FA-9BDA-FA6234AB8976}"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87849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39F2F0-0869-42FE-B273-ED968F91FDDB}"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2411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7301A2-2395-4C45-A3A8-A1B1A18FA34A}"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05347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8B8E87-2779-4015-840C-ABA740CEAD29}"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24511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7FCB78-6DC7-461F-A9E7-CD6F8AD72039}"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696208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1F0DC27-40A3-426B-83B6-C9BD897EBC9D}"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1293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27FEEB-7E04-4BC3-BE73-664E1FB59545}"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57136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CA5145-AB4C-4CAF-BBCF-BA50FC2D30EE}"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16350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FEA92D8-0586-46A1-9E47-D7A80EADDDAF}"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06208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A2B4686-FE8F-45CC-B375-BD30A7F9B44A}"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723418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DF2EDC-2CA2-44A2-BD99-1BF3B05CA3B3}"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939879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BD9EA99-3286-4D0C-A4A2-787B20C93F29}"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426138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0B55571-7E22-4ACD-B1F1-2446FB8D3BD6}"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910311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B66DF4D-B7BE-422E-ACDD-359CBCDCD117}"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65968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CCE1EE-EFEE-48CF-AC54-5BD786A3FE47}"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877507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DEB2A4-4964-4EE0-A38C-F23962332FDE}"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35273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87EBD1-D470-4F83-A7DC-8CBCC449AAFB}"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041551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386AEC0-9557-4E46-BAFB-2BE16BBDF01D}"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46800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03EA10A-8864-4881-9D2B-617ACD54956C}"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4107914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171C6B-91F9-4989-A375-E290296246EF}"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613175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7A2B31A-0E92-4646-81E3-14926E5F184B}"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747751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38C7C8B-3E98-48CE-BC7B-BB1C4F2E0FD6}"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593675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27B9E3-8855-490C-9FFC-3F2D09D81EB5}" type="datetime1">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66356" y="-109202"/>
            <a:ext cx="9333923"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6356" y="630752"/>
            <a:ext cx="9333923"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p:cNvSpPr>
            <a:spLocks noGrp="1"/>
          </p:cNvSpPr>
          <p:nvPr>
            <p:ph type="body" sz="quarter" idx="13" hasCustomPrompt="1"/>
          </p:nvPr>
        </p:nvSpPr>
        <p:spPr>
          <a:xfrm>
            <a:off x="233617" y="65055"/>
            <a:ext cx="4267137" cy="649408"/>
          </a:xfrm>
        </p:spPr>
        <p:txBody>
          <a:bodyPr>
            <a:noAutofit/>
          </a:bodyPr>
          <a:lstStyle>
            <a:lvl1pPr marL="0" indent="0" algn="l">
              <a:buNone/>
              <a:defRPr sz="24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33617" y="630751"/>
            <a:ext cx="4267200" cy="515937"/>
          </a:xfrm>
        </p:spPr>
        <p:txBody>
          <a:bodyPr>
            <a:normAutofit/>
          </a:bodyPr>
          <a:lstStyle>
            <a:lvl1pPr marL="0" indent="0" algn="l">
              <a:buNone/>
              <a:defRPr sz="15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42972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2BA8DF-CBB1-4363-A0E7-63ACE1D886E4}" type="datetime1">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3728161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AABD8D-5248-4439-8D3E-512046F611AC}" type="datetime1">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334453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7DC50C-1A0D-49CB-8E0A-4B62659335CF}" type="datetime1">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366618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165E8-8C20-48F3-9B51-869FE136D06C}" type="datetime1">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25453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66BFCFD-51E5-4549-9D26-B80DD9D9B7EE}" type="datetime1">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119183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8FA5755-1045-4F49-B110-05BF8601FFFB}" type="datetime1">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938A6-C927-4877-ADD0-E30AE44D325E}" type="slidenum">
              <a:rPr lang="en-US" smtClean="0"/>
              <a:t>‹#›</a:t>
            </a:fld>
            <a:endParaRPr lang="en-US"/>
          </a:p>
        </p:txBody>
      </p:sp>
    </p:spTree>
    <p:extLst>
      <p:ext uri="{BB962C8B-B14F-4D97-AF65-F5344CB8AC3E}">
        <p14:creationId xmlns:p14="http://schemas.microsoft.com/office/powerpoint/2010/main" val="405971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9331B0-DD70-45FB-8467-185808F03207}" type="datetime1">
              <a:rPr lang="en-US" smtClean="0"/>
              <a:t>9/18/2019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C6938A6-C927-4877-ADD0-E30AE44D325E}" type="slidenum">
              <a:rPr lang="en-US" smtClean="0"/>
              <a:t>‹#›</a:t>
            </a:fld>
            <a:endParaRPr lang="en-US"/>
          </a:p>
        </p:txBody>
      </p:sp>
    </p:spTree>
    <p:extLst>
      <p:ext uri="{BB962C8B-B14F-4D97-AF65-F5344CB8AC3E}">
        <p14:creationId xmlns:p14="http://schemas.microsoft.com/office/powerpoint/2010/main" val="31604689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672" r:id="rId18"/>
    <p:sldLayoutId id="2147483674" r:id="rId19"/>
    <p:sldLayoutId id="2147483675" r:id="rId20"/>
    <p:sldLayoutId id="2147483676" r:id="rId21"/>
    <p:sldLayoutId id="2147483677" r:id="rId22"/>
    <p:sldLayoutId id="2147483678" r:id="rId23"/>
    <p:sldLayoutId id="2147483680" r:id="rId24"/>
    <p:sldLayoutId id="2147483681" r:id="rId25"/>
    <p:sldLayoutId id="2147483682" r:id="rId26"/>
    <p:sldLayoutId id="2147483686" r:id="rId27"/>
    <p:sldLayoutId id="2147483687" r:id="rId28"/>
    <p:sldLayoutId id="2147483688" r:id="rId29"/>
    <p:sldLayoutId id="2147483689" r:id="rId30"/>
    <p:sldLayoutId id="2147483691" r:id="rId31"/>
    <p:sldLayoutId id="2147483692" r:id="rId32"/>
    <p:sldLayoutId id="2147483693" r:id="rId33"/>
    <p:sldLayoutId id="2147483694" r:id="rId34"/>
    <p:sldLayoutId id="2147483695" r:id="rId35"/>
    <p:sldLayoutId id="2147483696" r:id="rId36"/>
    <p:sldLayoutId id="2147483697" r:id="rId3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18.tif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tif"/><Relationship Id="rId9"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DO%20NOT%20MOVE-SDP%20Orientation%20Handouts%20LINKS/SDP%20Service%20Definitions.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30.jpg"/><Relationship Id="rId5" Type="http://schemas.openxmlformats.org/officeDocument/2006/relationships/image" Target="../media/image29.tiff"/><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dds.ca.gov/SDP/SDPUpdates.cf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image" Target="../media/image43.tiff"/><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0.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42.tiff"/><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0.tiff"/><Relationship Id="rId7"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image" Target="../media/image42.tiff"/><Relationship Id="rId5" Type="http://schemas.openxmlformats.org/officeDocument/2006/relationships/image" Target="../media/image51.png"/><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51.png"/><Relationship Id="rId12"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40.tiff"/><Relationship Id="rId11" Type="http://schemas.openxmlformats.org/officeDocument/2006/relationships/image" Target="../media/image56.jpeg"/><Relationship Id="rId5" Type="http://schemas.openxmlformats.org/officeDocument/2006/relationships/image" Target="../media/image55.gif"/><Relationship Id="rId10" Type="http://schemas.openxmlformats.org/officeDocument/2006/relationships/image" Target="../media/image52.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54.jpeg"/></Relationships>
</file>

<file path=ppt/slides/_rels/slide73.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gif"/><Relationship Id="rId7" Type="http://schemas.openxmlformats.org/officeDocument/2006/relationships/image" Target="../media/image18.tiff"/><Relationship Id="rId2" Type="http://schemas.openxmlformats.org/officeDocument/2006/relationships/notesSlide" Target="../notesSlides/notesSlide63.xml"/><Relationship Id="rId1" Type="http://schemas.openxmlformats.org/officeDocument/2006/relationships/slideLayout" Target="../slideLayouts/slideLayout17.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42.tiff"/></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240211"/>
            <a:ext cx="8310155" cy="1470025"/>
          </a:xfrm>
        </p:spPr>
        <p:txBody>
          <a:bodyPr>
            <a:normAutofit/>
          </a:bodyPr>
          <a:lstStyle/>
          <a:p>
            <a:r>
              <a:rPr lang="en-US" sz="3200" b="1" dirty="0"/>
              <a:t>Self Determination for Service Providers</a:t>
            </a:r>
            <a:br>
              <a:rPr lang="en-US" sz="2700" dirty="0"/>
            </a:br>
            <a:br>
              <a:rPr lang="en-US" sz="2700" dirty="0"/>
            </a:br>
            <a:endParaRPr lang="en-US" sz="2700" dirty="0"/>
          </a:p>
        </p:txBody>
      </p:sp>
      <p:sp>
        <p:nvSpPr>
          <p:cNvPr id="3" name="Subtitle 2"/>
          <p:cNvSpPr>
            <a:spLocks noGrp="1"/>
          </p:cNvSpPr>
          <p:nvPr>
            <p:ph type="subTitle" idx="1"/>
          </p:nvPr>
        </p:nvSpPr>
        <p:spPr>
          <a:xfrm>
            <a:off x="562790" y="4975224"/>
            <a:ext cx="6676209" cy="1044575"/>
          </a:xfrm>
        </p:spPr>
        <p:txBody>
          <a:bodyPr>
            <a:normAutofit fontScale="92500" lnSpcReduction="20000"/>
          </a:bodyPr>
          <a:lstStyle/>
          <a:p>
            <a:r>
              <a:rPr lang="en-US" dirty="0"/>
              <a:t>October 8, 2019</a:t>
            </a:r>
          </a:p>
          <a:p>
            <a:r>
              <a:rPr lang="en-US" dirty="0"/>
              <a:t>Liz Harrell, Training and Special Projects Coordinator</a:t>
            </a:r>
          </a:p>
          <a:p>
            <a:r>
              <a:rPr lang="en-US" dirty="0"/>
              <a:t>Department of Developmental Services/SDRC</a:t>
            </a:r>
          </a:p>
        </p:txBody>
      </p:sp>
      <p:pic>
        <p:nvPicPr>
          <p:cNvPr id="4" name="Picture 3"/>
          <p:cNvPicPr>
            <a:picLocks noChangeAspect="1"/>
          </p:cNvPicPr>
          <p:nvPr/>
        </p:nvPicPr>
        <p:blipFill>
          <a:blip r:embed="rId3"/>
          <a:stretch>
            <a:fillRect/>
          </a:stretch>
        </p:blipFill>
        <p:spPr>
          <a:xfrm>
            <a:off x="920749" y="1447800"/>
            <a:ext cx="6343650" cy="1419225"/>
          </a:xfrm>
          <a:prstGeom prst="rect">
            <a:avLst/>
          </a:prstGeom>
          <a:ln w="76200">
            <a:solidFill>
              <a:schemeClr val="accent1">
                <a:lumMod val="75000"/>
              </a:schemeClr>
            </a:solidFill>
          </a:ln>
        </p:spPr>
      </p:pic>
    </p:spTree>
    <p:extLst>
      <p:ext uri="{BB962C8B-B14F-4D97-AF65-F5344CB8AC3E}">
        <p14:creationId xmlns:p14="http://schemas.microsoft.com/office/powerpoint/2010/main" val="4148757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History and Background</a:t>
            </a:r>
          </a:p>
        </p:txBody>
      </p:sp>
      <p:sp>
        <p:nvSpPr>
          <p:cNvPr id="3" name="Content Placeholder 2"/>
          <p:cNvSpPr>
            <a:spLocks noGrp="1"/>
          </p:cNvSpPr>
          <p:nvPr>
            <p:ph idx="1"/>
          </p:nvPr>
        </p:nvSpPr>
        <p:spPr>
          <a:xfrm>
            <a:off x="457200" y="1676400"/>
            <a:ext cx="7620000" cy="4724400"/>
          </a:xfrm>
        </p:spPr>
        <p:txBody>
          <a:bodyPr>
            <a:normAutofit lnSpcReduction="10000"/>
          </a:bodyPr>
          <a:lstStyle/>
          <a:p>
            <a:r>
              <a:rPr lang="en-US" sz="2600" dirty="0"/>
              <a:t>The Lanterman Act lays the ground work for self-determination</a:t>
            </a:r>
          </a:p>
          <a:p>
            <a:r>
              <a:rPr lang="en-US" sz="2600" dirty="0"/>
              <a:t>1998 Self-Determination Pilots</a:t>
            </a:r>
          </a:p>
          <a:p>
            <a:r>
              <a:rPr lang="en-US" sz="2600" dirty="0"/>
              <a:t>Significant grassroots effort by consumers, families and advocacy groups to pass a law to expand Self-Determination to include additional participants</a:t>
            </a:r>
          </a:p>
          <a:p>
            <a:r>
              <a:rPr lang="en-US" sz="2600" dirty="0"/>
              <a:t>Senate Bill 468 (Chapter 683, Statutes of 2013), established the Self-Determination Program in law, including five principles to guide the program</a:t>
            </a:r>
          </a:p>
          <a:p>
            <a:pPr lvl="1"/>
            <a:endParaRPr lang="en-US" sz="2400" dirty="0"/>
          </a:p>
          <a:p>
            <a:pPr marL="114300" indent="0">
              <a:buNone/>
            </a:pPr>
            <a:endParaRPr lang="en-US" dirty="0"/>
          </a:p>
        </p:txBody>
      </p:sp>
      <p:sp>
        <p:nvSpPr>
          <p:cNvPr id="4" name="Slide Number Placeholder 3">
            <a:extLst>
              <a:ext uri="{FF2B5EF4-FFF2-40B4-BE49-F238E27FC236}">
                <a16:creationId xmlns:a16="http://schemas.microsoft.com/office/drawing/2014/main" id="{009545F2-7CB1-4CB4-98DB-7E551499A037}"/>
              </a:ext>
            </a:extLst>
          </p:cNvPr>
          <p:cNvSpPr>
            <a:spLocks noGrp="1"/>
          </p:cNvSpPr>
          <p:nvPr>
            <p:ph type="sldNum" sz="quarter" idx="12"/>
          </p:nvPr>
        </p:nvSpPr>
        <p:spPr/>
        <p:txBody>
          <a:bodyPr/>
          <a:lstStyle/>
          <a:p>
            <a:fld id="{1C6938A6-C927-4877-ADD0-E30AE44D325E}" type="slidenum">
              <a:rPr lang="en-US" smtClean="0"/>
              <a:t>10</a:t>
            </a:fld>
            <a:endParaRPr lang="en-US"/>
          </a:p>
        </p:txBody>
      </p:sp>
    </p:spTree>
    <p:extLst>
      <p:ext uri="{BB962C8B-B14F-4D97-AF65-F5344CB8AC3E}">
        <p14:creationId xmlns:p14="http://schemas.microsoft.com/office/powerpoint/2010/main" val="196543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20" y="1"/>
            <a:ext cx="8988879" cy="914400"/>
          </a:xfrm>
        </p:spPr>
        <p:txBody>
          <a:bodyPr>
            <a:normAutofit/>
          </a:bodyPr>
          <a:lstStyle/>
          <a:p>
            <a:r>
              <a:rPr lang="en-US" dirty="0">
                <a:latin typeface="Arial" panose="020B0604020202020204" pitchFamily="34" charset="0"/>
                <a:cs typeface="Arial" panose="020B0604020202020204" pitchFamily="34" charset="0"/>
              </a:rPr>
              <a:t>Principles of Self-Determination</a:t>
            </a:r>
          </a:p>
        </p:txBody>
      </p:sp>
      <p:sp>
        <p:nvSpPr>
          <p:cNvPr id="3" name="Content Placeholder 2"/>
          <p:cNvSpPr>
            <a:spLocks noGrp="1"/>
          </p:cNvSpPr>
          <p:nvPr>
            <p:ph idx="1"/>
          </p:nvPr>
        </p:nvSpPr>
        <p:spPr>
          <a:xfrm>
            <a:off x="181647" y="825167"/>
            <a:ext cx="8382000" cy="5730876"/>
          </a:xfrm>
        </p:spPr>
        <p:txBody>
          <a:bodyPr>
            <a:normAutofit/>
          </a:bodyPr>
          <a:lstStyle/>
          <a:p>
            <a:pPr marL="0" indent="0">
              <a:buNone/>
            </a:pPr>
            <a:r>
              <a:rPr lang="en-US" sz="2000" b="1" u="sng" dirty="0">
                <a:latin typeface="Arial" panose="020B0604020202020204" pitchFamily="34" charset="0"/>
                <a:cs typeface="Arial" panose="020B0604020202020204" pitchFamily="34" charset="0"/>
              </a:rPr>
              <a:t>FREEDOM</a:t>
            </a:r>
          </a:p>
          <a:p>
            <a:pPr marL="0" indent="0">
              <a:buNone/>
            </a:pPr>
            <a:r>
              <a:rPr lang="en-US" sz="2000" dirty="0">
                <a:latin typeface="Arial" panose="020B0604020202020204" pitchFamily="34" charset="0"/>
                <a:cs typeface="Arial" panose="020B0604020202020204" pitchFamily="34" charset="0"/>
              </a:rPr>
              <a:t>Plan your own life and make your own decisions </a:t>
            </a:r>
          </a:p>
          <a:p>
            <a:pPr marL="0" indent="0">
              <a:spcBef>
                <a:spcPts val="0"/>
              </a:spcBef>
              <a:buNone/>
            </a:pPr>
            <a:endParaRPr lang="en-US" sz="2000" dirty="0">
              <a:latin typeface="Arial" panose="020B0604020202020204" pitchFamily="34" charset="0"/>
              <a:cs typeface="Arial" panose="020B0604020202020204" pitchFamily="34" charset="0"/>
            </a:endParaRPr>
          </a:p>
          <a:p>
            <a:pPr marL="0" indent="0">
              <a:buNone/>
            </a:pPr>
            <a:r>
              <a:rPr lang="en-US" sz="2000" b="1" u="sng" dirty="0">
                <a:latin typeface="Arial" panose="020B0604020202020204" pitchFamily="34" charset="0"/>
                <a:cs typeface="Arial" panose="020B0604020202020204" pitchFamily="34" charset="0"/>
              </a:rPr>
              <a:t>AUTHORITY</a:t>
            </a:r>
          </a:p>
          <a:p>
            <a:pPr marL="0" indent="0">
              <a:buNone/>
            </a:pPr>
            <a:r>
              <a:rPr lang="en-US" sz="2000" dirty="0">
                <a:latin typeface="Arial" panose="020B0604020202020204" pitchFamily="34" charset="0"/>
                <a:cs typeface="Arial" panose="020B0604020202020204" pitchFamily="34" charset="0"/>
              </a:rPr>
              <a:t>Decide how your budget is spent for your services and supports </a:t>
            </a:r>
          </a:p>
          <a:p>
            <a:pPr marL="0" indent="0">
              <a:spcBef>
                <a:spcPts val="0"/>
              </a:spcBef>
              <a:buNone/>
            </a:pPr>
            <a:endParaRPr lang="en-US" sz="2000" dirty="0">
              <a:latin typeface="Arial" panose="020B0604020202020204" pitchFamily="34" charset="0"/>
              <a:cs typeface="Arial" panose="020B0604020202020204" pitchFamily="34" charset="0"/>
            </a:endParaRPr>
          </a:p>
          <a:p>
            <a:pPr marL="0" indent="0">
              <a:buNone/>
            </a:pPr>
            <a:r>
              <a:rPr lang="en-US" sz="2000" b="1" u="sng" dirty="0">
                <a:latin typeface="Arial" panose="020B0604020202020204" pitchFamily="34" charset="0"/>
                <a:cs typeface="Arial" panose="020B0604020202020204" pitchFamily="34" charset="0"/>
              </a:rPr>
              <a:t>SUPPORT</a:t>
            </a:r>
          </a:p>
          <a:p>
            <a:pPr marL="0" indent="0">
              <a:buNone/>
            </a:pPr>
            <a:r>
              <a:rPr lang="en-US" sz="2000" dirty="0">
                <a:latin typeface="Arial" panose="020B0604020202020204" pitchFamily="34" charset="0"/>
                <a:cs typeface="Arial" panose="020B0604020202020204" pitchFamily="34" charset="0"/>
              </a:rPr>
              <a:t>Choose your own paid and unpaid services and supports </a:t>
            </a:r>
          </a:p>
          <a:p>
            <a:pPr marL="0" indent="0">
              <a:spcBef>
                <a:spcPts val="0"/>
              </a:spcBef>
              <a:buNone/>
            </a:pPr>
            <a:endParaRPr lang="en-US" sz="2000" dirty="0">
              <a:latin typeface="Arial" panose="020B0604020202020204" pitchFamily="34" charset="0"/>
              <a:cs typeface="Arial" panose="020B0604020202020204" pitchFamily="34" charset="0"/>
            </a:endParaRPr>
          </a:p>
          <a:p>
            <a:pPr marL="0" indent="0">
              <a:buNone/>
            </a:pPr>
            <a:r>
              <a:rPr lang="en-US" sz="2000" b="1" u="sng" cap="all" dirty="0">
                <a:latin typeface="Arial" panose="020B0604020202020204" pitchFamily="34" charset="0"/>
                <a:cs typeface="Arial" panose="020B0604020202020204" pitchFamily="34" charset="0"/>
              </a:rPr>
              <a:t>Responsibility</a:t>
            </a:r>
          </a:p>
          <a:p>
            <a:pPr marL="0" indent="0">
              <a:buNone/>
            </a:pPr>
            <a:r>
              <a:rPr lang="en-US" sz="2000" dirty="0">
                <a:latin typeface="Arial" panose="020B0604020202020204" pitchFamily="34" charset="0"/>
                <a:cs typeface="Arial" panose="020B0604020202020204" pitchFamily="34" charset="0"/>
              </a:rPr>
              <a:t>Take responsibility for the decisions you make </a:t>
            </a:r>
          </a:p>
          <a:p>
            <a:pPr marL="0" indent="0">
              <a:spcBef>
                <a:spcPts val="0"/>
              </a:spcBef>
              <a:buNone/>
            </a:pPr>
            <a:endParaRPr lang="en-US" sz="2000" dirty="0">
              <a:latin typeface="Arial" panose="020B0604020202020204" pitchFamily="34" charset="0"/>
              <a:cs typeface="Arial" panose="020B0604020202020204" pitchFamily="34" charset="0"/>
            </a:endParaRPr>
          </a:p>
          <a:p>
            <a:pPr marL="0" indent="0">
              <a:buNone/>
            </a:pPr>
            <a:r>
              <a:rPr lang="en-US" sz="2000" b="1" u="sng" cap="all" dirty="0">
                <a:latin typeface="Arial" panose="020B0604020202020204" pitchFamily="34" charset="0"/>
                <a:cs typeface="Arial" panose="020B0604020202020204" pitchFamily="34" charset="0"/>
              </a:rPr>
              <a:t>Confirmation</a:t>
            </a:r>
          </a:p>
          <a:p>
            <a:pPr marL="0" indent="0">
              <a:buNone/>
            </a:pPr>
            <a:r>
              <a:rPr lang="en-US" sz="2000" dirty="0">
                <a:latin typeface="Arial" panose="020B0604020202020204" pitchFamily="34" charset="0"/>
                <a:cs typeface="Arial" panose="020B0604020202020204" pitchFamily="34" charset="0"/>
              </a:rPr>
              <a:t>Make decisions in your life by designing the service(s) that you rely on </a:t>
            </a:r>
          </a:p>
        </p:txBody>
      </p:sp>
      <p:sp>
        <p:nvSpPr>
          <p:cNvPr id="4" name="Slide Number Placeholder 3">
            <a:extLst>
              <a:ext uri="{FF2B5EF4-FFF2-40B4-BE49-F238E27FC236}">
                <a16:creationId xmlns:a16="http://schemas.microsoft.com/office/drawing/2014/main" id="{B0774DC0-D33D-4163-BDA9-4992381E8648}"/>
              </a:ext>
            </a:extLst>
          </p:cNvPr>
          <p:cNvSpPr>
            <a:spLocks noGrp="1"/>
          </p:cNvSpPr>
          <p:nvPr>
            <p:ph type="sldNum" sz="quarter" idx="12"/>
          </p:nvPr>
        </p:nvSpPr>
        <p:spPr/>
        <p:txBody>
          <a:bodyPr/>
          <a:lstStyle/>
          <a:p>
            <a:fld id="{1C6938A6-C927-4877-ADD0-E30AE44D325E}" type="slidenum">
              <a:rPr lang="en-US" smtClean="0"/>
              <a:t>11</a:t>
            </a:fld>
            <a:endParaRPr lang="en-US"/>
          </a:p>
        </p:txBody>
      </p:sp>
      <p:sp>
        <p:nvSpPr>
          <p:cNvPr id="8" name="Rectangle 7"/>
          <p:cNvSpPr/>
          <p:nvPr/>
        </p:nvSpPr>
        <p:spPr>
          <a:xfrm>
            <a:off x="2969" y="0"/>
            <a:ext cx="9144000" cy="6858000"/>
          </a:xfrm>
          <a:prstGeom prst="rect">
            <a:avLst/>
          </a:prstGeom>
          <a:noFill/>
          <a:ln w="101600" cmpd="db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81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at?</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97579" y="2160588"/>
            <a:ext cx="3772454" cy="388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2535F1FB-2241-43DC-BC52-60D36EF9235B}"/>
              </a:ext>
            </a:extLst>
          </p:cNvPr>
          <p:cNvSpPr>
            <a:spLocks noGrp="1"/>
          </p:cNvSpPr>
          <p:nvPr>
            <p:ph type="sldNum" sz="quarter" idx="12"/>
          </p:nvPr>
        </p:nvSpPr>
        <p:spPr/>
        <p:txBody>
          <a:bodyPr/>
          <a:lstStyle/>
          <a:p>
            <a:fld id="{1C6938A6-C927-4877-ADD0-E30AE44D325E}" type="slidenum">
              <a:rPr lang="en-US" smtClean="0"/>
              <a:t>12</a:t>
            </a:fld>
            <a:endParaRPr lang="en-US"/>
          </a:p>
        </p:txBody>
      </p:sp>
    </p:spTree>
    <p:extLst>
      <p:ext uri="{BB962C8B-B14F-4D97-AF65-F5344CB8AC3E}">
        <p14:creationId xmlns:p14="http://schemas.microsoft.com/office/powerpoint/2010/main" val="280439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Status</a:t>
            </a:r>
          </a:p>
        </p:txBody>
      </p:sp>
      <p:sp>
        <p:nvSpPr>
          <p:cNvPr id="4" name="Content Placeholder 3"/>
          <p:cNvSpPr>
            <a:spLocks noGrp="1"/>
          </p:cNvSpPr>
          <p:nvPr>
            <p:ph idx="1"/>
          </p:nvPr>
        </p:nvSpPr>
        <p:spPr/>
        <p:txBody>
          <a:bodyPr/>
          <a:lstStyle/>
          <a:p>
            <a:r>
              <a:rPr lang="en-US" dirty="0"/>
              <a:t>Federal Funding (Medicaid Waiver)approved as of 6/7/2018</a:t>
            </a:r>
          </a:p>
          <a:p>
            <a:r>
              <a:rPr lang="en-US" dirty="0"/>
              <a:t>First 3 years: “Soft Roll Out”</a:t>
            </a:r>
          </a:p>
          <a:p>
            <a:pPr lvl="1"/>
            <a:r>
              <a:rPr lang="en-US" dirty="0"/>
              <a:t>DDS randomly choose participants</a:t>
            </a:r>
          </a:p>
          <a:p>
            <a:r>
              <a:rPr lang="en-US" dirty="0"/>
              <a:t>After that open to everyone eligible for Regional Center (</a:t>
            </a:r>
            <a:r>
              <a:rPr lang="en-US" dirty="0" err="1"/>
              <a:t>Lanterman</a:t>
            </a:r>
            <a:r>
              <a:rPr lang="en-US" dirty="0"/>
              <a:t>) Services</a:t>
            </a:r>
          </a:p>
          <a:p>
            <a:r>
              <a:rPr lang="en-US" dirty="0"/>
              <a:t>2500 names drawn by DDS on 10/1/2018</a:t>
            </a:r>
          </a:p>
          <a:p>
            <a:r>
              <a:rPr lang="en-US" dirty="0"/>
              <a:t>Orientation happening now</a:t>
            </a:r>
          </a:p>
          <a:p>
            <a:endParaRPr lang="en-US" dirty="0"/>
          </a:p>
        </p:txBody>
      </p:sp>
      <p:sp>
        <p:nvSpPr>
          <p:cNvPr id="2" name="Slide Number Placeholder 1">
            <a:extLst>
              <a:ext uri="{FF2B5EF4-FFF2-40B4-BE49-F238E27FC236}">
                <a16:creationId xmlns:a16="http://schemas.microsoft.com/office/drawing/2014/main" id="{F46A3CF3-EC7E-4812-B9CB-D39B2BE57E58}"/>
              </a:ext>
            </a:extLst>
          </p:cNvPr>
          <p:cNvSpPr>
            <a:spLocks noGrp="1"/>
          </p:cNvSpPr>
          <p:nvPr>
            <p:ph type="sldNum" sz="quarter" idx="12"/>
          </p:nvPr>
        </p:nvSpPr>
        <p:spPr/>
        <p:txBody>
          <a:bodyPr/>
          <a:lstStyle/>
          <a:p>
            <a:fld id="{1C6938A6-C927-4877-ADD0-E30AE44D325E}" type="slidenum">
              <a:rPr lang="en-US" smtClean="0"/>
              <a:t>13</a:t>
            </a:fld>
            <a:endParaRPr lang="en-US"/>
          </a:p>
        </p:txBody>
      </p:sp>
    </p:spTree>
    <p:extLst>
      <p:ext uri="{BB962C8B-B14F-4D97-AF65-F5344CB8AC3E}">
        <p14:creationId xmlns:p14="http://schemas.microsoft.com/office/powerpoint/2010/main" val="132193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127185"/>
              </p:ext>
            </p:extLst>
          </p:nvPr>
        </p:nvGraphicFramePr>
        <p:xfrm>
          <a:off x="762000" y="1817375"/>
          <a:ext cx="7620001" cy="4050024"/>
        </p:xfrm>
        <a:graphic>
          <a:graphicData uri="http://schemas.openxmlformats.org/drawingml/2006/table">
            <a:tbl>
              <a:tblPr firstRow="1" bandRow="1">
                <a:tableStyleId>{B301B821-A1FF-4177-AEE7-76D212191A09}</a:tableStyleId>
              </a:tblPr>
              <a:tblGrid>
                <a:gridCol w="2024655">
                  <a:extLst>
                    <a:ext uri="{9D8B030D-6E8A-4147-A177-3AD203B41FA5}">
                      <a16:colId xmlns:a16="http://schemas.microsoft.com/office/drawing/2014/main" val="593849654"/>
                    </a:ext>
                  </a:extLst>
                </a:gridCol>
                <a:gridCol w="1593736">
                  <a:extLst>
                    <a:ext uri="{9D8B030D-6E8A-4147-A177-3AD203B41FA5}">
                      <a16:colId xmlns:a16="http://schemas.microsoft.com/office/drawing/2014/main" val="4139121693"/>
                    </a:ext>
                  </a:extLst>
                </a:gridCol>
                <a:gridCol w="2425144">
                  <a:extLst>
                    <a:ext uri="{9D8B030D-6E8A-4147-A177-3AD203B41FA5}">
                      <a16:colId xmlns:a16="http://schemas.microsoft.com/office/drawing/2014/main" val="2703184119"/>
                    </a:ext>
                  </a:extLst>
                </a:gridCol>
                <a:gridCol w="1576466">
                  <a:extLst>
                    <a:ext uri="{9D8B030D-6E8A-4147-A177-3AD203B41FA5}">
                      <a16:colId xmlns:a16="http://schemas.microsoft.com/office/drawing/2014/main" val="459602208"/>
                    </a:ext>
                  </a:extLst>
                </a:gridCol>
              </a:tblGrid>
              <a:tr h="337502">
                <a:tc>
                  <a:txBody>
                    <a:bodyPr/>
                    <a:lstStyle/>
                    <a:p>
                      <a:pPr algn="ctr"/>
                      <a:r>
                        <a:rPr lang="en-US" sz="1400" dirty="0">
                          <a:latin typeface="Arial" panose="020B0604020202020204" pitchFamily="34" charset="0"/>
                          <a:cs typeface="Arial" panose="020B0604020202020204" pitchFamily="34" charset="0"/>
                        </a:rPr>
                        <a:t>Regional</a:t>
                      </a:r>
                      <a:r>
                        <a:rPr lang="en-US" sz="1400" baseline="0" dirty="0">
                          <a:latin typeface="Arial" panose="020B0604020202020204" pitchFamily="34" charset="0"/>
                          <a:cs typeface="Arial" panose="020B0604020202020204" pitchFamily="34" charset="0"/>
                        </a:rPr>
                        <a:t> Center</a:t>
                      </a:r>
                      <a:endParaRPr lang="en-US" sz="14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 of Participants</a:t>
                      </a:r>
                      <a:endParaRPr lang="en-US" sz="14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Regional Center</a:t>
                      </a:r>
                      <a:endParaRPr lang="en-US" sz="14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 of Participants</a:t>
                      </a:r>
                      <a:endParaRPr lang="en-US" sz="14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542770"/>
                  </a:ext>
                </a:extLst>
              </a:tr>
              <a:tr h="337502">
                <a:tc>
                  <a:txBody>
                    <a:bodyPr/>
                    <a:lstStyle/>
                    <a:p>
                      <a:pPr algn="ctr"/>
                      <a:r>
                        <a:rPr lang="en-US" sz="1400" dirty="0">
                          <a:latin typeface="Arial" panose="020B0604020202020204" pitchFamily="34" charset="0"/>
                          <a:cs typeface="Arial" panose="020B0604020202020204" pitchFamily="34" charset="0"/>
                        </a:rPr>
                        <a:t>Alta California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175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North Los Angeles County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174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389278"/>
                  </a:ext>
                </a:extLst>
              </a:tr>
              <a:tr h="337502">
                <a:tc>
                  <a:txBody>
                    <a:bodyPr/>
                    <a:lstStyle/>
                    <a:p>
                      <a:pPr algn="ctr"/>
                      <a:r>
                        <a:rPr lang="en-US" sz="1400" dirty="0">
                          <a:latin typeface="Arial" panose="020B0604020202020204" pitchFamily="34" charset="0"/>
                          <a:cs typeface="Arial" panose="020B0604020202020204" pitchFamily="34" charset="0"/>
                        </a:rPr>
                        <a:t>Central Valley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141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Orange County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155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15377"/>
                  </a:ext>
                </a:extLst>
              </a:tr>
              <a:tr h="337502">
                <a:tc>
                  <a:txBody>
                    <a:bodyPr/>
                    <a:lstStyle/>
                    <a:p>
                      <a:pPr algn="ctr"/>
                      <a:r>
                        <a:rPr lang="en-US" sz="1400" dirty="0">
                          <a:latin typeface="Arial" panose="020B0604020202020204" pitchFamily="34" charset="0"/>
                          <a:cs typeface="Arial" panose="020B0604020202020204" pitchFamily="34" charset="0"/>
                        </a:rPr>
                        <a:t>East</a:t>
                      </a:r>
                      <a:r>
                        <a:rPr lang="en-US" sz="1400" baseline="0" dirty="0">
                          <a:latin typeface="Arial" panose="020B0604020202020204" pitchFamily="34" charset="0"/>
                          <a:cs typeface="Arial" panose="020B0604020202020204" pitchFamily="34" charset="0"/>
                        </a:rPr>
                        <a:t> Bay</a:t>
                      </a:r>
                      <a:endParaRPr lang="en-US" sz="1400" dirty="0">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155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Redwood Coast*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55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1423905"/>
                  </a:ext>
                </a:extLst>
              </a:tr>
              <a:tr h="337502">
                <a:tc>
                  <a:txBody>
                    <a:bodyPr/>
                    <a:lstStyle/>
                    <a:p>
                      <a:pPr algn="ctr"/>
                      <a:r>
                        <a:rPr lang="en-US" sz="1400" b="0" dirty="0">
                          <a:solidFill>
                            <a:schemeClr val="tx1"/>
                          </a:solidFill>
                          <a:latin typeface="Arial" panose="020B0604020202020204" pitchFamily="34" charset="0"/>
                          <a:cs typeface="Arial" panose="020B0604020202020204" pitchFamily="34" charset="0"/>
                        </a:rPr>
                        <a:t>Eastern Los Angeles*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Arial" panose="020B0604020202020204" pitchFamily="34" charset="0"/>
                          <a:cs typeface="Arial" panose="020B0604020202020204" pitchFamily="34" charset="0"/>
                        </a:rPr>
                        <a:t>110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San Andreas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126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5389338"/>
                  </a:ext>
                </a:extLst>
              </a:tr>
              <a:tr h="337502">
                <a:tc>
                  <a:txBody>
                    <a:bodyPr/>
                    <a:lstStyle/>
                    <a:p>
                      <a:pPr algn="ctr"/>
                      <a:r>
                        <a:rPr lang="en-US" sz="1400" dirty="0">
                          <a:latin typeface="Arial" panose="020B0604020202020204" pitchFamily="34" charset="0"/>
                          <a:cs typeface="Arial" panose="020B0604020202020204" pitchFamily="34" charset="0"/>
                        </a:rPr>
                        <a:t>Far Northern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62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Arial" panose="020B0604020202020204" pitchFamily="34" charset="0"/>
                          <a:cs typeface="Arial" panose="020B0604020202020204" pitchFamily="34" charset="0"/>
                        </a:rPr>
                        <a:t>San Diego*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dirty="0">
                          <a:solidFill>
                            <a:schemeClr val="tx1"/>
                          </a:solidFill>
                          <a:latin typeface="Arial" panose="020B0604020202020204" pitchFamily="34" charset="0"/>
                          <a:cs typeface="Arial" panose="020B0604020202020204" pitchFamily="34" charset="0"/>
                        </a:rPr>
                        <a:t>194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0284531"/>
                  </a:ext>
                </a:extLst>
              </a:tr>
              <a:tr h="337502">
                <a:tc>
                  <a:txBody>
                    <a:bodyPr/>
                    <a:lstStyle/>
                    <a:p>
                      <a:pPr algn="ctr"/>
                      <a:r>
                        <a:rPr lang="en-US" sz="1400" b="0" dirty="0">
                          <a:latin typeface="Arial" panose="020B0604020202020204" pitchFamily="34" charset="0"/>
                          <a:cs typeface="Arial" panose="020B0604020202020204" pitchFamily="34" charset="0"/>
                        </a:rPr>
                        <a:t>Frank D. </a:t>
                      </a:r>
                      <a:r>
                        <a:rPr lang="en-US" sz="1400" b="0" dirty="0" err="1">
                          <a:latin typeface="Arial" panose="020B0604020202020204" pitchFamily="34" charset="0"/>
                          <a:cs typeface="Arial" panose="020B0604020202020204" pitchFamily="34" charset="0"/>
                        </a:rPr>
                        <a:t>Lanterman</a:t>
                      </a:r>
                      <a:endParaRPr lang="en-US" sz="1400" b="0" dirty="0">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latin typeface="Arial" panose="020B0604020202020204" pitchFamily="34" charset="0"/>
                          <a:cs typeface="Arial" panose="020B0604020202020204" pitchFamily="34" charset="0"/>
                        </a:rPr>
                        <a:t>74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San Gabriel/Pomona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102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026270"/>
                  </a:ext>
                </a:extLst>
              </a:tr>
              <a:tr h="337502">
                <a:tc>
                  <a:txBody>
                    <a:bodyPr/>
                    <a:lstStyle/>
                    <a:p>
                      <a:pPr algn="ctr"/>
                      <a:r>
                        <a:rPr lang="en-US" sz="1400" dirty="0">
                          <a:latin typeface="Arial" panose="020B0604020202020204" pitchFamily="34" charset="0"/>
                          <a:cs typeface="Arial" panose="020B0604020202020204" pitchFamily="34" charset="0"/>
                        </a:rPr>
                        <a:t>Golden Gate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74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South Central Los Angeles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107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237546"/>
                  </a:ext>
                </a:extLst>
              </a:tr>
              <a:tr h="337502">
                <a:tc>
                  <a:txBody>
                    <a:bodyPr/>
                    <a:lstStyle/>
                    <a:p>
                      <a:pPr algn="ctr"/>
                      <a:r>
                        <a:rPr lang="en-US" sz="1400" dirty="0">
                          <a:latin typeface="Arial" panose="020B0604020202020204" pitchFamily="34" charset="0"/>
                          <a:cs typeface="Arial" panose="020B0604020202020204" pitchFamily="34" charset="0"/>
                        </a:rPr>
                        <a:t>Harbor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chemeClr val="tx1"/>
                          </a:solidFill>
                          <a:latin typeface="Arial" panose="020B0604020202020204" pitchFamily="34" charset="0"/>
                          <a:cs typeface="Arial" panose="020B0604020202020204" pitchFamily="34" charset="0"/>
                        </a:rPr>
                        <a:t>Tri-Counties*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baseline="0" dirty="0">
                          <a:solidFill>
                            <a:schemeClr val="tx1"/>
                          </a:solidFill>
                          <a:latin typeface="Arial" panose="020B0604020202020204" pitchFamily="34" charset="0"/>
                          <a:cs typeface="Arial" panose="020B0604020202020204" pitchFamily="34" charset="0"/>
                        </a:rPr>
                        <a:t>114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9231473"/>
                  </a:ext>
                </a:extLst>
              </a:tr>
              <a:tr h="337502">
                <a:tc>
                  <a:txBody>
                    <a:bodyPr/>
                    <a:lstStyle/>
                    <a:p>
                      <a:pPr algn="ctr"/>
                      <a:r>
                        <a:rPr lang="en-US" sz="1400" dirty="0">
                          <a:latin typeface="Arial" panose="020B0604020202020204" pitchFamily="34" charset="0"/>
                          <a:cs typeface="Arial" panose="020B0604020202020204" pitchFamily="34" charset="0"/>
                        </a:rPr>
                        <a:t>Inland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244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Valley Mountain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8752019"/>
                  </a:ext>
                </a:extLst>
              </a:tr>
              <a:tr h="337502">
                <a:tc>
                  <a:txBody>
                    <a:bodyPr/>
                    <a:lstStyle/>
                    <a:p>
                      <a:pPr algn="ctr"/>
                      <a:r>
                        <a:rPr lang="en-US" sz="1400" dirty="0">
                          <a:latin typeface="Arial" panose="020B0604020202020204" pitchFamily="34" charset="0"/>
                          <a:cs typeface="Arial" panose="020B0604020202020204" pitchFamily="34" charset="0"/>
                        </a:rPr>
                        <a:t>Kern*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103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Westside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67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677978"/>
                  </a:ext>
                </a:extLst>
              </a:tr>
              <a:tr h="337502">
                <a:tc>
                  <a:txBody>
                    <a:bodyPr/>
                    <a:lstStyle/>
                    <a:p>
                      <a:pPr algn="ctr"/>
                      <a:r>
                        <a:rPr lang="en-US" sz="1400" dirty="0">
                          <a:latin typeface="Arial" panose="020B0604020202020204" pitchFamily="34" charset="0"/>
                          <a:cs typeface="Arial" panose="020B0604020202020204" pitchFamily="34" charset="0"/>
                        </a:rPr>
                        <a:t>North Bay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71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Total=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2500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564359"/>
                  </a:ext>
                </a:extLst>
              </a:tr>
            </a:tbl>
          </a:graphicData>
        </a:graphic>
      </p:graphicFrame>
      <p:sp>
        <p:nvSpPr>
          <p:cNvPr id="4" name="Title 3"/>
          <p:cNvSpPr>
            <a:spLocks noGrp="1"/>
          </p:cNvSpPr>
          <p:nvPr>
            <p:ph type="title"/>
          </p:nvPr>
        </p:nvSpPr>
        <p:spPr>
          <a:xfrm>
            <a:off x="0" y="457200"/>
            <a:ext cx="9144000" cy="1360170"/>
          </a:xfrm>
        </p:spPr>
        <p:txBody>
          <a:bodyPr>
            <a:noAutofit/>
          </a:bodyPr>
          <a:lstStyle/>
          <a:p>
            <a:pPr algn="ctr"/>
            <a:r>
              <a:rPr lang="en-US" sz="4000" dirty="0">
                <a:latin typeface="Arial" panose="020B0604020202020204" pitchFamily="34" charset="0"/>
                <a:cs typeface="Arial" panose="020B0604020202020204" pitchFamily="34" charset="0"/>
              </a:rPr>
              <a:t>Number of Participants Per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Regional Center</a:t>
            </a:r>
          </a:p>
        </p:txBody>
      </p:sp>
      <p:sp>
        <p:nvSpPr>
          <p:cNvPr id="3" name="Slide Number Placeholder 2">
            <a:extLst>
              <a:ext uri="{FF2B5EF4-FFF2-40B4-BE49-F238E27FC236}">
                <a16:creationId xmlns:a16="http://schemas.microsoft.com/office/drawing/2014/main" id="{F6F40266-B82A-46DB-941D-CBA07C153A08}"/>
              </a:ext>
            </a:extLst>
          </p:cNvPr>
          <p:cNvSpPr>
            <a:spLocks noGrp="1"/>
          </p:cNvSpPr>
          <p:nvPr>
            <p:ph type="sldNum" sz="quarter" idx="12"/>
          </p:nvPr>
        </p:nvSpPr>
        <p:spPr/>
        <p:txBody>
          <a:bodyPr/>
          <a:lstStyle/>
          <a:p>
            <a:fld id="{1C6938A6-C927-4877-ADD0-E30AE44D325E}" type="slidenum">
              <a:rPr lang="en-US" smtClean="0"/>
              <a:t>14</a:t>
            </a:fld>
            <a:endParaRPr lang="en-US"/>
          </a:p>
        </p:txBody>
      </p:sp>
      <p:sp>
        <p:nvSpPr>
          <p:cNvPr id="5" name="TextBox 4"/>
          <p:cNvSpPr txBox="1"/>
          <p:nvPr/>
        </p:nvSpPr>
        <p:spPr>
          <a:xfrm>
            <a:off x="1280741" y="6172200"/>
            <a:ext cx="641881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*Number listed includes those currently in the Self-Determination Pilot Program</a:t>
            </a:r>
          </a:p>
        </p:txBody>
      </p:sp>
      <p:sp>
        <p:nvSpPr>
          <p:cNvPr id="7" name="Rectangle 6"/>
          <p:cNvSpPr/>
          <p:nvPr/>
        </p:nvSpPr>
        <p:spPr>
          <a:xfrm>
            <a:off x="2969" y="0"/>
            <a:ext cx="9144000" cy="6858000"/>
          </a:xfrm>
          <a:prstGeom prst="rect">
            <a:avLst/>
          </a:prstGeom>
          <a:noFill/>
          <a:ln w="101600" cmpd="db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5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857476">
            <a:off x="1345015" y="2350931"/>
            <a:ext cx="8229600" cy="990600"/>
          </a:xfrm>
        </p:spPr>
        <p:txBody>
          <a:bodyPr/>
          <a:lstStyle/>
          <a:p>
            <a:r>
              <a:rPr lang="en-US" dirty="0"/>
              <a:t>Rules, Roles, and Everything Else </a:t>
            </a:r>
          </a:p>
        </p:txBody>
      </p:sp>
      <p:sp>
        <p:nvSpPr>
          <p:cNvPr id="2" name="Slide Number Placeholder 1">
            <a:extLst>
              <a:ext uri="{FF2B5EF4-FFF2-40B4-BE49-F238E27FC236}">
                <a16:creationId xmlns:a16="http://schemas.microsoft.com/office/drawing/2014/main" id="{FE5BF44E-A755-47C1-8EEA-BCF1D7A4309F}"/>
              </a:ext>
            </a:extLst>
          </p:cNvPr>
          <p:cNvSpPr>
            <a:spLocks noGrp="1"/>
          </p:cNvSpPr>
          <p:nvPr>
            <p:ph type="sldNum" sz="quarter" idx="12"/>
          </p:nvPr>
        </p:nvSpPr>
        <p:spPr/>
        <p:txBody>
          <a:bodyPr/>
          <a:lstStyle/>
          <a:p>
            <a:fld id="{1C6938A6-C927-4877-ADD0-E30AE44D325E}" type="slidenum">
              <a:rPr lang="en-US" smtClean="0"/>
              <a:t>15</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2971800" cy="416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37163" y="6461760"/>
            <a:ext cx="2514600" cy="230832"/>
          </a:xfrm>
          <a:prstGeom prst="rect">
            <a:avLst/>
          </a:prstGeom>
          <a:noFill/>
        </p:spPr>
        <p:txBody>
          <a:bodyPr wrap="square" rtlCol="0">
            <a:spAutoFit/>
          </a:bodyPr>
          <a:lstStyle/>
          <a:p>
            <a:r>
              <a:rPr lang="en-US" sz="900" dirty="0"/>
              <a:t>Artist: Lucy Jones</a:t>
            </a:r>
          </a:p>
        </p:txBody>
      </p:sp>
    </p:spTree>
    <p:extLst>
      <p:ext uri="{BB962C8B-B14F-4D97-AF65-F5344CB8AC3E}">
        <p14:creationId xmlns:p14="http://schemas.microsoft.com/office/powerpoint/2010/main" val="363623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Objectives</a:t>
            </a:r>
          </a:p>
        </p:txBody>
      </p:sp>
      <p:sp>
        <p:nvSpPr>
          <p:cNvPr id="3" name="Content Placeholder 2"/>
          <p:cNvSpPr>
            <a:spLocks noGrp="1"/>
          </p:cNvSpPr>
          <p:nvPr>
            <p:ph idx="1"/>
          </p:nvPr>
        </p:nvSpPr>
        <p:spPr/>
        <p:txBody>
          <a:bodyPr>
            <a:normAutofit/>
          </a:bodyPr>
          <a:lstStyle/>
          <a:p>
            <a:pPr marL="114300" lvl="0" indent="0">
              <a:buNone/>
            </a:pPr>
            <a:r>
              <a:rPr lang="en-US" sz="3200" dirty="0"/>
              <a:t>Examine the roles and responsibilities of various entities as defined by law and by the Self-Determination Program Waiver application</a:t>
            </a:r>
          </a:p>
        </p:txBody>
      </p:sp>
      <p:sp>
        <p:nvSpPr>
          <p:cNvPr id="4" name="Slide Number Placeholder 3">
            <a:extLst>
              <a:ext uri="{FF2B5EF4-FFF2-40B4-BE49-F238E27FC236}">
                <a16:creationId xmlns:a16="http://schemas.microsoft.com/office/drawing/2014/main" id="{13FBD86B-B68C-4446-B111-FB32DC118335}"/>
              </a:ext>
            </a:extLst>
          </p:cNvPr>
          <p:cNvSpPr>
            <a:spLocks noGrp="1"/>
          </p:cNvSpPr>
          <p:nvPr>
            <p:ph type="sldNum" sz="quarter" idx="12"/>
          </p:nvPr>
        </p:nvSpPr>
        <p:spPr/>
        <p:txBody>
          <a:bodyPr/>
          <a:lstStyle/>
          <a:p>
            <a:fld id="{1C6938A6-C927-4877-ADD0-E30AE44D325E}" type="slidenum">
              <a:rPr lang="en-US" smtClean="0"/>
              <a:t>16</a:t>
            </a:fld>
            <a:endParaRPr lang="en-US"/>
          </a:p>
        </p:txBody>
      </p:sp>
    </p:spTree>
    <p:extLst>
      <p:ext uri="{BB962C8B-B14F-4D97-AF65-F5344CB8AC3E}">
        <p14:creationId xmlns:p14="http://schemas.microsoft.com/office/powerpoint/2010/main" val="57794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Program Participants</a:t>
            </a:r>
          </a:p>
        </p:txBody>
      </p:sp>
      <p:sp>
        <p:nvSpPr>
          <p:cNvPr id="3" name="Content Placeholder 2"/>
          <p:cNvSpPr>
            <a:spLocks noGrp="1"/>
          </p:cNvSpPr>
          <p:nvPr>
            <p:ph idx="1"/>
          </p:nvPr>
        </p:nvSpPr>
        <p:spPr/>
        <p:txBody>
          <a:bodyPr>
            <a:normAutofit fontScale="85000" lnSpcReduction="10000"/>
          </a:bodyPr>
          <a:lstStyle/>
          <a:p>
            <a:pPr marL="0" indent="0">
              <a:buNone/>
            </a:pPr>
            <a:r>
              <a:rPr lang="en-US" sz="2800" dirty="0"/>
              <a:t>Must agree to all of the following:</a:t>
            </a:r>
          </a:p>
          <a:p>
            <a:pPr marL="457200" lvl="0" indent="-342900">
              <a:buFont typeface="Wingdings" panose="05000000000000000000" pitchFamily="2" charset="2"/>
              <a:buChar char="Ø"/>
            </a:pPr>
            <a:r>
              <a:rPr lang="en-US" sz="2800" dirty="0"/>
              <a:t>Participate in an orientation on SDP</a:t>
            </a:r>
          </a:p>
          <a:p>
            <a:pPr marL="457200" lvl="0" indent="-342900">
              <a:buFont typeface="Wingdings" panose="05000000000000000000" pitchFamily="2" charset="2"/>
              <a:buChar char="Ø"/>
            </a:pPr>
            <a:r>
              <a:rPr lang="en-US" sz="2800" dirty="0"/>
              <a:t>Utilize generic services and supports first</a:t>
            </a:r>
          </a:p>
          <a:p>
            <a:pPr marL="457200" lvl="0" indent="-342900">
              <a:buFont typeface="Wingdings" panose="05000000000000000000" pitchFamily="2" charset="2"/>
              <a:buChar char="Ø"/>
            </a:pPr>
            <a:r>
              <a:rPr lang="en-US" sz="2800" dirty="0"/>
              <a:t>Only purchase services and supports necessary to implement his or her Individual Program Plan</a:t>
            </a:r>
          </a:p>
          <a:p>
            <a:pPr marL="457200" lvl="0" indent="-342900">
              <a:buFont typeface="Wingdings" panose="05000000000000000000" pitchFamily="2" charset="2"/>
              <a:buChar char="Ø"/>
            </a:pPr>
            <a:r>
              <a:rPr lang="en-US" sz="2800" dirty="0"/>
              <a:t>Manage his or her individual budget</a:t>
            </a:r>
          </a:p>
          <a:p>
            <a:pPr marL="457200" lvl="0" indent="-342900">
              <a:buFont typeface="Wingdings" panose="05000000000000000000" pitchFamily="2" charset="2"/>
              <a:buChar char="Ø"/>
            </a:pPr>
            <a:r>
              <a:rPr lang="en-US" sz="2800" dirty="0"/>
              <a:t>Utilize the services of a financial management services provider</a:t>
            </a:r>
          </a:p>
        </p:txBody>
      </p:sp>
      <p:sp>
        <p:nvSpPr>
          <p:cNvPr id="4" name="Slide Number Placeholder 3">
            <a:extLst>
              <a:ext uri="{FF2B5EF4-FFF2-40B4-BE49-F238E27FC236}">
                <a16:creationId xmlns:a16="http://schemas.microsoft.com/office/drawing/2014/main" id="{0DD88FB0-D35E-4DE6-8A0B-EB10795C8CB6}"/>
              </a:ext>
            </a:extLst>
          </p:cNvPr>
          <p:cNvSpPr>
            <a:spLocks noGrp="1"/>
          </p:cNvSpPr>
          <p:nvPr>
            <p:ph type="sldNum" sz="quarter" idx="12"/>
          </p:nvPr>
        </p:nvSpPr>
        <p:spPr/>
        <p:txBody>
          <a:bodyPr/>
          <a:lstStyle/>
          <a:p>
            <a:fld id="{1C6938A6-C927-4877-ADD0-E30AE44D325E}" type="slidenum">
              <a:rPr lang="en-US" smtClean="0"/>
              <a:t>17</a:t>
            </a:fld>
            <a:endParaRPr lang="en-US"/>
          </a:p>
        </p:txBody>
      </p:sp>
    </p:spTree>
    <p:extLst>
      <p:ext uri="{BB962C8B-B14F-4D97-AF65-F5344CB8AC3E}">
        <p14:creationId xmlns:p14="http://schemas.microsoft.com/office/powerpoint/2010/main" val="3420835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Regional Centers</a:t>
            </a:r>
          </a:p>
        </p:txBody>
      </p:sp>
      <p:sp>
        <p:nvSpPr>
          <p:cNvPr id="3" name="Content Placeholder 2"/>
          <p:cNvSpPr>
            <a:spLocks noGrp="1"/>
          </p:cNvSpPr>
          <p:nvPr>
            <p:ph idx="1"/>
          </p:nvPr>
        </p:nvSpPr>
        <p:spPr>
          <a:xfrm>
            <a:off x="616973" y="1524000"/>
            <a:ext cx="6347714" cy="3880773"/>
          </a:xfrm>
        </p:spPr>
        <p:txBody>
          <a:bodyPr>
            <a:noAutofit/>
          </a:bodyPr>
          <a:lstStyle/>
          <a:p>
            <a:pPr marL="457200" indent="-342900">
              <a:buFont typeface="Wingdings" panose="05000000000000000000" pitchFamily="2" charset="2"/>
              <a:buChar char="Ø"/>
            </a:pPr>
            <a:r>
              <a:rPr lang="en-US" sz="2800" dirty="0"/>
              <a:t>Implement the Self-Determination Program</a:t>
            </a:r>
          </a:p>
          <a:p>
            <a:pPr marL="457200" indent="-342900">
              <a:buFont typeface="Wingdings" panose="05000000000000000000" pitchFamily="2" charset="2"/>
              <a:buChar char="Ø"/>
            </a:pPr>
            <a:r>
              <a:rPr lang="en-US" sz="2800" dirty="0"/>
              <a:t>Establish local volunteer advisory committees</a:t>
            </a:r>
          </a:p>
          <a:p>
            <a:pPr marL="457200" indent="-342900">
              <a:buFont typeface="Wingdings" panose="05000000000000000000" pitchFamily="2" charset="2"/>
              <a:buChar char="Ø"/>
            </a:pPr>
            <a:r>
              <a:rPr lang="en-US" sz="2800" dirty="0"/>
              <a:t>Establish agreements with local consumer or family-run organizations to conduct outreach and training</a:t>
            </a:r>
          </a:p>
          <a:p>
            <a:pPr marL="457200" indent="-342900">
              <a:buFont typeface="Wingdings" panose="05000000000000000000" pitchFamily="2" charset="2"/>
              <a:buChar char="Ø"/>
            </a:pPr>
            <a:r>
              <a:rPr lang="en-US" sz="2800" dirty="0"/>
              <a:t>Conduct orientations</a:t>
            </a:r>
          </a:p>
          <a:p>
            <a:pPr marL="457200" indent="-342900">
              <a:buFont typeface="Wingdings" panose="05000000000000000000" pitchFamily="2" charset="2"/>
              <a:buChar char="Ø"/>
            </a:pPr>
            <a:r>
              <a:rPr lang="en-US" sz="2800" dirty="0" err="1"/>
              <a:t>Vendorize</a:t>
            </a:r>
            <a:r>
              <a:rPr lang="en-US" sz="2800" dirty="0"/>
              <a:t> financial management services providers</a:t>
            </a:r>
          </a:p>
        </p:txBody>
      </p:sp>
      <p:sp>
        <p:nvSpPr>
          <p:cNvPr id="4" name="Slide Number Placeholder 3">
            <a:extLst>
              <a:ext uri="{FF2B5EF4-FFF2-40B4-BE49-F238E27FC236}">
                <a16:creationId xmlns:a16="http://schemas.microsoft.com/office/drawing/2014/main" id="{085AED3E-E022-4530-AABA-190AD49B9877}"/>
              </a:ext>
            </a:extLst>
          </p:cNvPr>
          <p:cNvSpPr>
            <a:spLocks noGrp="1"/>
          </p:cNvSpPr>
          <p:nvPr>
            <p:ph type="sldNum" sz="quarter" idx="12"/>
          </p:nvPr>
        </p:nvSpPr>
        <p:spPr/>
        <p:txBody>
          <a:bodyPr/>
          <a:lstStyle/>
          <a:p>
            <a:fld id="{1C6938A6-C927-4877-ADD0-E30AE44D325E}" type="slidenum">
              <a:rPr lang="en-US" smtClean="0"/>
              <a:t>18</a:t>
            </a:fld>
            <a:endParaRPr lang="en-US"/>
          </a:p>
        </p:txBody>
      </p:sp>
    </p:spTree>
    <p:extLst>
      <p:ext uri="{BB962C8B-B14F-4D97-AF65-F5344CB8AC3E}">
        <p14:creationId xmlns:p14="http://schemas.microsoft.com/office/powerpoint/2010/main" val="188207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Regional Centers</a:t>
            </a:r>
          </a:p>
        </p:txBody>
      </p:sp>
      <p:sp>
        <p:nvSpPr>
          <p:cNvPr id="3" name="Content Placeholder 2"/>
          <p:cNvSpPr>
            <a:spLocks noGrp="1"/>
          </p:cNvSpPr>
          <p:nvPr>
            <p:ph idx="1"/>
          </p:nvPr>
        </p:nvSpPr>
        <p:spPr/>
        <p:txBody>
          <a:bodyPr>
            <a:normAutofit/>
          </a:bodyPr>
          <a:lstStyle/>
          <a:p>
            <a:pPr marL="457200" indent="-342900">
              <a:buFont typeface="Wingdings" panose="05000000000000000000" pitchFamily="2" charset="2"/>
              <a:buChar char="Ø"/>
            </a:pPr>
            <a:r>
              <a:rPr lang="en-US" sz="3200" dirty="0"/>
              <a:t>When requested, provide participants the support necessary to transition into and out of the  Self-Determination Program</a:t>
            </a:r>
          </a:p>
        </p:txBody>
      </p:sp>
      <p:sp>
        <p:nvSpPr>
          <p:cNvPr id="4" name="Slide Number Placeholder 3">
            <a:extLst>
              <a:ext uri="{FF2B5EF4-FFF2-40B4-BE49-F238E27FC236}">
                <a16:creationId xmlns:a16="http://schemas.microsoft.com/office/drawing/2014/main" id="{20C6E753-AF23-446D-8AED-943111728383}"/>
              </a:ext>
            </a:extLst>
          </p:cNvPr>
          <p:cNvSpPr>
            <a:spLocks noGrp="1"/>
          </p:cNvSpPr>
          <p:nvPr>
            <p:ph type="sldNum" sz="quarter" idx="12"/>
          </p:nvPr>
        </p:nvSpPr>
        <p:spPr/>
        <p:txBody>
          <a:bodyPr/>
          <a:lstStyle/>
          <a:p>
            <a:fld id="{1C6938A6-C927-4877-ADD0-E30AE44D325E}" type="slidenum">
              <a:rPr lang="en-US" smtClean="0"/>
              <a:t>19</a:t>
            </a:fld>
            <a:endParaRPr lang="en-US"/>
          </a:p>
        </p:txBody>
      </p:sp>
    </p:spTree>
    <p:extLst>
      <p:ext uri="{BB962C8B-B14F-4D97-AF65-F5344CB8AC3E}">
        <p14:creationId xmlns:p14="http://schemas.microsoft.com/office/powerpoint/2010/main" val="175490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WELCOME</a:t>
            </a:r>
          </a:p>
        </p:txBody>
      </p:sp>
      <p:sp>
        <p:nvSpPr>
          <p:cNvPr id="7" name="Content Placeholder 6"/>
          <p:cNvSpPr>
            <a:spLocks noGrp="1"/>
          </p:cNvSpPr>
          <p:nvPr>
            <p:ph idx="1"/>
          </p:nvPr>
        </p:nvSpPr>
        <p:spPr>
          <a:xfrm>
            <a:off x="381000" y="1676400"/>
            <a:ext cx="8229600" cy="914400"/>
          </a:xfrm>
        </p:spPr>
        <p:txBody>
          <a:bodyPr>
            <a:normAutofit fontScale="40000" lnSpcReduction="20000"/>
          </a:bodyPr>
          <a:lstStyle/>
          <a:p>
            <a:endParaRPr lang="en-US" dirty="0"/>
          </a:p>
          <a:p>
            <a:endParaRPr lang="en-US" dirty="0"/>
          </a:p>
          <a:p>
            <a:pPr marL="0" indent="0">
              <a:buNone/>
            </a:pPr>
            <a:r>
              <a:rPr lang="en-US" sz="7000" dirty="0"/>
              <a:t>Let’s Learn Together</a:t>
            </a:r>
          </a:p>
        </p:txBody>
      </p:sp>
      <p:sp>
        <p:nvSpPr>
          <p:cNvPr id="2" name="Slide Number Placeholder 1">
            <a:extLst>
              <a:ext uri="{FF2B5EF4-FFF2-40B4-BE49-F238E27FC236}">
                <a16:creationId xmlns:a16="http://schemas.microsoft.com/office/drawing/2014/main" id="{D89FD247-0E1E-4009-AB9A-73C577B6B068}"/>
              </a:ext>
            </a:extLst>
          </p:cNvPr>
          <p:cNvSpPr>
            <a:spLocks noGrp="1"/>
          </p:cNvSpPr>
          <p:nvPr>
            <p:ph type="sldNum" sz="quarter" idx="12"/>
          </p:nvPr>
        </p:nvSpPr>
        <p:spPr/>
        <p:txBody>
          <a:bodyPr/>
          <a:lstStyle/>
          <a:p>
            <a:fld id="{1C6938A6-C927-4877-ADD0-E30AE44D325E}" type="slidenum">
              <a:rPr lang="en-US" smtClean="0"/>
              <a:t>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5764">
            <a:off x="4145582" y="2926382"/>
            <a:ext cx="2944036" cy="2944036"/>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32199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924800" cy="1143000"/>
          </a:xfrm>
        </p:spPr>
        <p:txBody>
          <a:bodyPr/>
          <a:lstStyle/>
          <a:p>
            <a:r>
              <a:rPr lang="en-US" dirty="0">
                <a:latin typeface="+mn-lt"/>
              </a:rPr>
              <a:t>Individual Program Planning Team</a:t>
            </a:r>
          </a:p>
        </p:txBody>
      </p:sp>
      <p:sp>
        <p:nvSpPr>
          <p:cNvPr id="3" name="Content Placeholder 2"/>
          <p:cNvSpPr>
            <a:spLocks noGrp="1"/>
          </p:cNvSpPr>
          <p:nvPr>
            <p:ph idx="1"/>
          </p:nvPr>
        </p:nvSpPr>
        <p:spPr/>
        <p:txBody>
          <a:bodyPr>
            <a:normAutofit fontScale="85000" lnSpcReduction="10000"/>
          </a:bodyPr>
          <a:lstStyle/>
          <a:p>
            <a:pPr marL="457200" indent="-342900">
              <a:buFont typeface="Wingdings" panose="05000000000000000000" pitchFamily="2" charset="2"/>
              <a:buChar char="Ø"/>
            </a:pPr>
            <a:r>
              <a:rPr lang="en-US" sz="3200" dirty="0"/>
              <a:t>Use the person-centered planning process in the development of participants’ Individual Program Plans</a:t>
            </a:r>
          </a:p>
          <a:p>
            <a:pPr marL="457200" indent="-342900">
              <a:buFont typeface="Wingdings" panose="05000000000000000000" pitchFamily="2" charset="2"/>
              <a:buChar char="Ø"/>
            </a:pPr>
            <a:r>
              <a:rPr lang="en-US" sz="3200" dirty="0"/>
              <a:t>Determine the individual budget taking into consideration changes in circumstances or unmet needs</a:t>
            </a:r>
          </a:p>
          <a:p>
            <a:pPr marL="457200" indent="-342900">
              <a:buFont typeface="Wingdings" panose="05000000000000000000" pitchFamily="2" charset="2"/>
              <a:buChar char="Ø"/>
            </a:pPr>
            <a:r>
              <a:rPr lang="en-US" sz="3200" dirty="0"/>
              <a:t>Attach the spending plan to the Individual Program Plan</a:t>
            </a:r>
          </a:p>
        </p:txBody>
      </p:sp>
      <p:sp>
        <p:nvSpPr>
          <p:cNvPr id="4" name="Slide Number Placeholder 3">
            <a:extLst>
              <a:ext uri="{FF2B5EF4-FFF2-40B4-BE49-F238E27FC236}">
                <a16:creationId xmlns:a16="http://schemas.microsoft.com/office/drawing/2014/main" id="{3AF23893-C360-4B35-B2B4-C05E13095C56}"/>
              </a:ext>
            </a:extLst>
          </p:cNvPr>
          <p:cNvSpPr>
            <a:spLocks noGrp="1"/>
          </p:cNvSpPr>
          <p:nvPr>
            <p:ph type="sldNum" sz="quarter" idx="12"/>
          </p:nvPr>
        </p:nvSpPr>
        <p:spPr/>
        <p:txBody>
          <a:bodyPr/>
          <a:lstStyle/>
          <a:p>
            <a:fld id="{1C6938A6-C927-4877-ADD0-E30AE44D325E}" type="slidenum">
              <a:rPr lang="en-US" smtClean="0"/>
              <a:t>20</a:t>
            </a:fld>
            <a:endParaRPr lang="en-US"/>
          </a:p>
        </p:txBody>
      </p:sp>
    </p:spTree>
    <p:extLst>
      <p:ext uri="{BB962C8B-B14F-4D97-AF65-F5344CB8AC3E}">
        <p14:creationId xmlns:p14="http://schemas.microsoft.com/office/powerpoint/2010/main" val="362152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Service Coordinators</a:t>
            </a:r>
          </a:p>
        </p:txBody>
      </p:sp>
      <p:sp>
        <p:nvSpPr>
          <p:cNvPr id="3" name="Content Placeholder 2"/>
          <p:cNvSpPr>
            <a:spLocks noGrp="1"/>
          </p:cNvSpPr>
          <p:nvPr>
            <p:ph idx="1"/>
          </p:nvPr>
        </p:nvSpPr>
        <p:spPr/>
        <p:txBody>
          <a:bodyPr>
            <a:noAutofit/>
          </a:bodyPr>
          <a:lstStyle/>
          <a:p>
            <a:pPr marL="571500" indent="-342900" fontAlgn="b">
              <a:buFont typeface="Wingdings" panose="05000000000000000000" pitchFamily="2" charset="2"/>
              <a:buChar char="Ø"/>
            </a:pPr>
            <a:r>
              <a:rPr lang="en-US" sz="3200" dirty="0"/>
              <a:t>Many current responsibilities will remain the same</a:t>
            </a:r>
          </a:p>
          <a:p>
            <a:pPr marL="571500" indent="-342900" fontAlgn="b">
              <a:buFont typeface="Wingdings" panose="05000000000000000000" pitchFamily="2" charset="2"/>
              <a:buChar char="Ø"/>
            </a:pPr>
            <a:r>
              <a:rPr lang="en-US" sz="3200" dirty="0"/>
              <a:t>New:</a:t>
            </a:r>
          </a:p>
          <a:p>
            <a:pPr marL="914400" lvl="1" indent="-342900" fontAlgn="b">
              <a:buClr>
                <a:schemeClr val="tx2">
                  <a:lumMod val="60000"/>
                  <a:lumOff val="40000"/>
                </a:schemeClr>
              </a:buClr>
            </a:pPr>
            <a:r>
              <a:rPr lang="en-US" sz="3000" dirty="0"/>
              <a:t>Certify the individual budget</a:t>
            </a:r>
          </a:p>
          <a:p>
            <a:pPr marL="914400" lvl="1" indent="-342900" fontAlgn="b">
              <a:buClr>
                <a:schemeClr val="tx2">
                  <a:lumMod val="60000"/>
                  <a:lumOff val="40000"/>
                </a:schemeClr>
              </a:buClr>
            </a:pPr>
            <a:r>
              <a:rPr lang="en-US" sz="3000" dirty="0"/>
              <a:t>Working with an independent facilitator if chosen</a:t>
            </a:r>
          </a:p>
        </p:txBody>
      </p:sp>
      <p:sp>
        <p:nvSpPr>
          <p:cNvPr id="4" name="Slide Number Placeholder 3">
            <a:extLst>
              <a:ext uri="{FF2B5EF4-FFF2-40B4-BE49-F238E27FC236}">
                <a16:creationId xmlns:a16="http://schemas.microsoft.com/office/drawing/2014/main" id="{D0C9F12A-EA69-4F6D-BB5B-F5C262D55A5C}"/>
              </a:ext>
            </a:extLst>
          </p:cNvPr>
          <p:cNvSpPr>
            <a:spLocks noGrp="1"/>
          </p:cNvSpPr>
          <p:nvPr>
            <p:ph type="sldNum" sz="quarter" idx="12"/>
          </p:nvPr>
        </p:nvSpPr>
        <p:spPr/>
        <p:txBody>
          <a:bodyPr/>
          <a:lstStyle/>
          <a:p>
            <a:fld id="{1C6938A6-C927-4877-ADD0-E30AE44D325E}" type="slidenum">
              <a:rPr lang="en-US" smtClean="0"/>
              <a:t>21</a:t>
            </a:fld>
            <a:endParaRPr lang="en-US"/>
          </a:p>
        </p:txBody>
      </p:sp>
    </p:spTree>
    <p:extLst>
      <p:ext uri="{BB962C8B-B14F-4D97-AF65-F5344CB8AC3E}">
        <p14:creationId xmlns:p14="http://schemas.microsoft.com/office/powerpoint/2010/main" val="861950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normAutofit/>
          </a:bodyPr>
          <a:lstStyle/>
          <a:p>
            <a:r>
              <a:rPr lang="en-US" sz="4000" dirty="0">
                <a:latin typeface="Arial" panose="020B0604020202020204" pitchFamily="34" charset="0"/>
                <a:cs typeface="Arial" panose="020B0604020202020204" pitchFamily="34" charset="0"/>
              </a:rPr>
              <a:t>Regional Center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Service Coordinator</a:t>
            </a:r>
          </a:p>
        </p:txBody>
      </p:sp>
      <p:sp>
        <p:nvSpPr>
          <p:cNvPr id="3" name="Content Placeholder 2"/>
          <p:cNvSpPr>
            <a:spLocks noGrp="1"/>
          </p:cNvSpPr>
          <p:nvPr>
            <p:ph idx="1"/>
          </p:nvPr>
        </p:nvSpPr>
        <p:spPr/>
        <p:txBody>
          <a:bodyPr>
            <a:normAutofit fontScale="77500" lnSpcReduction="20000"/>
          </a:bodyPr>
          <a:lstStyle/>
          <a:p>
            <a:r>
              <a:rPr lang="en-US" sz="2800" dirty="0"/>
              <a:t>Helps with services and supports through the regional center system</a:t>
            </a:r>
          </a:p>
          <a:p>
            <a:endParaRPr lang="en-US" sz="2800" dirty="0"/>
          </a:p>
          <a:p>
            <a:r>
              <a:rPr lang="en-US" sz="2800" dirty="0"/>
              <a:t>Helps with determining the individual budget</a:t>
            </a:r>
          </a:p>
          <a:p>
            <a:endParaRPr lang="en-US" sz="2800" dirty="0"/>
          </a:p>
          <a:p>
            <a:r>
              <a:rPr lang="en-US" sz="2800" dirty="0"/>
              <a:t>Develops the individual program plan or IPP</a:t>
            </a:r>
          </a:p>
          <a:p>
            <a:endParaRPr lang="en-US" sz="2800" dirty="0"/>
          </a:p>
          <a:p>
            <a:r>
              <a:rPr lang="en-US" sz="2800" dirty="0">
                <a:solidFill>
                  <a:srgbClr val="0070C0"/>
                </a:solidFill>
              </a:rPr>
              <a:t>Can be the independent facilitator, if the consumer chooses</a:t>
            </a:r>
          </a:p>
        </p:txBody>
      </p:sp>
      <p:sp>
        <p:nvSpPr>
          <p:cNvPr id="4" name="Slide Number Placeholder 3">
            <a:extLst>
              <a:ext uri="{FF2B5EF4-FFF2-40B4-BE49-F238E27FC236}">
                <a16:creationId xmlns:a16="http://schemas.microsoft.com/office/drawing/2014/main" id="{CB0A161D-9454-400A-ADD7-996B09A74B9F}"/>
              </a:ext>
            </a:extLst>
          </p:cNvPr>
          <p:cNvSpPr>
            <a:spLocks noGrp="1"/>
          </p:cNvSpPr>
          <p:nvPr>
            <p:ph type="sldNum" sz="quarter" idx="12"/>
          </p:nvPr>
        </p:nvSpPr>
        <p:spPr/>
        <p:txBody>
          <a:bodyPr/>
          <a:lstStyle/>
          <a:p>
            <a:fld id="{1C6938A6-C927-4877-ADD0-E30AE44D325E}" type="slidenum">
              <a:rPr lang="en-US" smtClean="0"/>
              <a:t>22</a:t>
            </a:fld>
            <a:endParaRPr lang="en-US"/>
          </a:p>
        </p:txBody>
      </p:sp>
      <p:sp>
        <p:nvSpPr>
          <p:cNvPr id="7" name="Rectangle 6"/>
          <p:cNvSpPr/>
          <p:nvPr/>
        </p:nvSpPr>
        <p:spPr>
          <a:xfrm>
            <a:off x="2969" y="0"/>
            <a:ext cx="9144000" cy="6858000"/>
          </a:xfrm>
          <a:prstGeom prst="rect">
            <a:avLst/>
          </a:prstGeom>
          <a:noFill/>
          <a:ln w="101600" cmpd="db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064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Independent Facilitator</a:t>
            </a:r>
          </a:p>
        </p:txBody>
      </p:sp>
      <p:sp>
        <p:nvSpPr>
          <p:cNvPr id="6" name="Content Placeholder 5"/>
          <p:cNvSpPr>
            <a:spLocks noGrp="1"/>
          </p:cNvSpPr>
          <p:nvPr>
            <p:ph idx="1"/>
          </p:nvPr>
        </p:nvSpPr>
        <p:spPr/>
        <p:txBody>
          <a:bodyPr>
            <a:normAutofit fontScale="70000" lnSpcReduction="20000"/>
          </a:bodyPr>
          <a:lstStyle/>
          <a:p>
            <a:pPr marL="457200" indent="-342900">
              <a:buFont typeface="Wingdings" panose="05000000000000000000" pitchFamily="2" charset="2"/>
              <a:buChar char="Ø"/>
            </a:pPr>
            <a:r>
              <a:rPr lang="en-US" sz="3200" dirty="0"/>
              <a:t>A person selected by the participant who can assist in making informed decisions about services and supports</a:t>
            </a:r>
          </a:p>
          <a:p>
            <a:pPr marL="457200" indent="-342900">
              <a:buFont typeface="Wingdings" panose="05000000000000000000" pitchFamily="2" charset="2"/>
              <a:buChar char="Ø"/>
            </a:pPr>
            <a:r>
              <a:rPr lang="en-US" sz="3200" dirty="0"/>
              <a:t>Must receive training in the principles of self-determination, the person-centered planning process, and the other responsibilities at her or his cost</a:t>
            </a:r>
          </a:p>
          <a:p>
            <a:pPr marL="457200" indent="-342900">
              <a:buFont typeface="Wingdings" panose="05000000000000000000" pitchFamily="2" charset="2"/>
              <a:buChar char="Ø"/>
            </a:pPr>
            <a:r>
              <a:rPr lang="en-US" sz="3200" dirty="0"/>
              <a:t>Must ensure choices are documented in the Individual Program Plan</a:t>
            </a:r>
          </a:p>
          <a:p>
            <a:pPr marL="457200" indent="-342900">
              <a:buFont typeface="Wingdings" panose="05000000000000000000" pitchFamily="2" charset="2"/>
              <a:buChar char="Ø"/>
            </a:pPr>
            <a:r>
              <a:rPr lang="en-US" sz="3200" dirty="0"/>
              <a:t>Any fees are paid from a Self-Determination Program participant’s budget</a:t>
            </a:r>
          </a:p>
          <a:p>
            <a:endParaRPr lang="en-US" dirty="0"/>
          </a:p>
          <a:p>
            <a:endParaRPr lang="en-US" dirty="0"/>
          </a:p>
        </p:txBody>
      </p:sp>
      <p:sp>
        <p:nvSpPr>
          <p:cNvPr id="3" name="Slide Number Placeholder 2">
            <a:extLst>
              <a:ext uri="{FF2B5EF4-FFF2-40B4-BE49-F238E27FC236}">
                <a16:creationId xmlns:a16="http://schemas.microsoft.com/office/drawing/2014/main" id="{FE1D16E3-F137-4AC0-978F-087FF0A96BC4}"/>
              </a:ext>
            </a:extLst>
          </p:cNvPr>
          <p:cNvSpPr>
            <a:spLocks noGrp="1"/>
          </p:cNvSpPr>
          <p:nvPr>
            <p:ph type="sldNum" sz="quarter" idx="12"/>
          </p:nvPr>
        </p:nvSpPr>
        <p:spPr/>
        <p:txBody>
          <a:bodyPr/>
          <a:lstStyle/>
          <a:p>
            <a:fld id="{1C6938A6-C927-4877-ADD0-E30AE44D325E}" type="slidenum">
              <a:rPr lang="en-US" smtClean="0"/>
              <a:t>23</a:t>
            </a:fld>
            <a:endParaRPr lang="en-US"/>
          </a:p>
        </p:txBody>
      </p:sp>
    </p:spTree>
    <p:extLst>
      <p:ext uri="{BB962C8B-B14F-4D97-AF65-F5344CB8AC3E}">
        <p14:creationId xmlns:p14="http://schemas.microsoft.com/office/powerpoint/2010/main" val="1890823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967"/>
            <a:ext cx="6629400" cy="1320800"/>
          </a:xfrm>
        </p:spPr>
        <p:txBody>
          <a:bodyPr>
            <a:normAutofit/>
          </a:bodyPr>
          <a:lstStyle/>
          <a:p>
            <a:r>
              <a:rPr lang="en-US" dirty="0">
                <a:latin typeface="+mn-lt"/>
              </a:rPr>
              <a:t>Financial Management Services</a:t>
            </a:r>
          </a:p>
        </p:txBody>
      </p:sp>
      <p:sp>
        <p:nvSpPr>
          <p:cNvPr id="3" name="Content Placeholder 2"/>
          <p:cNvSpPr>
            <a:spLocks noGrp="1"/>
          </p:cNvSpPr>
          <p:nvPr>
            <p:ph idx="1"/>
          </p:nvPr>
        </p:nvSpPr>
        <p:spPr>
          <a:xfrm>
            <a:off x="457200" y="1600200"/>
            <a:ext cx="4953000" cy="4876800"/>
          </a:xfrm>
        </p:spPr>
        <p:txBody>
          <a:bodyPr>
            <a:normAutofit fontScale="77500" lnSpcReduction="20000"/>
          </a:bodyPr>
          <a:lstStyle/>
          <a:p>
            <a:pPr marL="457200" indent="-342900">
              <a:buFont typeface="Wingdings" panose="05000000000000000000" pitchFamily="2" charset="2"/>
              <a:buChar char="Ø"/>
            </a:pPr>
            <a:r>
              <a:rPr lang="en-US" sz="3200" dirty="0"/>
              <a:t>Only provider required to vendor with regional center</a:t>
            </a:r>
          </a:p>
          <a:p>
            <a:pPr marL="457200" indent="-342900">
              <a:buFont typeface="Wingdings" panose="05000000000000000000" pitchFamily="2" charset="2"/>
              <a:buChar char="Ø"/>
            </a:pPr>
            <a:r>
              <a:rPr lang="en-US" sz="3200" dirty="0"/>
              <a:t>Chosen by participant</a:t>
            </a:r>
          </a:p>
          <a:p>
            <a:pPr marL="457200" indent="-342900">
              <a:buFont typeface="Wingdings" panose="05000000000000000000" pitchFamily="2" charset="2"/>
              <a:buChar char="Ø"/>
            </a:pPr>
            <a:r>
              <a:rPr lang="en-US" sz="3200" dirty="0"/>
              <a:t>Assists participants to manage and direct distribution of funds</a:t>
            </a:r>
          </a:p>
          <a:p>
            <a:pPr marL="457200" indent="-342900">
              <a:buFont typeface="Wingdings" panose="05000000000000000000" pitchFamily="2" charset="2"/>
              <a:buChar char="Ø"/>
            </a:pPr>
            <a:r>
              <a:rPr lang="en-US" sz="3200" dirty="0"/>
              <a:t>Ensures participants have financial resources to stay within their budgets</a:t>
            </a:r>
          </a:p>
          <a:p>
            <a:pPr marL="457200" indent="-342900">
              <a:buFont typeface="Wingdings" panose="05000000000000000000" pitchFamily="2" charset="2"/>
              <a:buChar char="Ø"/>
            </a:pPr>
            <a:r>
              <a:rPr lang="en-US" sz="3200" dirty="0"/>
              <a:t>Provides monthly statements to the participant and service coordinator</a:t>
            </a:r>
          </a:p>
        </p:txBody>
      </p:sp>
      <p:sp>
        <p:nvSpPr>
          <p:cNvPr id="4" name="Slide Number Placeholder 3">
            <a:extLst>
              <a:ext uri="{FF2B5EF4-FFF2-40B4-BE49-F238E27FC236}">
                <a16:creationId xmlns:a16="http://schemas.microsoft.com/office/drawing/2014/main" id="{A4DB6322-3344-4A22-9EBB-1044A8546422}"/>
              </a:ext>
            </a:extLst>
          </p:cNvPr>
          <p:cNvSpPr>
            <a:spLocks noGrp="1"/>
          </p:cNvSpPr>
          <p:nvPr>
            <p:ph type="sldNum" sz="quarter" idx="12"/>
          </p:nvPr>
        </p:nvSpPr>
        <p:spPr/>
        <p:txBody>
          <a:bodyPr/>
          <a:lstStyle/>
          <a:p>
            <a:fld id="{1C6938A6-C927-4877-ADD0-E30AE44D325E}" type="slidenum">
              <a:rPr lang="en-US" smtClean="0"/>
              <a:t>24</a:t>
            </a:fld>
            <a:endParaRPr lang="en-US"/>
          </a:p>
        </p:txBody>
      </p:sp>
      <p:pic>
        <p:nvPicPr>
          <p:cNvPr id="5" name="Picture 4"/>
          <p:cNvPicPr>
            <a:picLocks noChangeAspect="1"/>
          </p:cNvPicPr>
          <p:nvPr/>
        </p:nvPicPr>
        <p:blipFill>
          <a:blip r:embed="rId3"/>
          <a:stretch>
            <a:fillRect/>
          </a:stretch>
        </p:blipFill>
        <p:spPr>
          <a:xfrm>
            <a:off x="5791200" y="1447800"/>
            <a:ext cx="3084819" cy="3042944"/>
          </a:xfrm>
          <a:prstGeom prst="rect">
            <a:avLst/>
          </a:prstGeom>
        </p:spPr>
      </p:pic>
    </p:spTree>
    <p:extLst>
      <p:ext uri="{BB962C8B-B14F-4D97-AF65-F5344CB8AC3E}">
        <p14:creationId xmlns:p14="http://schemas.microsoft.com/office/powerpoint/2010/main" val="1897696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962992" y="1653345"/>
            <a:ext cx="7413172" cy="4488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a:extLst>
              <a:ext uri="{FF2B5EF4-FFF2-40B4-BE49-F238E27FC236}">
                <a16:creationId xmlns:a16="http://schemas.microsoft.com/office/drawing/2014/main" id="{952DF05E-09AF-41B7-860F-A9B9FD7399E1}"/>
              </a:ext>
            </a:extLst>
          </p:cNvPr>
          <p:cNvSpPr>
            <a:spLocks noGrp="1"/>
          </p:cNvSpPr>
          <p:nvPr>
            <p:ph type="sldNum" sz="quarter" idx="12"/>
          </p:nvPr>
        </p:nvSpPr>
        <p:spPr/>
        <p:txBody>
          <a:bodyPr/>
          <a:lstStyle/>
          <a:p>
            <a:fld id="{4D7E5609-FE4C-4FDE-AD6F-D3A3F5CE6A5C}" type="slidenum">
              <a:rPr lang="en-US" smtClean="0"/>
              <a:t>25</a:t>
            </a:fld>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82658" y="890380"/>
            <a:ext cx="5135386" cy="588110"/>
          </a:xfrm>
        </p:spPr>
        <p:txBody>
          <a:bodyPr/>
          <a:lstStyle/>
          <a:p>
            <a:r>
              <a:rPr lang="en-US" sz="2100" dirty="0"/>
              <a:t>ROLES AND RESPONSIBILITES</a:t>
            </a:r>
          </a:p>
        </p:txBody>
      </p:sp>
      <p:grpSp>
        <p:nvGrpSpPr>
          <p:cNvPr id="25" name="Group 24"/>
          <p:cNvGrpSpPr/>
          <p:nvPr/>
        </p:nvGrpSpPr>
        <p:grpSpPr>
          <a:xfrm>
            <a:off x="4741576" y="2930053"/>
            <a:ext cx="4259549" cy="3109024"/>
            <a:chOff x="1439078" y="3815890"/>
            <a:chExt cx="4959267" cy="3463810"/>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p:nvSpPr>
          <p:spPr>
            <a:xfrm>
              <a:off x="1525718" y="3867004"/>
              <a:ext cx="4872625" cy="3412696"/>
            </a:xfrm>
            <a:prstGeom prst="rect">
              <a:avLst/>
            </a:prstGeom>
            <a:noFill/>
          </p:spPr>
          <p:txBody>
            <a:bodyPr wrap="square" rtlCol="0">
              <a:spAutoFit/>
            </a:bodyPr>
            <a:lstStyle/>
            <a:p>
              <a:pPr>
                <a:lnSpc>
                  <a:spcPct val="90000"/>
                </a:lnSpc>
                <a:spcBef>
                  <a:spcPct val="0"/>
                </a:spcBef>
              </a:pPr>
              <a:r>
                <a:rPr lang="en-US" sz="1650" dirty="0">
                  <a:latin typeface="Century Gothic" panose="020B0502020202020204" pitchFamily="34" charset="0"/>
                </a:rPr>
                <a:t>WHAT DO YOU </a:t>
              </a:r>
              <a:r>
                <a:rPr lang="en-US" sz="1650" b="1" u="sng" dirty="0">
                  <a:latin typeface="Century Gothic" panose="020B0502020202020204" pitchFamily="34" charset="0"/>
                </a:rPr>
                <a:t>WANT</a:t>
              </a:r>
              <a:r>
                <a:rPr lang="en-US" sz="1650" dirty="0">
                  <a:latin typeface="Century Gothic" panose="020B0502020202020204" pitchFamily="34" charset="0"/>
                </a:rPr>
                <a:t>?</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Someone who will </a:t>
              </a:r>
              <a:r>
                <a:rPr lang="en-US" sz="1650" b="1" u="sng" dirty="0">
                  <a:latin typeface="Century Gothic" panose="020B0502020202020204" pitchFamily="34" charset="0"/>
                </a:rPr>
                <a:t>not</a:t>
              </a:r>
              <a:r>
                <a:rPr lang="en-US" sz="1650" dirty="0">
                  <a:latin typeface="Century Gothic" panose="020B0502020202020204" pitchFamily="34" charset="0"/>
                </a:rPr>
                <a:t> speak for you?</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Your </a:t>
              </a:r>
              <a:r>
                <a:rPr lang="en-US" sz="1650" u="sng" dirty="0">
                  <a:latin typeface="Century Gothic" panose="020B0502020202020204" pitchFamily="34" charset="0"/>
                </a:rPr>
                <a:t>privacy</a:t>
              </a:r>
              <a:r>
                <a:rPr lang="en-US" sz="1650" dirty="0">
                  <a:latin typeface="Century Gothic" panose="020B0502020202020204" pitchFamily="34" charset="0"/>
                </a:rPr>
                <a:t> respected?</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Employees to </a:t>
              </a:r>
              <a:r>
                <a:rPr lang="en-US" sz="1650" b="1" u="sng" dirty="0">
                  <a:latin typeface="Century Gothic" panose="020B0502020202020204" pitchFamily="34" charset="0"/>
                </a:rPr>
                <a:t>not</a:t>
              </a:r>
              <a:r>
                <a:rPr lang="en-US" sz="1650" dirty="0">
                  <a:latin typeface="Century Gothic" panose="020B0502020202020204" pitchFamily="34" charset="0"/>
                </a:rPr>
                <a:t> make personal phone calls or text while working for you?</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Someone who </a:t>
              </a:r>
              <a:r>
                <a:rPr lang="en-US" sz="1650" u="sng" dirty="0">
                  <a:latin typeface="Century Gothic" panose="020B0502020202020204" pitchFamily="34" charset="0"/>
                </a:rPr>
                <a:t>understands</a:t>
              </a:r>
              <a:r>
                <a:rPr lang="en-US" sz="1650" dirty="0">
                  <a:latin typeface="Century Gothic" panose="020B0502020202020204" pitchFamily="34" charset="0"/>
                </a:rPr>
                <a:t> your </a:t>
              </a:r>
              <a:r>
                <a:rPr lang="en-US" sz="1650" u="sng" dirty="0">
                  <a:latin typeface="Century Gothic" panose="020B0502020202020204" pitchFamily="34" charset="0"/>
                </a:rPr>
                <a:t>culture</a:t>
              </a:r>
              <a:r>
                <a:rPr lang="en-US" sz="1650" dirty="0">
                  <a:latin typeface="Century Gothic" panose="020B0502020202020204" pitchFamily="34" charset="0"/>
                </a:rPr>
                <a:t>?</a:t>
              </a:r>
            </a:p>
          </p:txBody>
        </p:sp>
      </p:grpSp>
      <p:sp>
        <p:nvSpPr>
          <p:cNvPr id="29" name="TextBox 28">
            <a:hlinkClick r:id="rId4" action="ppaction://hlinkfile"/>
          </p:cNvPr>
          <p:cNvSpPr txBox="1"/>
          <p:nvPr/>
        </p:nvSpPr>
        <p:spPr>
          <a:xfrm>
            <a:off x="77089" y="1689700"/>
            <a:ext cx="4664487" cy="300082"/>
          </a:xfrm>
          <a:prstGeom prst="rect">
            <a:avLst/>
          </a:prstGeom>
          <a:noFill/>
        </p:spPr>
        <p:txBody>
          <a:bodyPr wrap="square" rtlCol="0">
            <a:spAutoFit/>
          </a:bodyPr>
          <a:lstStyle/>
          <a:p>
            <a:pPr>
              <a:lnSpc>
                <a:spcPct val="90000"/>
              </a:lnSpc>
              <a:spcBef>
                <a:spcPct val="0"/>
              </a:spcBef>
            </a:pPr>
            <a:r>
              <a:rPr lang="en-US" sz="1500" dirty="0">
                <a:effectLst>
                  <a:outerShdw blurRad="38100" dist="38100" dir="2700000" algn="tl">
                    <a:srgbClr val="000000">
                      <a:alpha val="43137"/>
                    </a:srgbClr>
                  </a:outerShdw>
                </a:effectLst>
                <a:latin typeface="Century Gothic" panose="020B0502020202020204" pitchFamily="34" charset="0"/>
                <a:hlinkClick r:id="rId5" action="ppaction://hlinkfile"/>
              </a:rPr>
              <a:t>*Roles and Choosing Service Providers</a:t>
            </a:r>
            <a:endParaRPr lang="en-US" sz="15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208768" y="2126856"/>
            <a:ext cx="6921619" cy="707758"/>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t>
            </a:r>
          </a:p>
        </p:txBody>
      </p:sp>
      <p:sp>
        <p:nvSpPr>
          <p:cNvPr id="28" name="TextBox 27"/>
          <p:cNvSpPr txBox="1"/>
          <p:nvPr/>
        </p:nvSpPr>
        <p:spPr>
          <a:xfrm>
            <a:off x="1616212" y="2164748"/>
            <a:ext cx="6250727" cy="646331"/>
          </a:xfrm>
          <a:prstGeom prst="rect">
            <a:avLst/>
          </a:prstGeom>
          <a:noFill/>
        </p:spPr>
        <p:txBody>
          <a:bodyPr wrap="square" rtlCol="0">
            <a:spAutoFit/>
          </a:bodyPr>
          <a:lstStyle/>
          <a:p>
            <a:pPr algn="ctr"/>
            <a:r>
              <a:rPr lang="en-US" dirty="0">
                <a:latin typeface="Century Gothic" panose="020B0502020202020204" pitchFamily="34" charset="0"/>
              </a:rPr>
              <a:t>Think about what roles you </a:t>
            </a:r>
            <a:r>
              <a:rPr lang="en-US" b="1" u="sng" dirty="0">
                <a:latin typeface="Century Gothic" panose="020B0502020202020204" pitchFamily="34" charset="0"/>
              </a:rPr>
              <a:t>need</a:t>
            </a:r>
            <a:r>
              <a:rPr lang="en-US" dirty="0">
                <a:latin typeface="Century Gothic" panose="020B0502020202020204" pitchFamily="34" charset="0"/>
              </a:rPr>
              <a:t> your provider to fill…</a:t>
            </a:r>
          </a:p>
          <a:p>
            <a:pPr algn="ctr"/>
            <a:r>
              <a:rPr lang="en-US" dirty="0">
                <a:latin typeface="Century Gothic" panose="020B0502020202020204" pitchFamily="34" charset="0"/>
              </a:rPr>
              <a:t>What kind of provider do </a:t>
            </a:r>
            <a:r>
              <a:rPr lang="en-US" b="1" u="sng" dirty="0">
                <a:latin typeface="Century Gothic" panose="020B0502020202020204" pitchFamily="34" charset="0"/>
              </a:rPr>
              <a:t>you</a:t>
            </a:r>
            <a:r>
              <a:rPr lang="en-US" dirty="0">
                <a:latin typeface="Century Gothic" panose="020B0502020202020204" pitchFamily="34" charset="0"/>
              </a:rPr>
              <a:t> want?</a:t>
            </a:r>
          </a:p>
        </p:txBody>
      </p:sp>
      <p:grpSp>
        <p:nvGrpSpPr>
          <p:cNvPr id="32" name="Group 31"/>
          <p:cNvGrpSpPr/>
          <p:nvPr/>
        </p:nvGrpSpPr>
        <p:grpSpPr>
          <a:xfrm>
            <a:off x="164942" y="2930054"/>
            <a:ext cx="4249895" cy="2929455"/>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31" name="TextBox 30"/>
            <p:cNvSpPr txBox="1"/>
            <p:nvPr/>
          </p:nvSpPr>
          <p:spPr>
            <a:xfrm>
              <a:off x="-3904549" y="2915418"/>
              <a:ext cx="5004166" cy="3474797"/>
            </a:xfrm>
            <a:prstGeom prst="rect">
              <a:avLst/>
            </a:prstGeom>
            <a:noFill/>
          </p:spPr>
          <p:txBody>
            <a:bodyPr wrap="square" rtlCol="0">
              <a:spAutoFit/>
            </a:bodyPr>
            <a:lstStyle/>
            <a:p>
              <a:pPr>
                <a:lnSpc>
                  <a:spcPct val="90000"/>
                </a:lnSpc>
                <a:spcBef>
                  <a:spcPct val="0"/>
                </a:spcBef>
              </a:pPr>
              <a:r>
                <a:rPr lang="en-US" sz="1650" dirty="0">
                  <a:latin typeface="Century Gothic" panose="020B0502020202020204" pitchFamily="34" charset="0"/>
                </a:rPr>
                <a:t>WHAT DO YOU </a:t>
              </a:r>
              <a:r>
                <a:rPr lang="en-US" sz="1650" b="1" u="sng" dirty="0">
                  <a:latin typeface="Century Gothic" panose="020B0502020202020204" pitchFamily="34" charset="0"/>
                </a:rPr>
                <a:t>NEED</a:t>
              </a:r>
              <a:r>
                <a:rPr lang="en-US" sz="1650" dirty="0">
                  <a:latin typeface="Century Gothic" panose="020B0502020202020204" pitchFamily="34" charset="0"/>
                </a:rPr>
                <a:t>?</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Someone who has a </a:t>
              </a:r>
              <a:r>
                <a:rPr lang="en-US" sz="1650" u="sng" dirty="0">
                  <a:latin typeface="Century Gothic" panose="020B0502020202020204" pitchFamily="34" charset="0"/>
                </a:rPr>
                <a:t>medical</a:t>
              </a:r>
              <a:r>
                <a:rPr lang="en-US" sz="1650" dirty="0">
                  <a:latin typeface="Century Gothic" panose="020B0502020202020204" pitchFamily="34" charset="0"/>
                </a:rPr>
                <a:t> background? </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Some who </a:t>
              </a:r>
              <a:r>
                <a:rPr lang="en-US" sz="1650" u="sng" dirty="0">
                  <a:latin typeface="Century Gothic" panose="020B0502020202020204" pitchFamily="34" charset="0"/>
                </a:rPr>
                <a:t>knows</a:t>
              </a:r>
              <a:r>
                <a:rPr lang="en-US" sz="1650" dirty="0">
                  <a:latin typeface="Century Gothic" panose="020B0502020202020204" pitchFamily="34" charset="0"/>
                </a:rPr>
                <a:t> your language?  </a:t>
              </a:r>
            </a:p>
            <a:p>
              <a:pPr>
                <a:lnSpc>
                  <a:spcPct val="90000"/>
                </a:lnSpc>
                <a:spcBef>
                  <a:spcPct val="0"/>
                </a:spcBef>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Someone who </a:t>
              </a:r>
              <a:r>
                <a:rPr lang="en-US" sz="1650" u="sng" dirty="0">
                  <a:latin typeface="Century Gothic" panose="020B0502020202020204" pitchFamily="34" charset="0"/>
                </a:rPr>
                <a:t>drives</a:t>
              </a:r>
              <a:r>
                <a:rPr lang="en-US" sz="1650" dirty="0">
                  <a:latin typeface="Century Gothic" panose="020B0502020202020204" pitchFamily="34" charset="0"/>
                </a:rPr>
                <a:t>?</a:t>
              </a:r>
            </a:p>
            <a:p>
              <a:pPr marL="257175" indent="-257175">
                <a:lnSpc>
                  <a:spcPct val="90000"/>
                </a:lnSpc>
                <a:spcBef>
                  <a:spcPct val="0"/>
                </a:spcBef>
                <a:buFont typeface="Arial" panose="020B0604020202020204" pitchFamily="34" charset="0"/>
                <a:buChar char="•"/>
              </a:pPr>
              <a:endParaRPr lang="en-US" sz="1650" dirty="0">
                <a:latin typeface="Century Gothic" panose="020B0502020202020204" pitchFamily="34" charset="0"/>
              </a:endParaRPr>
            </a:p>
            <a:p>
              <a:pPr marL="257175" indent="-257175">
                <a:lnSpc>
                  <a:spcPct val="90000"/>
                </a:lnSpc>
                <a:spcBef>
                  <a:spcPct val="0"/>
                </a:spcBef>
                <a:buFont typeface="Arial" panose="020B0604020202020204" pitchFamily="34" charset="0"/>
                <a:buChar char="•"/>
              </a:pPr>
              <a:r>
                <a:rPr lang="en-US" sz="1650" dirty="0">
                  <a:latin typeface="Century Gothic" panose="020B0502020202020204" pitchFamily="34" charset="0"/>
                </a:rPr>
                <a:t>Someone who can support in </a:t>
              </a:r>
              <a:r>
                <a:rPr lang="en-US" sz="1650" u="sng" dirty="0">
                  <a:latin typeface="Century Gothic" panose="020B0502020202020204" pitchFamily="34" charset="0"/>
                </a:rPr>
                <a:t>personal</a:t>
              </a:r>
              <a:r>
                <a:rPr lang="en-US" sz="1650" dirty="0">
                  <a:latin typeface="Century Gothic" panose="020B0502020202020204" pitchFamily="34" charset="0"/>
                </a:rPr>
                <a:t> </a:t>
              </a:r>
              <a:r>
                <a:rPr lang="en-US" sz="1650" u="sng" dirty="0">
                  <a:latin typeface="Century Gothic" panose="020B0502020202020204" pitchFamily="34" charset="0"/>
                </a:rPr>
                <a:t>care</a:t>
              </a:r>
              <a:r>
                <a:rPr lang="en-US" sz="1650" dirty="0">
                  <a:latin typeface="Century Gothic" panose="020B0502020202020204" pitchFamily="34" charset="0"/>
                </a:rPr>
                <a:t>?</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82658" y="1303634"/>
            <a:ext cx="5515337"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SERVICE PROVIDERS</a:t>
            </a:r>
          </a:p>
        </p:txBody>
      </p:sp>
    </p:spTree>
    <p:extLst>
      <p:ext uri="{BB962C8B-B14F-4D97-AF65-F5344CB8AC3E}">
        <p14:creationId xmlns:p14="http://schemas.microsoft.com/office/powerpoint/2010/main" val="3455598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3555291" y="1715628"/>
            <a:ext cx="5557618" cy="5557618"/>
          </a:xfrm>
          <a:prstGeom prst="rect">
            <a:avLst/>
          </a:prstGeom>
        </p:spPr>
      </p:pic>
      <p:sp>
        <p:nvSpPr>
          <p:cNvPr id="6" name="Slide Number Placeholder 5">
            <a:extLst>
              <a:ext uri="{FF2B5EF4-FFF2-40B4-BE49-F238E27FC236}">
                <a16:creationId xmlns:a16="http://schemas.microsoft.com/office/drawing/2014/main" id="{7A3DAA3A-E965-4BE7-BB13-262454A23ABA}"/>
              </a:ext>
            </a:extLst>
          </p:cNvPr>
          <p:cNvSpPr>
            <a:spLocks noGrp="1"/>
          </p:cNvSpPr>
          <p:nvPr>
            <p:ph type="sldNum" sz="quarter" idx="12"/>
          </p:nvPr>
        </p:nvSpPr>
        <p:spPr/>
        <p:txBody>
          <a:bodyPr/>
          <a:lstStyle/>
          <a:p>
            <a:fld id="{4D7E5609-FE4C-4FDE-AD6F-D3A3F5CE6A5C}" type="slidenum">
              <a:rPr lang="en-US" smtClean="0"/>
              <a:t>26</a:t>
            </a:fld>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82658" y="890380"/>
            <a:ext cx="5135386" cy="588110"/>
          </a:xfrm>
        </p:spPr>
        <p:txBody>
          <a:bodyPr/>
          <a:lstStyle/>
          <a:p>
            <a:r>
              <a:rPr lang="en-US" sz="21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82658" y="1303634"/>
            <a:ext cx="6711842"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CHOOSING THE RIGHT PERSON FOR THE RIGHT ROLE</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1896212" y="1701588"/>
            <a:ext cx="4993199" cy="461665"/>
          </a:xfrm>
          <a:prstGeom prst="rect">
            <a:avLst/>
          </a:prstGeom>
        </p:spPr>
        <p:txBody>
          <a:bodyPr wrap="square">
            <a:spAutoFit/>
          </a:bodyPr>
          <a:lstStyle/>
          <a:p>
            <a:r>
              <a:rPr lang="en-US" sz="2400" dirty="0">
                <a:latin typeface="Century Gothic" panose="020B0502020202020204" pitchFamily="34" charset="0"/>
                <a:hlinkClick r:id="rId5" action="ppaction://hlinkfile"/>
              </a:rPr>
              <a:t>*Agreements with Your Providers</a:t>
            </a:r>
            <a:endParaRPr lang="en-US" sz="2400" dirty="0">
              <a:latin typeface="Century Gothic" panose="020B0502020202020204" pitchFamily="34" charset="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291272" y="2352294"/>
            <a:ext cx="6203079" cy="2852928"/>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person who can help you implement your program</a:t>
              </a:r>
            </a:p>
            <a:p>
              <a:endParaRPr lang="en-US" sz="1350"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679252"/>
              <a:chOff x="715644" y="2031765"/>
              <a:chExt cx="7198714" cy="3697006"/>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1051490"/>
              </a:xfrm>
              <a:prstGeom prst="rect">
                <a:avLst/>
              </a:prstGeom>
            </p:spPr>
            <p:txBody>
              <a:bodyPr wrap="square">
                <a:spAutoFit/>
              </a:bodyPr>
              <a:lstStyle/>
              <a:p>
                <a:pPr algn="ctr">
                  <a:defRPr/>
                </a:pPr>
                <a:r>
                  <a:rPr lang="en-US" sz="1500" dirty="0">
                    <a:latin typeface="Century Gothic" panose="020B0502020202020204" pitchFamily="34" charset="0"/>
                  </a:rPr>
                  <a:t>Where the service will take place</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742228"/>
              </a:xfrm>
              <a:prstGeom prst="rect">
                <a:avLst/>
              </a:prstGeom>
              <a:noFill/>
            </p:spPr>
            <p:txBody>
              <a:bodyPr wrap="square" rtlCol="0">
                <a:spAutoFit/>
              </a:bodyPr>
              <a:lstStyle/>
              <a:p>
                <a:pPr algn="ctr">
                  <a:defRPr/>
                </a:pPr>
                <a:r>
                  <a:rPr lang="en-US" sz="1500" dirty="0">
                    <a:latin typeface="Century Gothic" panose="020B0502020202020204" pitchFamily="34" charset="0"/>
                  </a:rPr>
                  <a:t>Expectations of the job</a:t>
                </a: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742228"/>
              </a:xfrm>
              <a:prstGeom prst="rect">
                <a:avLst/>
              </a:prstGeom>
              <a:noFill/>
            </p:spPr>
            <p:txBody>
              <a:bodyPr wrap="square" rtlCol="0">
                <a:spAutoFit/>
              </a:bodyPr>
              <a:lstStyle/>
              <a:p>
                <a:pPr algn="ctr">
                  <a:defRPr/>
                </a:pPr>
                <a:r>
                  <a:rPr lang="en-US" sz="1500" dirty="0">
                    <a:latin typeface="Century Gothic" panose="020B0502020202020204" pitchFamily="34" charset="0"/>
                  </a:rPr>
                  <a:t>Hours and days of the job</a:t>
                </a: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1360752"/>
              </a:xfrm>
              <a:prstGeom prst="rect">
                <a:avLst/>
              </a:prstGeom>
              <a:noFill/>
            </p:spPr>
            <p:txBody>
              <a:bodyPr wrap="square" rtlCol="0">
                <a:spAutoFit/>
              </a:bodyPr>
              <a:lstStyle/>
              <a:p>
                <a:pPr algn="ctr">
                  <a:defRPr/>
                </a:pPr>
                <a:r>
                  <a:rPr lang="en-US" sz="1500" dirty="0">
                    <a:latin typeface="Century Gothic" panose="020B0502020202020204" pitchFamily="34" charset="0"/>
                  </a:rPr>
                  <a:t>How you will keep track of when they work</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42228"/>
              </a:xfrm>
              <a:prstGeom prst="rect">
                <a:avLst/>
              </a:prstGeom>
              <a:noFill/>
            </p:spPr>
            <p:txBody>
              <a:bodyPr wrap="square" rtlCol="0">
                <a:spAutoFit/>
              </a:bodyPr>
              <a:lstStyle/>
              <a:p>
                <a:pPr algn="ctr">
                  <a:defRPr/>
                </a:pPr>
                <a:r>
                  <a:rPr lang="en-US" sz="1500" dirty="0">
                    <a:latin typeface="Century Gothic" panose="020B0502020202020204" pitchFamily="34" charset="0"/>
                  </a:rPr>
                  <a:t>Start date/end date</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3"/>
                <a:ext cx="2175886" cy="432966"/>
              </a:xfrm>
              <a:prstGeom prst="rect">
                <a:avLst/>
              </a:prstGeom>
              <a:noFill/>
            </p:spPr>
            <p:txBody>
              <a:bodyPr wrap="square" rtlCol="0">
                <a:spAutoFit/>
              </a:bodyPr>
              <a:lstStyle/>
              <a:p>
                <a:pPr algn="ctr">
                  <a:defRPr/>
                </a:pPr>
                <a:r>
                  <a:rPr lang="en-US" sz="1500" dirty="0">
                    <a:latin typeface="Century Gothic" panose="020B0502020202020204" pitchFamily="34" charset="0"/>
                  </a:rPr>
                  <a:t>Rate of pay</a:t>
                </a:r>
              </a:p>
            </p:txBody>
          </p:sp>
        </p:grpSp>
      </p:grpSp>
    </p:spTree>
    <p:extLst>
      <p:ext uri="{BB962C8B-B14F-4D97-AF65-F5344CB8AC3E}">
        <p14:creationId xmlns:p14="http://schemas.microsoft.com/office/powerpoint/2010/main" val="679553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Local Volunteer Advisory Committee</a:t>
            </a:r>
          </a:p>
        </p:txBody>
      </p:sp>
      <p:sp>
        <p:nvSpPr>
          <p:cNvPr id="3" name="Content Placeholder 2"/>
          <p:cNvSpPr>
            <a:spLocks noGrp="1"/>
          </p:cNvSpPr>
          <p:nvPr>
            <p:ph idx="1"/>
          </p:nvPr>
        </p:nvSpPr>
        <p:spPr/>
        <p:txBody>
          <a:bodyPr>
            <a:normAutofit fontScale="92500" lnSpcReduction="20000"/>
          </a:bodyPr>
          <a:lstStyle/>
          <a:p>
            <a:pPr marL="457200" lvl="0" indent="-342900">
              <a:buFont typeface="Wingdings" panose="05000000000000000000" pitchFamily="2" charset="2"/>
              <a:buChar char="Ø"/>
            </a:pPr>
            <a:r>
              <a:rPr lang="en-US" sz="3200" dirty="0"/>
              <a:t>Review the development and ongoing progress of the Self-Determination Program</a:t>
            </a:r>
          </a:p>
          <a:p>
            <a:pPr marL="457200" lvl="0" indent="-342900">
              <a:buFont typeface="Wingdings" panose="05000000000000000000" pitchFamily="2" charset="2"/>
              <a:buChar char="Ø"/>
            </a:pPr>
            <a:r>
              <a:rPr lang="en-US" sz="3200" dirty="0"/>
              <a:t>Offer recommendations for ongoing improvement</a:t>
            </a:r>
          </a:p>
          <a:p>
            <a:pPr marL="457200" lvl="0" indent="-342900">
              <a:buFont typeface="Wingdings" panose="05000000000000000000" pitchFamily="2" charset="2"/>
              <a:buChar char="Ø"/>
            </a:pPr>
            <a:r>
              <a:rPr lang="en-US" sz="3200" dirty="0"/>
              <a:t>Collaborate with the regional center to conduct outreach and provide training about the Self-Determination Program</a:t>
            </a:r>
          </a:p>
        </p:txBody>
      </p:sp>
      <p:sp>
        <p:nvSpPr>
          <p:cNvPr id="4" name="Slide Number Placeholder 3">
            <a:extLst>
              <a:ext uri="{FF2B5EF4-FFF2-40B4-BE49-F238E27FC236}">
                <a16:creationId xmlns:a16="http://schemas.microsoft.com/office/drawing/2014/main" id="{45038320-370B-472D-A448-22E2B4916E66}"/>
              </a:ext>
            </a:extLst>
          </p:cNvPr>
          <p:cNvSpPr>
            <a:spLocks noGrp="1"/>
          </p:cNvSpPr>
          <p:nvPr>
            <p:ph type="sldNum" sz="quarter" idx="12"/>
          </p:nvPr>
        </p:nvSpPr>
        <p:spPr/>
        <p:txBody>
          <a:bodyPr/>
          <a:lstStyle/>
          <a:p>
            <a:fld id="{1C6938A6-C927-4877-ADD0-E30AE44D325E}" type="slidenum">
              <a:rPr lang="en-US" smtClean="0"/>
              <a:t>27</a:t>
            </a:fld>
            <a:endParaRPr lang="en-US"/>
          </a:p>
        </p:txBody>
      </p:sp>
    </p:spTree>
    <p:extLst>
      <p:ext uri="{BB962C8B-B14F-4D97-AF65-F5344CB8AC3E}">
        <p14:creationId xmlns:p14="http://schemas.microsoft.com/office/powerpoint/2010/main" val="2752117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3600" dirty="0">
                <a:latin typeface="+mn-lt"/>
              </a:rPr>
              <a:t>Participant Eligibility, Rights, and Responsibilities</a:t>
            </a:r>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98163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Learning Objectives</a:t>
            </a:r>
          </a:p>
        </p:txBody>
      </p:sp>
      <p:sp>
        <p:nvSpPr>
          <p:cNvPr id="3" name="Content Placeholder 2"/>
          <p:cNvSpPr>
            <a:spLocks noGrp="1"/>
          </p:cNvSpPr>
          <p:nvPr>
            <p:ph idx="1"/>
          </p:nvPr>
        </p:nvSpPr>
        <p:spPr/>
        <p:txBody>
          <a:bodyPr>
            <a:normAutofit fontScale="85000" lnSpcReduction="10000"/>
          </a:bodyPr>
          <a:lstStyle/>
          <a:p>
            <a:r>
              <a:rPr lang="en-US" sz="3200" dirty="0"/>
              <a:t>Eligibility requirements</a:t>
            </a:r>
          </a:p>
          <a:p>
            <a:pPr marL="114300" indent="0">
              <a:buNone/>
            </a:pPr>
            <a:endParaRPr lang="en-US" sz="3200" dirty="0"/>
          </a:p>
          <a:p>
            <a:pPr lvl="0"/>
            <a:r>
              <a:rPr lang="en-US" sz="3200" dirty="0"/>
              <a:t>Requirements for participation</a:t>
            </a:r>
          </a:p>
          <a:p>
            <a:pPr marL="114300" lvl="0" indent="0">
              <a:buNone/>
            </a:pPr>
            <a:endParaRPr lang="en-US" sz="3200" dirty="0"/>
          </a:p>
          <a:p>
            <a:pPr lvl="0"/>
            <a:r>
              <a:rPr lang="en-US" sz="3200" dirty="0"/>
              <a:t>Understand the rights of consumers and families as candidates for, and participants in, the Self-Determination Program</a:t>
            </a:r>
          </a:p>
        </p:txBody>
      </p:sp>
      <p:sp>
        <p:nvSpPr>
          <p:cNvPr id="4" name="Slide Number Placeholder 3">
            <a:extLst>
              <a:ext uri="{FF2B5EF4-FFF2-40B4-BE49-F238E27FC236}">
                <a16:creationId xmlns:a16="http://schemas.microsoft.com/office/drawing/2014/main" id="{27F94C96-1134-4543-8FC1-602BAED6C3C6}"/>
              </a:ext>
            </a:extLst>
          </p:cNvPr>
          <p:cNvSpPr>
            <a:spLocks noGrp="1"/>
          </p:cNvSpPr>
          <p:nvPr>
            <p:ph type="sldNum" sz="quarter" idx="12"/>
          </p:nvPr>
        </p:nvSpPr>
        <p:spPr/>
        <p:txBody>
          <a:bodyPr/>
          <a:lstStyle/>
          <a:p>
            <a:fld id="{1C6938A6-C927-4877-ADD0-E30AE44D325E}" type="slidenum">
              <a:rPr lang="en-US" smtClean="0"/>
              <a:t>29</a:t>
            </a:fld>
            <a:endParaRPr lang="en-US"/>
          </a:p>
        </p:txBody>
      </p:sp>
    </p:spTree>
    <p:extLst>
      <p:ext uri="{BB962C8B-B14F-4D97-AF65-F5344CB8AC3E}">
        <p14:creationId xmlns:p14="http://schemas.microsoft.com/office/powerpoint/2010/main" val="83565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About Today…Here’s what you should walk away with</a:t>
            </a:r>
          </a:p>
        </p:txBody>
      </p:sp>
      <p:sp>
        <p:nvSpPr>
          <p:cNvPr id="3" name="Content Placeholder 2"/>
          <p:cNvSpPr>
            <a:spLocks noGrp="1"/>
          </p:cNvSpPr>
          <p:nvPr>
            <p:ph idx="1"/>
          </p:nvPr>
        </p:nvSpPr>
        <p:spPr/>
        <p:txBody>
          <a:bodyPr>
            <a:normAutofit/>
          </a:bodyPr>
          <a:lstStyle/>
          <a:p>
            <a:pPr marL="0" indent="0">
              <a:buNone/>
            </a:pPr>
            <a:endParaRPr lang="en-US" sz="2400" dirty="0"/>
          </a:p>
          <a:p>
            <a:pPr lvl="0"/>
            <a:r>
              <a:rPr lang="en-US" dirty="0"/>
              <a:t>Overview of Self Determination Program (SDP) in California</a:t>
            </a:r>
            <a:endParaRPr lang="en-US" sz="2400" dirty="0"/>
          </a:p>
          <a:p>
            <a:pPr lvl="1"/>
            <a:r>
              <a:rPr lang="en-US" dirty="0"/>
              <a:t>What is Self Determination?</a:t>
            </a:r>
          </a:p>
          <a:p>
            <a:pPr lvl="1"/>
            <a:r>
              <a:rPr lang="en-US" dirty="0"/>
              <a:t>Rules, Roles, and Everything Else</a:t>
            </a:r>
          </a:p>
          <a:p>
            <a:pPr lvl="1"/>
            <a:r>
              <a:rPr lang="en-US" sz="2000" dirty="0"/>
              <a:t>Planning  and Services in Self Determination</a:t>
            </a:r>
          </a:p>
          <a:p>
            <a:r>
              <a:rPr lang="en-US" dirty="0"/>
              <a:t>How do </a:t>
            </a:r>
            <a:r>
              <a:rPr lang="en-US" dirty="0" err="1"/>
              <a:t>Vendored</a:t>
            </a:r>
            <a:r>
              <a:rPr lang="en-US" dirty="0"/>
              <a:t> Service Providers fit in with Self Determination?</a:t>
            </a:r>
          </a:p>
          <a:p>
            <a:r>
              <a:rPr lang="en-US" dirty="0"/>
              <a:t>Next Steps at FDLRC</a:t>
            </a:r>
          </a:p>
          <a:p>
            <a:r>
              <a:rPr lang="en-US" dirty="0"/>
              <a:t>Where to Get More Info</a:t>
            </a:r>
          </a:p>
          <a:p>
            <a:pPr marL="0" indent="0">
              <a:buNone/>
            </a:pPr>
            <a:endParaRPr lang="en-US" sz="2400" dirty="0"/>
          </a:p>
          <a:p>
            <a:endParaRPr lang="en-US" dirty="0"/>
          </a:p>
        </p:txBody>
      </p:sp>
      <p:sp>
        <p:nvSpPr>
          <p:cNvPr id="4" name="Slide Number Placeholder 3">
            <a:extLst>
              <a:ext uri="{FF2B5EF4-FFF2-40B4-BE49-F238E27FC236}">
                <a16:creationId xmlns:a16="http://schemas.microsoft.com/office/drawing/2014/main" id="{8B58AE13-687B-4329-906F-FCED68E09187}"/>
              </a:ext>
            </a:extLst>
          </p:cNvPr>
          <p:cNvSpPr>
            <a:spLocks noGrp="1"/>
          </p:cNvSpPr>
          <p:nvPr>
            <p:ph type="sldNum" sz="quarter" idx="12"/>
          </p:nvPr>
        </p:nvSpPr>
        <p:spPr/>
        <p:txBody>
          <a:bodyPr/>
          <a:lstStyle/>
          <a:p>
            <a:fld id="{1C6938A6-C927-4877-ADD0-E30AE44D325E}" type="slidenum">
              <a:rPr lang="en-US" smtClean="0"/>
              <a:t>3</a:t>
            </a:fld>
            <a:endParaRPr lang="en-US"/>
          </a:p>
        </p:txBody>
      </p:sp>
    </p:spTree>
    <p:extLst>
      <p:ext uri="{BB962C8B-B14F-4D97-AF65-F5344CB8AC3E}">
        <p14:creationId xmlns:p14="http://schemas.microsoft.com/office/powerpoint/2010/main" val="142098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latin typeface="+mn-lt"/>
              </a:rPr>
              <a:t>Eligibility</a:t>
            </a:r>
          </a:p>
        </p:txBody>
      </p:sp>
      <p:sp>
        <p:nvSpPr>
          <p:cNvPr id="3" name="Content Placeholder 2"/>
          <p:cNvSpPr>
            <a:spLocks noGrp="1"/>
          </p:cNvSpPr>
          <p:nvPr>
            <p:ph idx="1"/>
          </p:nvPr>
        </p:nvSpPr>
        <p:spPr>
          <a:xfrm>
            <a:off x="152400" y="1524000"/>
            <a:ext cx="8229600" cy="5029200"/>
          </a:xfrm>
        </p:spPr>
        <p:txBody>
          <a:bodyPr>
            <a:normAutofit/>
          </a:bodyPr>
          <a:lstStyle/>
          <a:p>
            <a:pPr marL="0" indent="0">
              <a:buNone/>
            </a:pPr>
            <a:r>
              <a:rPr lang="en-US" sz="3200" dirty="0"/>
              <a:t>Participation in the Self-Determination Program is available to people who:</a:t>
            </a:r>
          </a:p>
          <a:p>
            <a:r>
              <a:rPr lang="en-US" sz="3200" dirty="0"/>
              <a:t>Are regional center consumers</a:t>
            </a:r>
          </a:p>
          <a:p>
            <a:r>
              <a:rPr lang="en-US" sz="3200" dirty="0"/>
              <a:t>Agree to the terms and conditions specified in statute</a:t>
            </a:r>
          </a:p>
        </p:txBody>
      </p:sp>
      <p:sp>
        <p:nvSpPr>
          <p:cNvPr id="4" name="Slide Number Placeholder 3">
            <a:extLst>
              <a:ext uri="{FF2B5EF4-FFF2-40B4-BE49-F238E27FC236}">
                <a16:creationId xmlns:a16="http://schemas.microsoft.com/office/drawing/2014/main" id="{A525D35A-97D1-473E-A7AB-D791D0167CFA}"/>
              </a:ext>
            </a:extLst>
          </p:cNvPr>
          <p:cNvSpPr>
            <a:spLocks noGrp="1"/>
          </p:cNvSpPr>
          <p:nvPr>
            <p:ph type="sldNum" sz="quarter" idx="12"/>
          </p:nvPr>
        </p:nvSpPr>
        <p:spPr/>
        <p:txBody>
          <a:bodyPr/>
          <a:lstStyle/>
          <a:p>
            <a:fld id="{1C6938A6-C927-4877-ADD0-E30AE44D325E}" type="slidenum">
              <a:rPr lang="en-US" smtClean="0"/>
              <a:t>30</a:t>
            </a:fld>
            <a:endParaRPr lang="en-US"/>
          </a:p>
        </p:txBody>
      </p:sp>
    </p:spTree>
    <p:extLst>
      <p:ext uri="{BB962C8B-B14F-4D97-AF65-F5344CB8AC3E}">
        <p14:creationId xmlns:p14="http://schemas.microsoft.com/office/powerpoint/2010/main" val="1537077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Requirements for Participation</a:t>
            </a:r>
          </a:p>
        </p:txBody>
      </p:sp>
      <p:sp>
        <p:nvSpPr>
          <p:cNvPr id="3" name="Content Placeholder 2"/>
          <p:cNvSpPr>
            <a:spLocks noGrp="1"/>
          </p:cNvSpPr>
          <p:nvPr>
            <p:ph idx="1"/>
          </p:nvPr>
        </p:nvSpPr>
        <p:spPr/>
        <p:txBody>
          <a:bodyPr>
            <a:normAutofit fontScale="85000" lnSpcReduction="20000"/>
          </a:bodyPr>
          <a:lstStyle/>
          <a:p>
            <a:pPr marL="0" indent="0">
              <a:buNone/>
            </a:pPr>
            <a:r>
              <a:rPr lang="en-US" sz="3200" dirty="0"/>
              <a:t>All candidates for the Self-Determination Program must agree to:</a:t>
            </a:r>
          </a:p>
          <a:p>
            <a:r>
              <a:rPr lang="en-US" sz="3200" dirty="0"/>
              <a:t>Receive an orientation to the Self-Determination Program prior to enrollment</a:t>
            </a:r>
          </a:p>
          <a:p>
            <a:r>
              <a:rPr lang="en-US" sz="3200" dirty="0"/>
              <a:t>Utilize the services and supports available within the Self-Determination Program only when generic services and supports are not available</a:t>
            </a:r>
          </a:p>
        </p:txBody>
      </p:sp>
      <p:sp>
        <p:nvSpPr>
          <p:cNvPr id="4" name="Slide Number Placeholder 3">
            <a:extLst>
              <a:ext uri="{FF2B5EF4-FFF2-40B4-BE49-F238E27FC236}">
                <a16:creationId xmlns:a16="http://schemas.microsoft.com/office/drawing/2014/main" id="{AF8FF8B6-1B4A-487B-BB30-F42CBA445CBD}"/>
              </a:ext>
            </a:extLst>
          </p:cNvPr>
          <p:cNvSpPr>
            <a:spLocks noGrp="1"/>
          </p:cNvSpPr>
          <p:nvPr>
            <p:ph type="sldNum" sz="quarter" idx="12"/>
          </p:nvPr>
        </p:nvSpPr>
        <p:spPr/>
        <p:txBody>
          <a:bodyPr/>
          <a:lstStyle/>
          <a:p>
            <a:fld id="{1C6938A6-C927-4877-ADD0-E30AE44D325E}" type="slidenum">
              <a:rPr lang="en-US" smtClean="0"/>
              <a:t>31</a:t>
            </a:fld>
            <a:endParaRPr lang="en-US"/>
          </a:p>
        </p:txBody>
      </p:sp>
    </p:spTree>
    <p:extLst>
      <p:ext uri="{BB962C8B-B14F-4D97-AF65-F5344CB8AC3E}">
        <p14:creationId xmlns:p14="http://schemas.microsoft.com/office/powerpoint/2010/main" val="41239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Requirements for Participation</a:t>
            </a:r>
          </a:p>
        </p:txBody>
      </p:sp>
      <p:sp>
        <p:nvSpPr>
          <p:cNvPr id="3" name="Content Placeholder 2"/>
          <p:cNvSpPr>
            <a:spLocks noGrp="1"/>
          </p:cNvSpPr>
          <p:nvPr>
            <p:ph idx="1"/>
          </p:nvPr>
        </p:nvSpPr>
        <p:spPr>
          <a:xfrm>
            <a:off x="457200" y="1600200"/>
            <a:ext cx="7620000" cy="4800600"/>
          </a:xfrm>
        </p:spPr>
        <p:txBody>
          <a:bodyPr>
            <a:noAutofit/>
          </a:bodyPr>
          <a:lstStyle/>
          <a:p>
            <a:r>
              <a:rPr lang="en-US" sz="3000" dirty="0"/>
              <a:t>Only purchase services and supports necessary to implement his or her Individual Program Plan</a:t>
            </a:r>
          </a:p>
          <a:p>
            <a:r>
              <a:rPr lang="en-US" sz="3000" dirty="0"/>
              <a:t>Manage Self-Determination Program services and supports within his or her individual budget</a:t>
            </a:r>
          </a:p>
          <a:p>
            <a:r>
              <a:rPr lang="en-US" sz="3000" dirty="0"/>
              <a:t>Utilize the services of a financial management services provider of his or her own choosing and who is </a:t>
            </a:r>
            <a:r>
              <a:rPr lang="en-US" sz="3000" dirty="0" err="1"/>
              <a:t>vendored</a:t>
            </a:r>
            <a:r>
              <a:rPr lang="en-US" sz="3000" dirty="0"/>
              <a:t> by a regional center</a:t>
            </a:r>
          </a:p>
          <a:p>
            <a:endParaRPr lang="en-US" sz="3200" dirty="0"/>
          </a:p>
        </p:txBody>
      </p:sp>
      <p:sp>
        <p:nvSpPr>
          <p:cNvPr id="4" name="Slide Number Placeholder 3">
            <a:extLst>
              <a:ext uri="{FF2B5EF4-FFF2-40B4-BE49-F238E27FC236}">
                <a16:creationId xmlns:a16="http://schemas.microsoft.com/office/drawing/2014/main" id="{0B764B23-306D-4E09-BB75-6D8696C7B37A}"/>
              </a:ext>
            </a:extLst>
          </p:cNvPr>
          <p:cNvSpPr>
            <a:spLocks noGrp="1"/>
          </p:cNvSpPr>
          <p:nvPr>
            <p:ph type="sldNum" sz="quarter" idx="12"/>
          </p:nvPr>
        </p:nvSpPr>
        <p:spPr/>
        <p:txBody>
          <a:bodyPr/>
          <a:lstStyle/>
          <a:p>
            <a:fld id="{1C6938A6-C927-4877-ADD0-E30AE44D325E}" type="slidenum">
              <a:rPr lang="en-US" smtClean="0"/>
              <a:t>32</a:t>
            </a:fld>
            <a:endParaRPr lang="en-US"/>
          </a:p>
        </p:txBody>
      </p:sp>
    </p:spTree>
    <p:extLst>
      <p:ext uri="{BB962C8B-B14F-4D97-AF65-F5344CB8AC3E}">
        <p14:creationId xmlns:p14="http://schemas.microsoft.com/office/powerpoint/2010/main" val="121691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Exiting from Participation</a:t>
            </a:r>
          </a:p>
        </p:txBody>
      </p:sp>
      <p:sp>
        <p:nvSpPr>
          <p:cNvPr id="3" name="Content Placeholder 2"/>
          <p:cNvSpPr>
            <a:spLocks noGrp="1"/>
          </p:cNvSpPr>
          <p:nvPr>
            <p:ph idx="1"/>
          </p:nvPr>
        </p:nvSpPr>
        <p:spPr/>
        <p:txBody>
          <a:bodyPr>
            <a:normAutofit fontScale="85000" lnSpcReduction="20000"/>
          </a:bodyPr>
          <a:lstStyle/>
          <a:p>
            <a:r>
              <a:rPr lang="en-US" sz="3200" dirty="0"/>
              <a:t>A participant may voluntarily choose to leave the Self-Determination Program at any time and return to traditional service delivery</a:t>
            </a:r>
          </a:p>
          <a:p>
            <a:pPr marL="777240" lvl="2" indent="0">
              <a:buNone/>
            </a:pPr>
            <a:r>
              <a:rPr lang="en-US" sz="2800" dirty="0"/>
              <a:t>He or she cannot return to </a:t>
            </a:r>
            <a:r>
              <a:rPr lang="en-US" sz="2800"/>
              <a:t>the Self-Determination Program </a:t>
            </a:r>
            <a:r>
              <a:rPr lang="en-US" sz="2800" dirty="0"/>
              <a:t>for at least 12 months</a:t>
            </a:r>
          </a:p>
          <a:p>
            <a:r>
              <a:rPr lang="en-US" sz="3200" dirty="0"/>
              <a:t>Regional centers must ensure that there is no gap in delivery of services and supports</a:t>
            </a:r>
          </a:p>
        </p:txBody>
      </p:sp>
      <p:sp>
        <p:nvSpPr>
          <p:cNvPr id="4" name="Slide Number Placeholder 3">
            <a:extLst>
              <a:ext uri="{FF2B5EF4-FFF2-40B4-BE49-F238E27FC236}">
                <a16:creationId xmlns:a16="http://schemas.microsoft.com/office/drawing/2014/main" id="{18134EEF-98CD-4FD4-A230-919016890C65}"/>
              </a:ext>
            </a:extLst>
          </p:cNvPr>
          <p:cNvSpPr>
            <a:spLocks noGrp="1"/>
          </p:cNvSpPr>
          <p:nvPr>
            <p:ph type="sldNum" sz="quarter" idx="12"/>
          </p:nvPr>
        </p:nvSpPr>
        <p:spPr/>
        <p:txBody>
          <a:bodyPr/>
          <a:lstStyle/>
          <a:p>
            <a:fld id="{1C6938A6-C927-4877-ADD0-E30AE44D325E}" type="slidenum">
              <a:rPr lang="en-US" smtClean="0"/>
              <a:t>33</a:t>
            </a:fld>
            <a:endParaRPr lang="en-US"/>
          </a:p>
        </p:txBody>
      </p:sp>
    </p:spTree>
    <p:extLst>
      <p:ext uri="{BB962C8B-B14F-4D97-AF65-F5344CB8AC3E}">
        <p14:creationId xmlns:p14="http://schemas.microsoft.com/office/powerpoint/2010/main" val="1534978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What happens if the participant moves?</a:t>
            </a:r>
          </a:p>
        </p:txBody>
      </p:sp>
      <p:sp>
        <p:nvSpPr>
          <p:cNvPr id="3" name="Content Placeholder 2"/>
          <p:cNvSpPr>
            <a:spLocks noGrp="1"/>
          </p:cNvSpPr>
          <p:nvPr>
            <p:ph idx="1"/>
          </p:nvPr>
        </p:nvSpPr>
        <p:spPr/>
        <p:txBody>
          <a:bodyPr>
            <a:normAutofit fontScale="92500" lnSpcReduction="20000"/>
          </a:bodyPr>
          <a:lstStyle/>
          <a:p>
            <a:r>
              <a:rPr lang="en-US" sz="3200" dirty="0"/>
              <a:t>Participants may elect to continue to receive self-determination services and supports if he or she transfers to another regional center catchment area</a:t>
            </a:r>
          </a:p>
          <a:p>
            <a:r>
              <a:rPr lang="en-US" sz="3200" dirty="0"/>
              <a:t>The balance of the participant’s individual budget will be reallocated to the regional center to which he or she transfers</a:t>
            </a:r>
          </a:p>
        </p:txBody>
      </p:sp>
      <p:sp>
        <p:nvSpPr>
          <p:cNvPr id="4" name="Slide Number Placeholder 3">
            <a:extLst>
              <a:ext uri="{FF2B5EF4-FFF2-40B4-BE49-F238E27FC236}">
                <a16:creationId xmlns:a16="http://schemas.microsoft.com/office/drawing/2014/main" id="{868ED442-2A5B-4A02-B8E0-57211FD66504}"/>
              </a:ext>
            </a:extLst>
          </p:cNvPr>
          <p:cNvSpPr>
            <a:spLocks noGrp="1"/>
          </p:cNvSpPr>
          <p:nvPr>
            <p:ph type="sldNum" sz="quarter" idx="12"/>
          </p:nvPr>
        </p:nvSpPr>
        <p:spPr/>
        <p:txBody>
          <a:bodyPr/>
          <a:lstStyle/>
          <a:p>
            <a:fld id="{1C6938A6-C927-4877-ADD0-E30AE44D325E}" type="slidenum">
              <a:rPr lang="en-US" smtClean="0"/>
              <a:t>34</a:t>
            </a:fld>
            <a:endParaRPr lang="en-US"/>
          </a:p>
        </p:txBody>
      </p:sp>
    </p:spTree>
    <p:extLst>
      <p:ext uri="{BB962C8B-B14F-4D97-AF65-F5344CB8AC3E}">
        <p14:creationId xmlns:p14="http://schemas.microsoft.com/office/powerpoint/2010/main" val="3275019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468081" y="63389"/>
            <a:ext cx="6218315" cy="9398228"/>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5D4FFC79-5BEB-3244-A84F-3E90F5C61842}"/>
              </a:ext>
            </a:extLst>
          </p:cNvPr>
          <p:cNvSpPr txBox="1"/>
          <p:nvPr/>
        </p:nvSpPr>
        <p:spPr>
          <a:xfrm>
            <a:off x="82657" y="1303634"/>
            <a:ext cx="1494791"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RIGHTS</a:t>
            </a:r>
          </a:p>
        </p:txBody>
      </p:sp>
      <p:sp>
        <p:nvSpPr>
          <p:cNvPr id="3" name="TextBox 2"/>
          <p:cNvSpPr txBox="1"/>
          <p:nvPr/>
        </p:nvSpPr>
        <p:spPr>
          <a:xfrm>
            <a:off x="-254228" y="4663994"/>
            <a:ext cx="9709196" cy="1949115"/>
          </a:xfrm>
          <a:prstGeom prst="rect">
            <a:avLst/>
          </a:prstGeom>
          <a:noFill/>
        </p:spPr>
        <p:txBody>
          <a:bodyPr vert="wordArtVert" wrap="square" rtlCol="0">
            <a:spAutoFit/>
          </a:bodyPr>
          <a:lstStyle/>
          <a:p>
            <a:pPr defTabSz="685800">
              <a:lnSpc>
                <a:spcPct val="90000"/>
              </a:lnSpc>
              <a:spcBef>
                <a:spcPct val="0"/>
              </a:spcBef>
            </a:pPr>
            <a:r>
              <a:rPr lang="en-US" sz="10350" b="1" spc="38"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R</a:t>
            </a:r>
          </a:p>
          <a:p>
            <a:pPr defTabSz="685800">
              <a:lnSpc>
                <a:spcPct val="90000"/>
              </a:lnSpc>
              <a:spcBef>
                <a:spcPct val="0"/>
              </a:spcBef>
            </a:pPr>
            <a:r>
              <a:rPr lang="en-US" sz="10350" b="1" spc="38"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I</a:t>
            </a:r>
          </a:p>
          <a:p>
            <a:pPr defTabSz="685800">
              <a:lnSpc>
                <a:spcPct val="90000"/>
              </a:lnSpc>
              <a:spcBef>
                <a:spcPct val="0"/>
              </a:spcBef>
            </a:pPr>
            <a:r>
              <a:rPr lang="en-US" sz="10350" b="1" spc="38"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G</a:t>
            </a:r>
          </a:p>
          <a:p>
            <a:pPr defTabSz="685800">
              <a:lnSpc>
                <a:spcPct val="90000"/>
              </a:lnSpc>
              <a:spcBef>
                <a:spcPct val="0"/>
              </a:spcBef>
            </a:pPr>
            <a:r>
              <a:rPr lang="en-US" sz="10350" b="1" spc="38"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HT</a:t>
            </a:r>
          </a:p>
          <a:p>
            <a:pPr defTabSz="685800">
              <a:lnSpc>
                <a:spcPct val="90000"/>
              </a:lnSpc>
              <a:spcBef>
                <a:spcPct val="0"/>
              </a:spcBef>
            </a:pPr>
            <a:r>
              <a:rPr lang="en-US" sz="10350" b="1" spc="38"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S</a:t>
            </a:r>
          </a:p>
        </p:txBody>
      </p:sp>
      <p:sp>
        <p:nvSpPr>
          <p:cNvPr id="7" name="TextBox 6"/>
          <p:cNvSpPr txBox="1"/>
          <p:nvPr/>
        </p:nvSpPr>
        <p:spPr>
          <a:xfrm>
            <a:off x="1347797" y="3600451"/>
            <a:ext cx="6548972" cy="1328738"/>
          </a:xfrm>
          <a:prstGeom prst="rect">
            <a:avLst/>
          </a:prstGeom>
          <a:noFill/>
        </p:spPr>
        <p:txBody>
          <a:bodyPr vert="wordArtVert" wrap="square" rtlCol="0">
            <a:spAutoFit/>
          </a:bodyPr>
          <a:lstStyle/>
          <a:p>
            <a:pPr defTabSz="685800">
              <a:lnSpc>
                <a:spcPct val="90000"/>
              </a:lnSpc>
              <a:spcBef>
                <a:spcPct val="0"/>
              </a:spcBef>
            </a:pPr>
            <a:r>
              <a:rPr lang="en-US" sz="10350" b="1" spc="38"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SAME</a:t>
            </a:r>
          </a:p>
        </p:txBody>
      </p:sp>
      <p:sp>
        <p:nvSpPr>
          <p:cNvPr id="18" name="Rectangle 17"/>
          <p:cNvSpPr/>
          <p:nvPr/>
        </p:nvSpPr>
        <p:spPr>
          <a:xfrm rot="16200000">
            <a:off x="4175414" y="-1621789"/>
            <a:ext cx="803649" cy="966293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p:cNvGrpSpPr/>
          <p:nvPr/>
        </p:nvGrpSpPr>
        <p:grpSpPr>
          <a:xfrm>
            <a:off x="236368" y="2997358"/>
            <a:ext cx="8336773" cy="463175"/>
            <a:chOff x="315157" y="2853477"/>
            <a:chExt cx="11115697" cy="617567"/>
          </a:xfrm>
        </p:grpSpPr>
        <p:sp>
          <p:nvSpPr>
            <p:cNvPr id="8" name="Rectangle 7"/>
            <p:cNvSpPr/>
            <p:nvPr/>
          </p:nvSpPr>
          <p:spPr>
            <a:xfrm>
              <a:off x="961229" y="2853477"/>
              <a:ext cx="2428443" cy="615554"/>
            </a:xfrm>
            <a:prstGeom prst="rect">
              <a:avLst/>
            </a:prstGeom>
          </p:spPr>
          <p:txBody>
            <a:bodyPr wrap="none">
              <a:spAutoFit/>
            </a:bodyPr>
            <a:lstStyle/>
            <a:p>
              <a:r>
                <a:rPr lang="en-US" sz="2400" dirty="0">
                  <a:effectLst>
                    <a:outerShdw blurRad="38100" dist="38100" dir="2700000" algn="tl">
                      <a:srgbClr val="000000">
                        <a:alpha val="43137"/>
                      </a:srgbClr>
                    </a:outerShdw>
                  </a:effectLst>
                  <a:latin typeface="Century Gothic" panose="020B0502020202020204" pitchFamily="34" charset="0"/>
                </a:rPr>
                <a:t>IPP Process</a:t>
              </a:r>
            </a:p>
          </p:txBody>
        </p:sp>
        <p:sp>
          <p:nvSpPr>
            <p:cNvPr id="9" name="Rectangle 8"/>
            <p:cNvSpPr/>
            <p:nvPr/>
          </p:nvSpPr>
          <p:spPr>
            <a:xfrm>
              <a:off x="4894604" y="2855490"/>
              <a:ext cx="2601567" cy="615554"/>
            </a:xfrm>
            <a:prstGeom prst="rect">
              <a:avLst/>
            </a:prstGeom>
          </p:spPr>
          <p:txBody>
            <a:bodyPr wrap="none">
              <a:spAutoFit/>
            </a:bodyPr>
            <a:lstStyle/>
            <a:p>
              <a:r>
                <a:rPr lang="en-US" sz="2400" dirty="0">
                  <a:effectLst>
                    <a:outerShdw blurRad="38100" dist="38100" dir="2700000" algn="tl">
                      <a:srgbClr val="000000">
                        <a:alpha val="43137"/>
                      </a:srgbClr>
                    </a:outerShdw>
                  </a:effectLst>
                  <a:latin typeface="Century Gothic" panose="020B0502020202020204" pitchFamily="34" charset="0"/>
                </a:rPr>
                <a:t>Fair Hearing</a:t>
              </a:r>
            </a:p>
          </p:txBody>
        </p:sp>
        <p:sp>
          <p:nvSpPr>
            <p:cNvPr id="10" name="Rectangle 9"/>
            <p:cNvSpPr/>
            <p:nvPr/>
          </p:nvSpPr>
          <p:spPr>
            <a:xfrm>
              <a:off x="8912523" y="2853477"/>
              <a:ext cx="1898384" cy="615554"/>
            </a:xfrm>
            <a:prstGeom prst="rect">
              <a:avLst/>
            </a:prstGeom>
          </p:spPr>
          <p:txBody>
            <a:bodyPr wrap="none">
              <a:spAutoFit/>
            </a:bodyPr>
            <a:lstStyle/>
            <a:p>
              <a:r>
                <a:rPr lang="en-US" sz="2400" dirty="0">
                  <a:effectLst>
                    <a:outerShdw blurRad="38100" dist="38100" dir="2700000" algn="tl">
                      <a:srgbClr val="000000">
                        <a:alpha val="43137"/>
                      </a:srgbClr>
                    </a:outerShdw>
                  </a:effectLst>
                  <a:latin typeface="Century Gothic" panose="020B0502020202020204" pitchFamily="34" charset="0"/>
                </a:rPr>
                <a:t>Appeals</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sp>
        <p:nvSpPr>
          <p:cNvPr id="6" name="Slide Number Placeholder 5">
            <a:extLst>
              <a:ext uri="{FF2B5EF4-FFF2-40B4-BE49-F238E27FC236}">
                <a16:creationId xmlns:a16="http://schemas.microsoft.com/office/drawing/2014/main" id="{16BA291D-618D-4298-8CAF-52AE262129D0}"/>
              </a:ext>
            </a:extLst>
          </p:cNvPr>
          <p:cNvSpPr>
            <a:spLocks noGrp="1"/>
          </p:cNvSpPr>
          <p:nvPr>
            <p:ph type="sldNum" sz="quarter" idx="12"/>
          </p:nvPr>
        </p:nvSpPr>
        <p:spPr/>
        <p:txBody>
          <a:bodyPr/>
          <a:lstStyle/>
          <a:p>
            <a:fld id="{4D7E5609-FE4C-4FDE-AD6F-D3A3F5CE6A5C}" type="slidenum">
              <a:rPr lang="en-US" smtClean="0"/>
              <a:t>35</a:t>
            </a:fld>
            <a:endParaRPr lang="en-US" dirty="0"/>
          </a:p>
        </p:txBody>
      </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79255" y="932878"/>
            <a:ext cx="5135386" cy="646921"/>
          </a:xfrm>
        </p:spPr>
        <p:txBody>
          <a:bodyPr/>
          <a:lstStyle/>
          <a:p>
            <a:endParaRPr lang="en-US" sz="2100" dirty="0"/>
          </a:p>
        </p:txBody>
      </p:sp>
      <p:sp>
        <p:nvSpPr>
          <p:cNvPr id="4" name="Rectangle 3"/>
          <p:cNvSpPr/>
          <p:nvPr/>
        </p:nvSpPr>
        <p:spPr>
          <a:xfrm>
            <a:off x="2950371" y="5721785"/>
            <a:ext cx="3433953" cy="300082"/>
          </a:xfrm>
          <a:prstGeom prst="rect">
            <a:avLst/>
          </a:prstGeom>
        </p:spPr>
        <p:txBody>
          <a:bodyPr wrap="none">
            <a:spAutoFit/>
          </a:bodyPr>
          <a:lstStyle/>
          <a:p>
            <a:r>
              <a:rPr lang="en-US" sz="1350" b="1" dirty="0">
                <a:latin typeface="Century Gothic" panose="020B0502020202020204" pitchFamily="34" charset="0"/>
                <a:hlinkClick r:id="rId3" action="ppaction://hlinkfile"/>
              </a:rPr>
              <a:t>*More information on the DDS website  </a:t>
            </a:r>
            <a:endParaRPr lang="en-US" sz="1350" b="1" dirty="0"/>
          </a:p>
        </p:txBody>
      </p:sp>
    </p:spTree>
    <p:extLst>
      <p:ext uri="{BB962C8B-B14F-4D97-AF65-F5344CB8AC3E}">
        <p14:creationId xmlns:p14="http://schemas.microsoft.com/office/powerpoint/2010/main" val="2537675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302295" y="3926503"/>
            <a:ext cx="11331051" cy="5188934"/>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1625048" y="2187852"/>
            <a:ext cx="5964570" cy="34339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3211670" y="2553835"/>
            <a:ext cx="2791326" cy="466281"/>
          </a:xfrm>
          <a:prstGeom prst="rect">
            <a:avLst/>
          </a:prstGeom>
          <a:noFill/>
        </p:spPr>
        <p:txBody>
          <a:bodyPr wrap="square" rtlCol="0">
            <a:spAutoFit/>
          </a:bodyPr>
          <a:lstStyle/>
          <a:p>
            <a:pPr algn="ctr" defTabSz="685800">
              <a:lnSpc>
                <a:spcPct val="90000"/>
              </a:lnSpc>
              <a:spcBef>
                <a:spcPct val="0"/>
              </a:spcBef>
            </a:pPr>
            <a:r>
              <a:rPr lang="en-US" sz="2700" b="1" dirty="0">
                <a:latin typeface="Century Gothic" panose="020B0502020202020204" pitchFamily="34" charset="0"/>
                <a:ea typeface="+mj-ea"/>
                <a:cs typeface="+mj-cs"/>
              </a:rPr>
              <a:t>PLANNING</a:t>
            </a:r>
          </a:p>
        </p:txBody>
      </p:sp>
      <p:sp>
        <p:nvSpPr>
          <p:cNvPr id="15" name="TextBox 14"/>
          <p:cNvSpPr txBox="1"/>
          <p:nvPr/>
        </p:nvSpPr>
        <p:spPr>
          <a:xfrm>
            <a:off x="1841676" y="3375126"/>
            <a:ext cx="5531313" cy="2169825"/>
          </a:xfrm>
          <a:prstGeom prst="rect">
            <a:avLst/>
          </a:prstGeom>
          <a:noFill/>
        </p:spPr>
        <p:txBody>
          <a:bodyPr wrap="square" rtlCol="0">
            <a:spAutoFit/>
          </a:bodyPr>
          <a:lstStyle/>
          <a:p>
            <a:pPr marL="257175" indent="-257175">
              <a:lnSpc>
                <a:spcPct val="90000"/>
              </a:lnSpc>
              <a:spcBef>
                <a:spcPct val="0"/>
              </a:spcBef>
              <a:buFont typeface="Wingdings" panose="05000000000000000000" pitchFamily="2" charset="2"/>
              <a:buChar char="ü"/>
            </a:pPr>
            <a:r>
              <a:rPr lang="en-US" sz="1500" dirty="0">
                <a:solidFill>
                  <a:schemeClr val="tx2">
                    <a:lumMod val="50000"/>
                  </a:schemeClr>
                </a:solidFill>
                <a:latin typeface="Century Gothic" panose="020B0502020202020204" pitchFamily="34" charset="0"/>
                <a:ea typeface="+mj-ea"/>
                <a:cs typeface="+mj-cs"/>
              </a:rPr>
              <a:t>PERSON-CENTERED PLANNING AND SELF- DETERMINATION </a:t>
            </a:r>
          </a:p>
          <a:p>
            <a:pPr marL="257175" indent="-257175">
              <a:lnSpc>
                <a:spcPct val="90000"/>
              </a:lnSpc>
              <a:spcBef>
                <a:spcPct val="0"/>
              </a:spcBef>
              <a:buFont typeface="Wingdings" panose="05000000000000000000" pitchFamily="2" charset="2"/>
              <a:buChar char="ü"/>
            </a:pPr>
            <a:endParaRPr lang="en-US" sz="1500" dirty="0">
              <a:solidFill>
                <a:schemeClr val="tx2">
                  <a:lumMod val="50000"/>
                </a:schemeClr>
              </a:solidFill>
              <a:latin typeface="Century Gothic" panose="020B0502020202020204" pitchFamily="34" charset="0"/>
              <a:ea typeface="+mj-ea"/>
              <a:cs typeface="+mj-cs"/>
            </a:endParaRPr>
          </a:p>
          <a:p>
            <a:pPr marL="257175" indent="-257175">
              <a:lnSpc>
                <a:spcPct val="90000"/>
              </a:lnSpc>
              <a:spcBef>
                <a:spcPct val="0"/>
              </a:spcBef>
              <a:buFont typeface="Wingdings" panose="05000000000000000000" pitchFamily="2" charset="2"/>
              <a:buChar char="ü"/>
            </a:pPr>
            <a:r>
              <a:rPr lang="en-US" sz="1500" dirty="0">
                <a:solidFill>
                  <a:schemeClr val="tx2">
                    <a:lumMod val="50000"/>
                  </a:schemeClr>
                </a:solidFill>
                <a:latin typeface="Century Gothic" panose="020B0502020202020204" pitchFamily="34" charset="0"/>
                <a:ea typeface="+mj-ea"/>
                <a:cs typeface="+mj-cs"/>
              </a:rPr>
              <a:t>INDIVIDUAL PROGRAM PLAN (IPP) AND SELF-DETERMINATION </a:t>
            </a:r>
          </a:p>
          <a:p>
            <a:pPr marL="257175" indent="-257175">
              <a:lnSpc>
                <a:spcPct val="90000"/>
              </a:lnSpc>
              <a:spcBef>
                <a:spcPct val="0"/>
              </a:spcBef>
              <a:buFont typeface="Wingdings" panose="05000000000000000000" pitchFamily="2" charset="2"/>
              <a:buChar char="ü"/>
            </a:pPr>
            <a:endParaRPr lang="en-US" sz="1500" dirty="0">
              <a:solidFill>
                <a:schemeClr val="tx2">
                  <a:lumMod val="50000"/>
                </a:schemeClr>
              </a:solidFill>
              <a:latin typeface="Century Gothic" panose="020B0502020202020204" pitchFamily="34" charset="0"/>
              <a:ea typeface="+mj-ea"/>
              <a:cs typeface="+mj-cs"/>
            </a:endParaRPr>
          </a:p>
          <a:p>
            <a:pPr marL="257175" indent="-257175">
              <a:lnSpc>
                <a:spcPct val="90000"/>
              </a:lnSpc>
              <a:spcBef>
                <a:spcPct val="0"/>
              </a:spcBef>
              <a:buFont typeface="Wingdings" panose="05000000000000000000" pitchFamily="2" charset="2"/>
              <a:buChar char="ü"/>
            </a:pPr>
            <a:r>
              <a:rPr lang="en-US" sz="1500" dirty="0">
                <a:solidFill>
                  <a:schemeClr val="tx2">
                    <a:lumMod val="50000"/>
                  </a:schemeClr>
                </a:solidFill>
                <a:latin typeface="Century Gothic" panose="020B0502020202020204" pitchFamily="34" charset="0"/>
                <a:ea typeface="+mj-ea"/>
                <a:cs typeface="+mj-cs"/>
              </a:rPr>
              <a:t>REQUIREMENTS OF PLANNING FOR SERVICES</a:t>
            </a:r>
          </a:p>
          <a:p>
            <a:pPr marL="600075" lvl="1" indent="-257175">
              <a:lnSpc>
                <a:spcPct val="90000"/>
              </a:lnSpc>
              <a:spcBef>
                <a:spcPct val="0"/>
              </a:spcBef>
              <a:buFont typeface="Wingdings" panose="05000000000000000000" pitchFamily="2" charset="2"/>
              <a:buChar char="ü"/>
            </a:pPr>
            <a:r>
              <a:rPr lang="en-US" sz="1500" dirty="0">
                <a:solidFill>
                  <a:schemeClr val="tx2">
                    <a:lumMod val="50000"/>
                  </a:schemeClr>
                </a:solidFill>
                <a:latin typeface="Century Gothic" panose="020B0502020202020204" pitchFamily="34" charset="0"/>
                <a:ea typeface="+mj-ea"/>
                <a:cs typeface="+mj-cs"/>
              </a:rPr>
              <a:t>GENERIC RESOUCES</a:t>
            </a:r>
          </a:p>
          <a:p>
            <a:pPr marL="600075" lvl="1" indent="-257175">
              <a:lnSpc>
                <a:spcPct val="90000"/>
              </a:lnSpc>
              <a:spcBef>
                <a:spcPct val="0"/>
              </a:spcBef>
              <a:buFont typeface="Wingdings" panose="05000000000000000000" pitchFamily="2" charset="2"/>
              <a:buChar char="ü"/>
            </a:pPr>
            <a:r>
              <a:rPr lang="en-US" sz="1500" dirty="0">
                <a:solidFill>
                  <a:schemeClr val="tx2">
                    <a:lumMod val="50000"/>
                  </a:schemeClr>
                </a:solidFill>
                <a:latin typeface="Century Gothic" panose="020B0502020202020204" pitchFamily="34" charset="0"/>
                <a:ea typeface="+mj-ea"/>
                <a:cs typeface="+mj-cs"/>
              </a:rPr>
              <a:t>THE FINAL RULE </a:t>
            </a:r>
          </a:p>
          <a:p>
            <a:pPr algn="ctr" defTabSz="685800">
              <a:lnSpc>
                <a:spcPct val="90000"/>
              </a:lnSpc>
              <a:spcBef>
                <a:spcPct val="0"/>
              </a:spcBef>
            </a:pPr>
            <a:endParaRPr lang="en-US" sz="1500" dirty="0">
              <a:solidFill>
                <a:schemeClr val="bg1">
                  <a:lumMod val="50000"/>
                </a:schemeClr>
              </a:solidFill>
              <a:latin typeface="Century Gothic" panose="020B0502020202020204" pitchFamily="34" charset="0"/>
              <a:ea typeface="+mj-ea"/>
              <a:cs typeface="+mj-cs"/>
            </a:endParaRPr>
          </a:p>
        </p:txBody>
      </p:sp>
      <p:sp>
        <p:nvSpPr>
          <p:cNvPr id="2" name="Slide Number Placeholder 1">
            <a:extLst>
              <a:ext uri="{FF2B5EF4-FFF2-40B4-BE49-F238E27FC236}">
                <a16:creationId xmlns:a16="http://schemas.microsoft.com/office/drawing/2014/main" id="{CB2F72CD-1B9C-45CD-8D25-854204E8CC4A}"/>
              </a:ext>
            </a:extLst>
          </p:cNvPr>
          <p:cNvSpPr>
            <a:spLocks noGrp="1"/>
          </p:cNvSpPr>
          <p:nvPr>
            <p:ph type="sldNum" sz="quarter" idx="12"/>
          </p:nvPr>
        </p:nvSpPr>
        <p:spPr/>
        <p:txBody>
          <a:bodyPr/>
          <a:lstStyle/>
          <a:p>
            <a:fld id="{4D7E5609-FE4C-4FDE-AD6F-D3A3F5CE6A5C}" type="slidenum">
              <a:rPr lang="en-US" smtClean="0"/>
              <a:t>36</a:t>
            </a:fld>
            <a:endParaRPr lang="en-US" dirty="0"/>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79255" y="932878"/>
            <a:ext cx="5135386" cy="646921"/>
          </a:xfrm>
        </p:spPr>
        <p:txBody>
          <a:bodyPr/>
          <a:lstStyle/>
          <a:p>
            <a:r>
              <a:rPr lang="en-US" sz="2100" dirty="0"/>
              <a:t>PLANNING</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1314964"/>
            <a:ext cx="2646948"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OVERVIEW</a:t>
            </a:r>
          </a:p>
        </p:txBody>
      </p:sp>
    </p:spTree>
    <p:extLst>
      <p:ext uri="{BB962C8B-B14F-4D97-AF65-F5344CB8AC3E}">
        <p14:creationId xmlns:p14="http://schemas.microsoft.com/office/powerpoint/2010/main" val="683603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D7E5609-FE4C-4FDE-AD6F-D3A3F5CE6A5C}" type="slidenum">
              <a:rPr lang="en-US" smtClean="0"/>
              <a:t>37</a:t>
            </a:fld>
            <a:endParaRPr lang="en-US" dirty="0"/>
          </a:p>
        </p:txBody>
      </p:sp>
      <p:sp>
        <p:nvSpPr>
          <p:cNvPr id="3" name="Text Placeholder 2"/>
          <p:cNvSpPr>
            <a:spLocks noGrp="1"/>
          </p:cNvSpPr>
          <p:nvPr>
            <p:ph type="body" sz="quarter" idx="13"/>
          </p:nvPr>
        </p:nvSpPr>
        <p:spPr>
          <a:xfrm>
            <a:off x="228600" y="1066800"/>
            <a:ext cx="4267137" cy="649408"/>
          </a:xfrm>
        </p:spPr>
        <p:txBody>
          <a:bodyPr/>
          <a:lstStyle/>
          <a:p>
            <a:r>
              <a:rPr lang="en-US" sz="4400" dirty="0"/>
              <a:t>Activity</a:t>
            </a:r>
          </a:p>
        </p:txBody>
      </p:sp>
      <p:sp>
        <p:nvSpPr>
          <p:cNvPr id="4" name="Text Placeholder 3"/>
          <p:cNvSpPr>
            <a:spLocks noGrp="1"/>
          </p:cNvSpPr>
          <p:nvPr>
            <p:ph type="body" sz="quarter" idx="14"/>
          </p:nvPr>
        </p:nvSpPr>
        <p:spPr>
          <a:xfrm>
            <a:off x="457200" y="1716208"/>
            <a:ext cx="4267200" cy="515937"/>
          </a:xfrm>
        </p:spPr>
        <p:txBody>
          <a:bodyPr>
            <a:noAutofit/>
          </a:bodyPr>
          <a:lstStyle/>
          <a:p>
            <a:r>
              <a:rPr lang="en-US" sz="3600" dirty="0"/>
              <a:t> Discussion</a:t>
            </a:r>
          </a:p>
        </p:txBody>
      </p:sp>
      <p:sp>
        <p:nvSpPr>
          <p:cNvPr id="5" name="TextBox 4"/>
          <p:cNvSpPr txBox="1"/>
          <p:nvPr/>
        </p:nvSpPr>
        <p:spPr>
          <a:xfrm rot="20888718">
            <a:off x="743398" y="2497506"/>
            <a:ext cx="5301676" cy="369332"/>
          </a:xfrm>
          <a:prstGeom prst="rect">
            <a:avLst/>
          </a:prstGeom>
          <a:noFill/>
        </p:spPr>
        <p:txBody>
          <a:bodyPr wrap="square" rtlCol="0">
            <a:spAutoFit/>
          </a:bodyPr>
          <a:lstStyle/>
          <a:p>
            <a:r>
              <a:rPr lang="en-US" dirty="0">
                <a:solidFill>
                  <a:srgbClr val="0070C0"/>
                </a:solidFill>
                <a:latin typeface="Lucida Handwriting" panose="03010101010101010101" pitchFamily="66" charset="0"/>
              </a:rPr>
              <a:t>Where do you want to be in five years?</a:t>
            </a:r>
          </a:p>
        </p:txBody>
      </p:sp>
      <p:pic>
        <p:nvPicPr>
          <p:cNvPr id="6" name="Picture 5"/>
          <p:cNvPicPr>
            <a:picLocks noChangeAspect="1"/>
          </p:cNvPicPr>
          <p:nvPr/>
        </p:nvPicPr>
        <p:blipFill rotWithShape="1">
          <a:blip r:embed="rId3"/>
          <a:srcRect l="18182" r="16883" b="6037"/>
          <a:stretch/>
        </p:blipFill>
        <p:spPr>
          <a:xfrm>
            <a:off x="1981200" y="3276257"/>
            <a:ext cx="3810000" cy="3105650"/>
          </a:xfrm>
          <a:prstGeom prst="rect">
            <a:avLst/>
          </a:prstGeom>
        </p:spPr>
      </p:pic>
    </p:spTree>
    <p:extLst>
      <p:ext uri="{BB962C8B-B14F-4D97-AF65-F5344CB8AC3E}">
        <p14:creationId xmlns:p14="http://schemas.microsoft.com/office/powerpoint/2010/main" val="600401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ABEB01-00FA-4BFC-94DA-6DC6707EB893}"/>
              </a:ext>
            </a:extLst>
          </p:cNvPr>
          <p:cNvSpPr>
            <a:spLocks noGrp="1"/>
          </p:cNvSpPr>
          <p:nvPr>
            <p:ph type="sldNum" sz="quarter" idx="12"/>
          </p:nvPr>
        </p:nvSpPr>
        <p:spPr/>
        <p:txBody>
          <a:bodyPr/>
          <a:lstStyle/>
          <a:p>
            <a:fld id="{4D7E5609-FE4C-4FDE-AD6F-D3A3F5CE6A5C}" type="slidenum">
              <a:rPr lang="en-US" smtClean="0"/>
              <a:t>38</a:t>
            </a:fld>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814510" y="1275364"/>
            <a:ext cx="7937501" cy="372794"/>
          </a:xfrm>
          <a:prstGeom prst="rect">
            <a:avLst/>
          </a:prstGeom>
          <a:noFill/>
        </p:spPr>
        <p:txBody>
          <a:bodyPr wrap="square" rtlCol="0">
            <a:spAutoFit/>
          </a:bodyPr>
          <a:lstStyle/>
          <a:p>
            <a:pPr algn="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PERSON-CENTERED PLANNING AND SELF-DETERMINATION </a:t>
            </a:r>
          </a:p>
        </p:txBody>
      </p:sp>
      <p:sp>
        <p:nvSpPr>
          <p:cNvPr id="9" name="Oval 8"/>
          <p:cNvSpPr/>
          <p:nvPr/>
        </p:nvSpPr>
        <p:spPr>
          <a:xfrm>
            <a:off x="268220" y="4344509"/>
            <a:ext cx="3778142" cy="1622116"/>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solidFill>
                  <a:schemeClr val="tx1"/>
                </a:solidFill>
                <a:latin typeface="Century Gothic" panose="020B0502020202020204" pitchFamily="34" charset="0"/>
              </a:rPr>
              <a:t>Keeping you at the center of planning, through the person-centered process </a:t>
            </a:r>
            <a:r>
              <a:rPr lang="en-US" b="1" u="sng" dirty="0">
                <a:solidFill>
                  <a:schemeClr val="tx1"/>
                </a:solidFill>
                <a:latin typeface="Century Gothic" panose="020B0502020202020204" pitchFamily="34" charset="0"/>
              </a:rPr>
              <a:t>YOU</a:t>
            </a:r>
            <a:r>
              <a:rPr lang="en-US" dirty="0">
                <a:solidFill>
                  <a:schemeClr val="tx1"/>
                </a:solidFill>
                <a:latin typeface="Century Gothic" panose="020B0502020202020204" pitchFamily="34" charset="0"/>
              </a:rPr>
              <a:t> will:</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338955" y="2671783"/>
            <a:ext cx="1583759" cy="157750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304320" y="1778131"/>
            <a:ext cx="3705941" cy="5274827"/>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sp>
        <p:nvSpPr>
          <p:cNvPr id="42" name="Parallelogram 41"/>
          <p:cNvSpPr/>
          <p:nvPr/>
        </p:nvSpPr>
        <p:spPr>
          <a:xfrm>
            <a:off x="4931939" y="4020262"/>
            <a:ext cx="4178265" cy="819827"/>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a:latin typeface="Century Gothic" panose="020B0502020202020204" pitchFamily="34" charset="0"/>
              </a:rPr>
              <a:t>Identify and set meaningful goals for your life.</a:t>
            </a:r>
          </a:p>
        </p:txBody>
      </p:sp>
      <p:sp>
        <p:nvSpPr>
          <p:cNvPr id="43" name="Parallelogram 42"/>
          <p:cNvSpPr/>
          <p:nvPr/>
        </p:nvSpPr>
        <p:spPr>
          <a:xfrm>
            <a:off x="4885591" y="2987745"/>
            <a:ext cx="4178265" cy="808319"/>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1500" dirty="0">
                <a:latin typeface="Century Gothic" panose="020B0502020202020204" pitchFamily="34" charset="0"/>
              </a:rPr>
              <a:t>Identify what you like and what you’re good at.</a:t>
            </a:r>
          </a:p>
        </p:txBody>
      </p:sp>
      <p:sp>
        <p:nvSpPr>
          <p:cNvPr id="44" name="Parallelogram 43"/>
          <p:cNvSpPr/>
          <p:nvPr/>
        </p:nvSpPr>
        <p:spPr>
          <a:xfrm>
            <a:off x="4885591" y="5048304"/>
            <a:ext cx="4178265" cy="808319"/>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a:latin typeface="Century Gothic" panose="020B0502020202020204" pitchFamily="34" charset="0"/>
              </a:rPr>
              <a:t>Choose who will provide services and supports to help you meet your goals.</a:t>
            </a:r>
          </a:p>
          <a:p>
            <a:pPr algn="ctr"/>
            <a:endParaRPr lang="en-US" sz="1500" dirty="0">
              <a:latin typeface="Century Gothic" panose="020B0502020202020204" pitchFamily="34" charset="0"/>
            </a:endParaRPr>
          </a:p>
          <a:p>
            <a:pPr algn="ctr"/>
            <a:endParaRPr lang="en-US" sz="1500" dirty="0">
              <a:latin typeface="Century Gothic" panose="020B0502020202020204" pitchFamily="34" charset="0"/>
            </a:endParaRPr>
          </a:p>
        </p:txBody>
      </p:sp>
      <p:sp>
        <p:nvSpPr>
          <p:cNvPr id="45" name="Parallelogram 44"/>
          <p:cNvSpPr/>
          <p:nvPr/>
        </p:nvSpPr>
        <p:spPr>
          <a:xfrm>
            <a:off x="4940795" y="1929445"/>
            <a:ext cx="4178265" cy="808319"/>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1500" dirty="0">
                <a:latin typeface="Century Gothic" panose="020B0502020202020204" pitchFamily="34" charset="0"/>
              </a:rPr>
              <a:t>Identify your hopes and dreams.</a:t>
            </a:r>
          </a:p>
          <a:p>
            <a:pPr algn="ctr"/>
            <a:endParaRPr lang="en-US" sz="1500" dirty="0">
              <a:latin typeface="Century Gothic" panose="020B0502020202020204" pitchFamily="34" charset="0"/>
            </a:endParaRPr>
          </a:p>
          <a:p>
            <a:pPr algn="ctr"/>
            <a:endParaRPr lang="en-US" sz="1500" dirty="0">
              <a:latin typeface="Century Gothic" panose="020B0502020202020204" pitchFamily="34" charset="0"/>
            </a:endParaRPr>
          </a:p>
        </p:txBody>
      </p:sp>
      <p:sp>
        <p:nvSpPr>
          <p:cNvPr id="47" name="Parallelogram 46"/>
          <p:cNvSpPr/>
          <p:nvPr/>
        </p:nvSpPr>
        <p:spPr>
          <a:xfrm>
            <a:off x="4859394" y="1923796"/>
            <a:ext cx="833678" cy="82685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000" dirty="0">
                <a:latin typeface="Century Gothic" panose="020B0502020202020204" pitchFamily="34" charset="0"/>
              </a:rPr>
              <a:t>1</a:t>
            </a:r>
          </a:p>
        </p:txBody>
      </p:sp>
      <p:sp>
        <p:nvSpPr>
          <p:cNvPr id="48" name="Parallelogram 47"/>
          <p:cNvSpPr/>
          <p:nvPr/>
        </p:nvSpPr>
        <p:spPr>
          <a:xfrm>
            <a:off x="4718307" y="2991562"/>
            <a:ext cx="833678" cy="80831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300" dirty="0">
                <a:latin typeface="Century Gothic" panose="020B0502020202020204" pitchFamily="34" charset="0"/>
              </a:rPr>
              <a:t>2</a:t>
            </a:r>
            <a:endParaRPr lang="en-US" sz="1350" dirty="0">
              <a:latin typeface="Century Gothic" panose="020B0502020202020204" pitchFamily="34" charset="0"/>
            </a:endParaRPr>
          </a:p>
        </p:txBody>
      </p:sp>
      <p:sp>
        <p:nvSpPr>
          <p:cNvPr id="49" name="Parallelogram 48"/>
          <p:cNvSpPr/>
          <p:nvPr/>
        </p:nvSpPr>
        <p:spPr>
          <a:xfrm>
            <a:off x="4523956" y="4011385"/>
            <a:ext cx="833678" cy="828704"/>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300" dirty="0">
                <a:latin typeface="Century Gothic" panose="020B0502020202020204" pitchFamily="34" charset="0"/>
              </a:rPr>
              <a:t>3</a:t>
            </a:r>
          </a:p>
        </p:txBody>
      </p:sp>
      <p:sp>
        <p:nvSpPr>
          <p:cNvPr id="50" name="Parallelogram 49"/>
          <p:cNvSpPr/>
          <p:nvPr/>
        </p:nvSpPr>
        <p:spPr>
          <a:xfrm>
            <a:off x="4301468" y="5048305"/>
            <a:ext cx="833678" cy="80831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3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662BB9-AFA7-426F-B8EC-573D95B22FF8}"/>
              </a:ext>
            </a:extLst>
          </p:cNvPr>
          <p:cNvSpPr>
            <a:spLocks noGrp="1"/>
          </p:cNvSpPr>
          <p:nvPr>
            <p:ph type="sldNum" sz="quarter" idx="12"/>
          </p:nvPr>
        </p:nvSpPr>
        <p:spPr/>
        <p:txBody>
          <a:bodyPr/>
          <a:lstStyle/>
          <a:p>
            <a:fld id="{4D7E5609-FE4C-4FDE-AD6F-D3A3F5CE6A5C}" type="slidenum">
              <a:rPr lang="en-US" smtClean="0"/>
              <a:t>39</a:t>
            </a:fld>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814510" y="1275364"/>
            <a:ext cx="7937501" cy="372794"/>
          </a:xfrm>
          <a:prstGeom prst="rect">
            <a:avLst/>
          </a:prstGeom>
          <a:noFill/>
        </p:spPr>
        <p:txBody>
          <a:bodyPr wrap="square" rtlCol="0">
            <a:spAutoFit/>
          </a:bodyPr>
          <a:lstStyle/>
          <a:p>
            <a:pPr algn="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PERSON-CENTERED PLANNING AND SELF-DETERMINATION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317601" y="2396443"/>
            <a:ext cx="2686083" cy="26754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6008618" y="2438583"/>
            <a:ext cx="2670878" cy="25911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3003685" y="2010058"/>
            <a:ext cx="3004934" cy="3208571"/>
          </a:xfrm>
          <a:prstGeom prst="rect">
            <a:avLst/>
          </a:prstGeom>
        </p:spPr>
        <p:txBody>
          <a:bodyPr wrap="square">
            <a:spAutoFit/>
          </a:bodyPr>
          <a:lstStyle/>
          <a:p>
            <a:pPr algn="ctr"/>
            <a:r>
              <a:rPr lang="en-US" sz="1350" b="1" dirty="0">
                <a:latin typeface="Century Gothic" panose="020B0502020202020204" pitchFamily="34" charset="0"/>
              </a:rPr>
              <a:t> </a:t>
            </a:r>
          </a:p>
          <a:p>
            <a:pPr algn="ctr"/>
            <a:r>
              <a:rPr lang="en-US" sz="2700" b="1" u="sng" dirty="0">
                <a:latin typeface="Century Gothic" panose="020B0502020202020204" pitchFamily="34" charset="0"/>
              </a:rPr>
              <a:t>Where to begin?</a:t>
            </a:r>
          </a:p>
          <a:p>
            <a:endParaRPr lang="en-US" sz="2700" b="1" dirty="0">
              <a:latin typeface="Century Gothic" panose="020B0502020202020204" pitchFamily="34" charset="0"/>
            </a:endParaRPr>
          </a:p>
          <a:p>
            <a:pPr algn="ctr"/>
            <a:r>
              <a:rPr lang="en-US" sz="2700" b="1" dirty="0">
                <a:latin typeface="Century Gothic" panose="020B0502020202020204" pitchFamily="34" charset="0"/>
                <a:hlinkClick r:id="rId5" action="ppaction://hlinkfile"/>
              </a:rPr>
              <a:t>*Find Information </a:t>
            </a:r>
            <a:endParaRPr lang="en-US" sz="2700" b="1" dirty="0">
              <a:latin typeface="Century Gothic" panose="020B0502020202020204" pitchFamily="34" charset="0"/>
            </a:endParaRPr>
          </a:p>
          <a:p>
            <a:pPr algn="ctr"/>
            <a:endParaRPr lang="en-US" sz="2700" b="1" dirty="0">
              <a:latin typeface="Century Gothic" panose="020B0502020202020204" pitchFamily="34" charset="0"/>
            </a:endParaRPr>
          </a:p>
          <a:p>
            <a:pPr algn="ctr"/>
            <a:r>
              <a:rPr lang="en-US" sz="2700" b="1" dirty="0">
                <a:latin typeface="Century Gothic" panose="020B0502020202020204" pitchFamily="34" charset="0"/>
              </a:rPr>
              <a:t>Get Support</a:t>
            </a:r>
          </a:p>
          <a:p>
            <a:pPr algn="ctr"/>
            <a:endParaRPr lang="en-US" sz="2700" b="1" dirty="0">
              <a:latin typeface="Century Gothic" panose="020B0502020202020204" pitchFamily="34" charset="0"/>
            </a:endParaRPr>
          </a:p>
          <a:p>
            <a:pPr algn="ctr"/>
            <a:endParaRPr lang="en-US" sz="27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Vendored</a:t>
            </a:r>
            <a:r>
              <a:rPr lang="en-US" dirty="0"/>
              <a:t> Service Providers and SDP</a:t>
            </a:r>
          </a:p>
        </p:txBody>
      </p:sp>
      <p:sp>
        <p:nvSpPr>
          <p:cNvPr id="4" name="Content Placeholder 3"/>
          <p:cNvSpPr>
            <a:spLocks noGrp="1"/>
          </p:cNvSpPr>
          <p:nvPr>
            <p:ph idx="1"/>
          </p:nvPr>
        </p:nvSpPr>
        <p:spPr/>
        <p:txBody>
          <a:bodyPr/>
          <a:lstStyle/>
          <a:p>
            <a:r>
              <a:rPr lang="en-US" dirty="0"/>
              <a:t>Self Determination is here…what does that mean if I am a </a:t>
            </a:r>
            <a:r>
              <a:rPr lang="en-US" dirty="0" err="1"/>
              <a:t>vendored</a:t>
            </a:r>
            <a:r>
              <a:rPr lang="en-US" dirty="0"/>
              <a:t> service provider?</a:t>
            </a:r>
          </a:p>
          <a:p>
            <a:r>
              <a:rPr lang="en-US" dirty="0"/>
              <a:t>How will services be delivered?</a:t>
            </a:r>
          </a:p>
          <a:p>
            <a:r>
              <a:rPr lang="en-US" dirty="0"/>
              <a:t>Will I still be able to provide services?</a:t>
            </a:r>
          </a:p>
          <a:p>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24F55741-D8D2-4524-90C8-34EFD1DBEF28}"/>
              </a:ext>
            </a:extLst>
          </p:cNvPr>
          <p:cNvSpPr>
            <a:spLocks noGrp="1"/>
          </p:cNvSpPr>
          <p:nvPr>
            <p:ph type="sldNum" sz="quarter" idx="12"/>
          </p:nvPr>
        </p:nvSpPr>
        <p:spPr/>
        <p:txBody>
          <a:bodyPr/>
          <a:lstStyle/>
          <a:p>
            <a:fld id="{1C6938A6-C927-4877-ADD0-E30AE44D325E}" type="slidenum">
              <a:rPr lang="en-US" smtClean="0"/>
              <a:t>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657600"/>
            <a:ext cx="2895600" cy="2895600"/>
          </a:xfrm>
          <a:prstGeom prst="rect">
            <a:avLst/>
          </a:prstGeom>
        </p:spPr>
      </p:pic>
    </p:spTree>
    <p:extLst>
      <p:ext uri="{BB962C8B-B14F-4D97-AF65-F5344CB8AC3E}">
        <p14:creationId xmlns:p14="http://schemas.microsoft.com/office/powerpoint/2010/main" val="3892827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5DC0C-E229-4150-B9CE-5B1A3E120A41}"/>
              </a:ext>
            </a:extLst>
          </p:cNvPr>
          <p:cNvSpPr>
            <a:spLocks noGrp="1"/>
          </p:cNvSpPr>
          <p:nvPr>
            <p:ph type="sldNum" sz="quarter" idx="12"/>
          </p:nvPr>
        </p:nvSpPr>
        <p:spPr/>
        <p:txBody>
          <a:bodyPr/>
          <a:lstStyle/>
          <a:p>
            <a:fld id="{4D7E5609-FE4C-4FDE-AD6F-D3A3F5CE6A5C}" type="slidenum">
              <a:rPr lang="en-US" smtClean="0"/>
              <a:t>40</a:t>
            </a:fld>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82658" y="1303634"/>
            <a:ext cx="7753242"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INDIVIDUAL PROGRAM PLAN (IPP) AND SELF-DETERMINATION </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099" y="2522044"/>
            <a:ext cx="2480746" cy="2480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7044233" y="3229194"/>
            <a:ext cx="1583334" cy="1089529"/>
          </a:xfrm>
          <a:prstGeom prst="rect">
            <a:avLst/>
          </a:prstGeom>
          <a:noFill/>
        </p:spPr>
        <p:txBody>
          <a:bodyPr wrap="square" rtlCol="0">
            <a:spAutoFit/>
          </a:bodyPr>
          <a:lstStyle/>
          <a:p>
            <a:pPr defTabSz="685800">
              <a:lnSpc>
                <a:spcPct val="90000"/>
              </a:lnSpc>
              <a:spcBef>
                <a:spcPct val="0"/>
              </a:spcBef>
            </a:pPr>
            <a:r>
              <a:rPr lang="en-US" sz="7200" dirty="0">
                <a:solidFill>
                  <a:schemeClr val="accent5">
                    <a:lumMod val="50000"/>
                  </a:schemeClr>
                </a:solidFill>
                <a:latin typeface="Century Gothic" panose="020B0502020202020204" pitchFamily="34" charset="0"/>
                <a:ea typeface="+mj-ea"/>
                <a:cs typeface="+mj-cs"/>
              </a:rPr>
              <a:t>IPP</a:t>
            </a:r>
          </a:p>
        </p:txBody>
      </p:sp>
      <p:sp>
        <p:nvSpPr>
          <p:cNvPr id="11" name="Oval 10"/>
          <p:cNvSpPr>
            <a:spLocks noChangeAspect="1"/>
          </p:cNvSpPr>
          <p:nvPr/>
        </p:nvSpPr>
        <p:spPr>
          <a:xfrm>
            <a:off x="3185596" y="2326458"/>
            <a:ext cx="1633292" cy="1703467"/>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p:cNvSpPr/>
          <p:nvPr/>
        </p:nvSpPr>
        <p:spPr>
          <a:xfrm>
            <a:off x="1414281" y="2035698"/>
            <a:ext cx="1593982" cy="1621817"/>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p:cNvSpPr/>
          <p:nvPr/>
        </p:nvSpPr>
        <p:spPr>
          <a:xfrm>
            <a:off x="3848112" y="4050592"/>
            <a:ext cx="1666564" cy="1621817"/>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p:cNvSpPr/>
          <p:nvPr/>
        </p:nvSpPr>
        <p:spPr>
          <a:xfrm>
            <a:off x="1909520" y="3918205"/>
            <a:ext cx="1696974" cy="1621817"/>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12590" y="3403083"/>
            <a:ext cx="1631200" cy="162475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324190" y="4050593"/>
            <a:ext cx="1407998" cy="1061829"/>
          </a:xfrm>
          <a:prstGeom prst="rect">
            <a:avLst/>
          </a:prstGeom>
        </p:spPr>
        <p:txBody>
          <a:bodyPr wrap="square">
            <a:spAutoFit/>
          </a:bodyPr>
          <a:lstStyle/>
          <a:p>
            <a:pPr algn="ctr"/>
            <a:r>
              <a:rPr lang="en-US" sz="2100" b="1" dirty="0">
                <a:effectLst>
                  <a:outerShdw blurRad="38100" dist="38100" dir="2700000" algn="tl">
                    <a:srgbClr val="000000">
                      <a:alpha val="43137"/>
                    </a:srgbClr>
                  </a:outerShdw>
                </a:effectLst>
                <a:latin typeface="Century Gothic" panose="020B0502020202020204" pitchFamily="34" charset="0"/>
              </a:rPr>
              <a:t>Is person-centered </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1735017" y="1941979"/>
            <a:ext cx="1252851" cy="1267463"/>
          </a:xfrm>
          <a:prstGeom prst="rect">
            <a:avLst/>
          </a:prstGeom>
        </p:spPr>
      </p:pic>
      <p:sp>
        <p:nvSpPr>
          <p:cNvPr id="36" name="Rectangle 35"/>
          <p:cNvSpPr/>
          <p:nvPr/>
        </p:nvSpPr>
        <p:spPr>
          <a:xfrm>
            <a:off x="1542445" y="2779894"/>
            <a:ext cx="1423788" cy="738664"/>
          </a:xfrm>
          <a:prstGeom prst="rect">
            <a:avLst/>
          </a:prstGeom>
        </p:spPr>
        <p:txBody>
          <a:bodyPr wrap="none">
            <a:spAutoFit/>
          </a:bodyPr>
          <a:lstStyle/>
          <a:p>
            <a:pPr algn="ctr"/>
            <a:r>
              <a:rPr lang="en-US" sz="2100" b="1" dirty="0">
                <a:effectLst>
                  <a:outerShdw blurRad="38100" dist="38100" dir="2700000" algn="tl">
                    <a:srgbClr val="000000">
                      <a:alpha val="43137"/>
                    </a:srgbClr>
                  </a:outerShdw>
                </a:effectLst>
                <a:latin typeface="Century Gothic" panose="020B0502020202020204" pitchFamily="34" charset="0"/>
              </a:rPr>
              <a:t>Identifies </a:t>
            </a:r>
          </a:p>
          <a:p>
            <a:pPr algn="ctr"/>
            <a:r>
              <a:rPr lang="en-US" sz="2100" b="1" dirty="0">
                <a:effectLst>
                  <a:outerShdw blurRad="38100" dist="38100" dir="2700000" algn="tl">
                    <a:srgbClr val="000000">
                      <a:alpha val="43137"/>
                    </a:srgbClr>
                  </a:outerShdw>
                </a:effectLst>
                <a:latin typeface="Century Gothic" panose="020B0502020202020204" pitchFamily="34" charset="0"/>
              </a:rPr>
              <a:t>goals </a:t>
            </a:r>
          </a:p>
        </p:txBody>
      </p:sp>
      <p:sp>
        <p:nvSpPr>
          <p:cNvPr id="37" name="Rectangle 36"/>
          <p:cNvSpPr/>
          <p:nvPr/>
        </p:nvSpPr>
        <p:spPr>
          <a:xfrm>
            <a:off x="2117263" y="4644999"/>
            <a:ext cx="1375698" cy="738664"/>
          </a:xfrm>
          <a:prstGeom prst="rect">
            <a:avLst/>
          </a:prstGeom>
        </p:spPr>
        <p:txBody>
          <a:bodyPr wrap="none">
            <a:spAutoFit/>
          </a:bodyPr>
          <a:lstStyle/>
          <a:p>
            <a:r>
              <a:rPr lang="en-US" sz="2100" b="1" dirty="0">
                <a:effectLst>
                  <a:outerShdw blurRad="38100" dist="38100" dir="2700000" algn="tl">
                    <a:srgbClr val="000000">
                      <a:alpha val="43137"/>
                    </a:srgbClr>
                  </a:outerShdw>
                </a:effectLst>
                <a:latin typeface="Century Gothic" panose="020B0502020202020204" pitchFamily="34" charset="0"/>
              </a:rPr>
              <a:t>Identifies</a:t>
            </a:r>
          </a:p>
          <a:p>
            <a:r>
              <a:rPr lang="en-US" sz="1350" dirty="0"/>
              <a:t> </a:t>
            </a:r>
            <a:r>
              <a:rPr lang="en-US" sz="2100" b="1" dirty="0">
                <a:effectLst>
                  <a:outerShdw blurRad="38100" dist="38100" dir="2700000" algn="tl">
                    <a:srgbClr val="000000">
                      <a:alpha val="43137"/>
                    </a:srgbClr>
                  </a:outerShdw>
                </a:effectLst>
                <a:latin typeface="Century Gothic" panose="020B0502020202020204" pitchFamily="34" charset="0"/>
              </a:rPr>
              <a:t>supports</a:t>
            </a:r>
            <a:r>
              <a:rPr lang="en-US" sz="1350" dirty="0"/>
              <a:t> </a:t>
            </a:r>
          </a:p>
        </p:txBody>
      </p:sp>
      <p:sp>
        <p:nvSpPr>
          <p:cNvPr id="38" name="Rectangle 37"/>
          <p:cNvSpPr/>
          <p:nvPr/>
        </p:nvSpPr>
        <p:spPr>
          <a:xfrm>
            <a:off x="4007170" y="4774509"/>
            <a:ext cx="1348446" cy="738664"/>
          </a:xfrm>
          <a:prstGeom prst="rect">
            <a:avLst/>
          </a:prstGeom>
        </p:spPr>
        <p:txBody>
          <a:bodyPr wrap="none">
            <a:spAutoFit/>
          </a:bodyPr>
          <a:lstStyle/>
          <a:p>
            <a:pPr algn="ctr"/>
            <a:r>
              <a:rPr lang="en-US" sz="2100" b="1" dirty="0">
                <a:effectLst>
                  <a:outerShdw blurRad="38100" dist="38100" dir="2700000" algn="tl">
                    <a:srgbClr val="000000">
                      <a:alpha val="43137"/>
                    </a:srgbClr>
                  </a:outerShdw>
                </a:effectLst>
                <a:latin typeface="Century Gothic" panose="020B0502020202020204" pitchFamily="34" charset="0"/>
              </a:rPr>
              <a:t>Identifies</a:t>
            </a:r>
          </a:p>
          <a:p>
            <a:pPr algn="ctr"/>
            <a:r>
              <a:rPr lang="en-US" sz="1350" dirty="0"/>
              <a:t> </a:t>
            </a:r>
            <a:r>
              <a:rPr lang="en-US" sz="2100" b="1" dirty="0">
                <a:effectLst>
                  <a:outerShdw blurRad="38100" dist="38100" dir="2700000" algn="tl">
                    <a:srgbClr val="000000">
                      <a:alpha val="43137"/>
                    </a:srgbClr>
                  </a:outerShdw>
                </a:effectLst>
                <a:latin typeface="Century Gothic" panose="020B0502020202020204" pitchFamily="34" charset="0"/>
              </a:rPr>
              <a:t>services</a:t>
            </a:r>
            <a:r>
              <a:rPr lang="en-US" sz="1350" dirty="0"/>
              <a:t> </a:t>
            </a:r>
          </a:p>
        </p:txBody>
      </p:sp>
      <p:sp>
        <p:nvSpPr>
          <p:cNvPr id="39" name="Rectangle 38"/>
          <p:cNvSpPr/>
          <p:nvPr/>
        </p:nvSpPr>
        <p:spPr>
          <a:xfrm>
            <a:off x="3262240" y="2878872"/>
            <a:ext cx="1480004" cy="1061829"/>
          </a:xfrm>
          <a:prstGeom prst="rect">
            <a:avLst/>
          </a:prstGeom>
        </p:spPr>
        <p:txBody>
          <a:bodyPr wrap="square">
            <a:spAutoFit/>
          </a:bodyPr>
          <a:lstStyle/>
          <a:p>
            <a:pPr algn="ctr"/>
            <a:r>
              <a:rPr lang="en-US" sz="2100" b="1" dirty="0">
                <a:effectLst>
                  <a:outerShdw blurRad="38100" dist="38100" dir="2700000" algn="tl">
                    <a:srgbClr val="000000">
                      <a:alpha val="43137"/>
                    </a:srgbClr>
                  </a:outerShdw>
                </a:effectLst>
                <a:latin typeface="Century Gothic" panose="020B0502020202020204" pitchFamily="34" charset="0"/>
              </a:rPr>
              <a:t>Includes</a:t>
            </a:r>
          </a:p>
          <a:p>
            <a:pPr algn="ctr"/>
            <a:r>
              <a:rPr lang="en-US" sz="2100" b="1" dirty="0">
                <a:effectLst>
                  <a:outerShdw blurRad="38100" dist="38100" dir="2700000" algn="tl">
                    <a:srgbClr val="000000">
                      <a:alpha val="43137"/>
                    </a:srgbClr>
                  </a:outerShdw>
                </a:effectLst>
                <a:latin typeface="Century Gothic" panose="020B0502020202020204" pitchFamily="34" charset="0"/>
              </a:rPr>
              <a:t> spending plan</a:t>
            </a:r>
          </a:p>
        </p:txBody>
      </p:sp>
      <p:sp>
        <p:nvSpPr>
          <p:cNvPr id="8" name="Right Arrow 7"/>
          <p:cNvSpPr/>
          <p:nvPr/>
        </p:nvSpPr>
        <p:spPr>
          <a:xfrm>
            <a:off x="5218044" y="3471796"/>
            <a:ext cx="1048721" cy="472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99287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653345"/>
            <a:ext cx="8329613" cy="4461705"/>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entagon 21"/>
          <p:cNvSpPr/>
          <p:nvPr/>
        </p:nvSpPr>
        <p:spPr>
          <a:xfrm>
            <a:off x="5329192" y="4423385"/>
            <a:ext cx="3814808" cy="110029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Pentagon 20"/>
          <p:cNvSpPr/>
          <p:nvPr/>
        </p:nvSpPr>
        <p:spPr>
          <a:xfrm>
            <a:off x="660940" y="4406312"/>
            <a:ext cx="3814808" cy="110029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a:extLst>
              <a:ext uri="{FF2B5EF4-FFF2-40B4-BE49-F238E27FC236}">
                <a16:creationId xmlns:a16="http://schemas.microsoft.com/office/drawing/2014/main" id="{324BD453-0133-4153-9898-6300E102FAF0}"/>
              </a:ext>
            </a:extLst>
          </p:cNvPr>
          <p:cNvSpPr>
            <a:spLocks noGrp="1"/>
          </p:cNvSpPr>
          <p:nvPr>
            <p:ph type="sldNum" sz="quarter" idx="12"/>
          </p:nvPr>
        </p:nvSpPr>
        <p:spPr/>
        <p:txBody>
          <a:bodyPr/>
          <a:lstStyle/>
          <a:p>
            <a:fld id="{4D7E5609-FE4C-4FDE-AD6F-D3A3F5CE6A5C}" type="slidenum">
              <a:rPr lang="en-US" smtClean="0"/>
              <a:t>41</a:t>
            </a:fld>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2" name="Rectangle 1">
            <a:extLst>
              <a:ext uri="{FF2B5EF4-FFF2-40B4-BE49-F238E27FC236}">
                <a16:creationId xmlns:a16="http://schemas.microsoft.com/office/drawing/2014/main" id="{4359640A-5E46-8542-A625-A03718817659}"/>
              </a:ext>
            </a:extLst>
          </p:cNvPr>
          <p:cNvSpPr/>
          <p:nvPr/>
        </p:nvSpPr>
        <p:spPr>
          <a:xfrm>
            <a:off x="1447550" y="1852515"/>
            <a:ext cx="6882063" cy="369332"/>
          </a:xfrm>
          <a:prstGeom prst="rect">
            <a:avLst/>
          </a:prstGeom>
        </p:spPr>
        <p:txBody>
          <a:bodyPr wrap="square">
            <a:spAutoFit/>
          </a:bodyPr>
          <a:lstStyle/>
          <a:p>
            <a:r>
              <a:rPr lang="en-US" dirty="0">
                <a:effectLst>
                  <a:outerShdw blurRad="38100" dist="38100" dir="2700000" algn="tl">
                    <a:srgbClr val="000000">
                      <a:alpha val="43137"/>
                    </a:srgbClr>
                  </a:outerShdw>
                </a:effectLst>
                <a:latin typeface="Century Gothic" panose="020B0502020202020204" pitchFamily="34" charset="0"/>
              </a:rPr>
              <a:t>The services you pay for from your spending plan </a:t>
            </a:r>
            <a:r>
              <a:rPr lang="en-US" b="1" u="sng" dirty="0">
                <a:effectLst>
                  <a:outerShdw blurRad="38100" dist="38100" dir="2700000" algn="tl">
                    <a:srgbClr val="000000">
                      <a:alpha val="43137"/>
                    </a:srgbClr>
                  </a:outerShdw>
                </a:effectLst>
                <a:latin typeface="Century Gothic" panose="020B0502020202020204" pitchFamily="34" charset="0"/>
              </a:rPr>
              <a:t>MUST</a:t>
            </a:r>
            <a:r>
              <a:rPr lang="en-US"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82658" y="1303634"/>
            <a:ext cx="7753242"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REQUIREMENTS OF PLANNING FOR SERVICES </a:t>
            </a:r>
          </a:p>
        </p:txBody>
      </p:sp>
      <p:grpSp>
        <p:nvGrpSpPr>
          <p:cNvPr id="23" name="Group 22"/>
          <p:cNvGrpSpPr/>
          <p:nvPr/>
        </p:nvGrpSpPr>
        <p:grpSpPr>
          <a:xfrm>
            <a:off x="1682957" y="2267461"/>
            <a:ext cx="5576052" cy="2091381"/>
            <a:chOff x="2191712" y="1423426"/>
            <a:chExt cx="7434736" cy="2788507"/>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1" cy="1231107"/>
            </a:xfrm>
            <a:prstGeom prst="rect">
              <a:avLst/>
            </a:prstGeom>
            <a:noFill/>
          </p:spPr>
          <p:txBody>
            <a:bodyPr wrap="square" rtlCol="0">
              <a:spAutoFit/>
            </a:bodyPr>
            <a:lstStyle/>
            <a:p>
              <a:pPr algn="ctr"/>
              <a:r>
                <a:rPr lang="en-US" sz="1350" dirty="0">
                  <a:latin typeface="Century Gothic" panose="020B0502020202020204" pitchFamily="34" charset="0"/>
                  <a:hlinkClick r:id="rId4" action="ppaction://hlinkfile"/>
                </a:rPr>
                <a:t>*</a:t>
              </a:r>
              <a:r>
                <a:rPr lang="en-US" sz="1350" dirty="0">
                  <a:latin typeface="Century Gothic" panose="020B0502020202020204" pitchFamily="34" charset="0"/>
                </a:rPr>
                <a:t> Be a federally recognized service</a:t>
              </a:r>
            </a:p>
          </p:txBody>
        </p:sp>
        <p:sp>
          <p:nvSpPr>
            <p:cNvPr id="13" name="TextBox 12"/>
            <p:cNvSpPr txBox="1"/>
            <p:nvPr/>
          </p:nvSpPr>
          <p:spPr>
            <a:xfrm>
              <a:off x="4186532" y="2703830"/>
              <a:ext cx="1299399" cy="954108"/>
            </a:xfrm>
            <a:prstGeom prst="rect">
              <a:avLst/>
            </a:prstGeom>
            <a:noFill/>
          </p:spPr>
          <p:txBody>
            <a:bodyPr wrap="square" rtlCol="0">
              <a:spAutoFit/>
            </a:bodyPr>
            <a:lstStyle/>
            <a:p>
              <a:pPr algn="ctr"/>
              <a:r>
                <a:rPr lang="en-US" sz="1350" dirty="0">
                  <a:latin typeface="Century Gothic" panose="020B0502020202020204" pitchFamily="34" charset="0"/>
                </a:rPr>
                <a:t>Providers must be qualified</a:t>
              </a:r>
            </a:p>
          </p:txBody>
        </p:sp>
        <p:sp>
          <p:nvSpPr>
            <p:cNvPr id="14" name="TextBox 13"/>
            <p:cNvSpPr txBox="1"/>
            <p:nvPr/>
          </p:nvSpPr>
          <p:spPr>
            <a:xfrm>
              <a:off x="6122081" y="2703830"/>
              <a:ext cx="1299399" cy="1231106"/>
            </a:xfrm>
            <a:prstGeom prst="rect">
              <a:avLst/>
            </a:prstGeom>
            <a:noFill/>
          </p:spPr>
          <p:txBody>
            <a:bodyPr wrap="square" rtlCol="0">
              <a:spAutoFit/>
            </a:bodyPr>
            <a:lstStyle/>
            <a:p>
              <a:pPr algn="ctr"/>
              <a:r>
                <a:rPr lang="en-US" sz="1350" dirty="0">
                  <a:latin typeface="Century Gothic" panose="020B0502020202020204" pitchFamily="34" charset="0"/>
                </a:rPr>
                <a:t>Support choice and inclusion</a:t>
              </a:r>
            </a:p>
          </p:txBody>
        </p:sp>
        <p:sp>
          <p:nvSpPr>
            <p:cNvPr id="15" name="TextBox 14"/>
            <p:cNvSpPr txBox="1"/>
            <p:nvPr/>
          </p:nvSpPr>
          <p:spPr>
            <a:xfrm>
              <a:off x="8020315" y="2703828"/>
              <a:ext cx="1299399" cy="1508105"/>
            </a:xfrm>
            <a:prstGeom prst="rect">
              <a:avLst/>
            </a:prstGeom>
            <a:noFill/>
          </p:spPr>
          <p:txBody>
            <a:bodyPr wrap="square" rtlCol="0">
              <a:spAutoFit/>
            </a:bodyPr>
            <a:lstStyle/>
            <a:p>
              <a:pPr algn="ctr"/>
              <a:r>
                <a:rPr lang="en-US" sz="1350" dirty="0">
                  <a:latin typeface="Century Gothic" panose="020B0502020202020204" pitchFamily="34" charset="0"/>
                </a:rPr>
                <a:t>Can be vendored &amp; non-vendored</a:t>
              </a: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600396" y="4382280"/>
            <a:ext cx="1148357" cy="1148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65798" y="4389241"/>
            <a:ext cx="1104817" cy="11344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5698132" y="4575583"/>
            <a:ext cx="3445868" cy="784830"/>
          </a:xfrm>
          <a:prstGeom prst="rect">
            <a:avLst/>
          </a:prstGeom>
        </p:spPr>
        <p:txBody>
          <a:bodyPr wrap="square">
            <a:spAutoFit/>
          </a:bodyPr>
          <a:lstStyle/>
          <a:p>
            <a:pPr algn="ctr"/>
            <a:r>
              <a:rPr lang="en-US" sz="1500" b="1" dirty="0">
                <a:latin typeface="Century Gothic" panose="020B0502020202020204" pitchFamily="34" charset="0"/>
              </a:rPr>
              <a:t>MUST be provided in places where you are included in the community </a:t>
            </a:r>
            <a:r>
              <a:rPr lang="en-US" sz="1500" dirty="0">
                <a:latin typeface="Century Gothic" panose="020B0502020202020204" pitchFamily="34" charset="0"/>
              </a:rPr>
              <a:t>(called “Final Rule”)</a:t>
            </a:r>
          </a:p>
        </p:txBody>
      </p:sp>
      <p:sp>
        <p:nvSpPr>
          <p:cNvPr id="8" name="TextBox 7">
            <a:extLst>
              <a:ext uri="{FF2B5EF4-FFF2-40B4-BE49-F238E27FC236}">
                <a16:creationId xmlns:a16="http://schemas.microsoft.com/office/drawing/2014/main" id="{5DB304AD-19BA-0542-813A-1F893931F635}"/>
              </a:ext>
            </a:extLst>
          </p:cNvPr>
          <p:cNvSpPr txBox="1"/>
          <p:nvPr/>
        </p:nvSpPr>
        <p:spPr>
          <a:xfrm>
            <a:off x="1244005" y="4471339"/>
            <a:ext cx="2798405" cy="1015663"/>
          </a:xfrm>
          <a:prstGeom prst="rect">
            <a:avLst/>
          </a:prstGeom>
          <a:noFill/>
        </p:spPr>
        <p:txBody>
          <a:bodyPr wrap="square" rtlCol="0">
            <a:spAutoFit/>
          </a:bodyPr>
          <a:lstStyle/>
          <a:p>
            <a:pPr algn="ctr"/>
            <a:r>
              <a:rPr lang="en-US" sz="1500" b="1" dirty="0">
                <a:latin typeface="Century Gothic" panose="020B0502020202020204" pitchFamily="34" charset="0"/>
              </a:rPr>
              <a:t>MUST try to get other sources to pay first </a:t>
            </a:r>
          </a:p>
          <a:p>
            <a:pPr algn="ctr"/>
            <a:r>
              <a:rPr lang="en-US" sz="1500" dirty="0">
                <a:latin typeface="Century Gothic" panose="020B0502020202020204" pitchFamily="34" charset="0"/>
              </a:rPr>
              <a:t>(called “Generic Resources”)</a:t>
            </a:r>
          </a:p>
        </p:txBody>
      </p:sp>
    </p:spTree>
    <p:extLst>
      <p:ext uri="{BB962C8B-B14F-4D97-AF65-F5344CB8AC3E}">
        <p14:creationId xmlns:p14="http://schemas.microsoft.com/office/powerpoint/2010/main" val="1690773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665791-8A37-4452-8B4F-66F947F1E783}"/>
              </a:ext>
            </a:extLst>
          </p:cNvPr>
          <p:cNvSpPr>
            <a:spLocks noGrp="1"/>
          </p:cNvSpPr>
          <p:nvPr>
            <p:ph type="sldNum" sz="quarter" idx="12"/>
          </p:nvPr>
        </p:nvSpPr>
        <p:spPr/>
        <p:txBody>
          <a:bodyPr/>
          <a:lstStyle/>
          <a:p>
            <a:fld id="{4D7E5609-FE4C-4FDE-AD6F-D3A3F5CE6A5C}" type="slidenum">
              <a:rPr lang="en-US" smtClean="0"/>
              <a:t>42</a:t>
            </a:fld>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82658" y="1303634"/>
            <a:ext cx="7753242"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REQUIREMENTS OF PLANNING FOR SERVICES </a:t>
            </a:r>
          </a:p>
        </p:txBody>
      </p:sp>
      <p:sp>
        <p:nvSpPr>
          <p:cNvPr id="6" name="TextBox 5">
            <a:extLst>
              <a:ext uri="{FF2B5EF4-FFF2-40B4-BE49-F238E27FC236}">
                <a16:creationId xmlns:a16="http://schemas.microsoft.com/office/drawing/2014/main" id="{DB17C97D-B8C6-BE47-8E32-7601FB4362DA}"/>
              </a:ext>
            </a:extLst>
          </p:cNvPr>
          <p:cNvSpPr txBox="1"/>
          <p:nvPr/>
        </p:nvSpPr>
        <p:spPr>
          <a:xfrm>
            <a:off x="3241729" y="1716888"/>
            <a:ext cx="2828984" cy="372794"/>
          </a:xfrm>
          <a:prstGeom prst="rect">
            <a:avLst/>
          </a:prstGeom>
          <a:noFill/>
        </p:spPr>
        <p:txBody>
          <a:bodyPr wrap="square" rtlCol="0">
            <a:spAutoFit/>
          </a:bodyPr>
          <a:lstStyle/>
          <a:p>
            <a:pPr algn="ct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Generic Resources </a:t>
            </a:r>
          </a:p>
        </p:txBody>
      </p:sp>
      <p:sp>
        <p:nvSpPr>
          <p:cNvPr id="7" name="Rectangle 6"/>
          <p:cNvSpPr/>
          <p:nvPr/>
        </p:nvSpPr>
        <p:spPr>
          <a:xfrm>
            <a:off x="454908" y="2130142"/>
            <a:ext cx="2691671" cy="242418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6070713" y="2130142"/>
            <a:ext cx="2691671" cy="242418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triped Right Arrow 8"/>
          <p:cNvSpPr/>
          <p:nvPr/>
        </p:nvSpPr>
        <p:spPr>
          <a:xfrm>
            <a:off x="3590427" y="2280273"/>
            <a:ext cx="2037961" cy="523192"/>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688828" y="2318232"/>
            <a:ext cx="2214314" cy="54720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6243469" y="2289473"/>
            <a:ext cx="2346158" cy="41646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p:cNvSpPr/>
          <p:nvPr/>
        </p:nvSpPr>
        <p:spPr>
          <a:xfrm>
            <a:off x="688828" y="3166605"/>
            <a:ext cx="2214314" cy="54720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p:cNvSpPr/>
          <p:nvPr/>
        </p:nvSpPr>
        <p:spPr>
          <a:xfrm>
            <a:off x="688828" y="3952209"/>
            <a:ext cx="2214314" cy="4866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p:cNvSpPr/>
          <p:nvPr/>
        </p:nvSpPr>
        <p:spPr>
          <a:xfrm>
            <a:off x="6243469" y="2861219"/>
            <a:ext cx="2346158" cy="41646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p:cNvSpPr txBox="1"/>
          <p:nvPr/>
        </p:nvSpPr>
        <p:spPr>
          <a:xfrm>
            <a:off x="780831" y="2416762"/>
            <a:ext cx="2030309" cy="1962076"/>
          </a:xfrm>
          <a:prstGeom prst="rect">
            <a:avLst/>
          </a:prstGeom>
          <a:noFill/>
        </p:spPr>
        <p:txBody>
          <a:bodyPr wrap="square" rtlCol="0">
            <a:spAutoFit/>
          </a:bodyPr>
          <a:lstStyle/>
          <a:p>
            <a:pPr algn="ctr">
              <a:lnSpc>
                <a:spcPct val="90000"/>
              </a:lnSpc>
              <a:spcBef>
                <a:spcPct val="0"/>
              </a:spcBef>
            </a:pPr>
            <a:r>
              <a:rPr lang="en-US" sz="2100" dirty="0">
                <a:latin typeface="Century Gothic" panose="020B0502020202020204" pitchFamily="34" charset="0"/>
              </a:rPr>
              <a:t>Personal care</a:t>
            </a:r>
          </a:p>
          <a:p>
            <a:pPr algn="ctr">
              <a:lnSpc>
                <a:spcPct val="90000"/>
              </a:lnSpc>
              <a:spcBef>
                <a:spcPct val="0"/>
              </a:spcBef>
            </a:pPr>
            <a:endParaRPr lang="en-US" sz="2100" dirty="0">
              <a:latin typeface="Century Gothic" panose="020B0502020202020204" pitchFamily="34" charset="0"/>
            </a:endParaRPr>
          </a:p>
          <a:p>
            <a:pPr algn="ctr">
              <a:lnSpc>
                <a:spcPct val="90000"/>
              </a:lnSpc>
              <a:spcBef>
                <a:spcPct val="0"/>
              </a:spcBef>
            </a:pPr>
            <a:endParaRPr lang="en-US" sz="2100" dirty="0">
              <a:latin typeface="Century Gothic" panose="020B0502020202020204" pitchFamily="34" charset="0"/>
            </a:endParaRPr>
          </a:p>
          <a:p>
            <a:pPr algn="ctr">
              <a:lnSpc>
                <a:spcPct val="90000"/>
              </a:lnSpc>
              <a:spcBef>
                <a:spcPct val="0"/>
              </a:spcBef>
            </a:pPr>
            <a:r>
              <a:rPr lang="en-US" sz="2100" dirty="0">
                <a:latin typeface="Century Gothic" panose="020B0502020202020204" pitchFamily="34" charset="0"/>
              </a:rPr>
              <a:t>Tutoring</a:t>
            </a:r>
          </a:p>
          <a:p>
            <a:pPr algn="ctr">
              <a:lnSpc>
                <a:spcPct val="90000"/>
              </a:lnSpc>
              <a:spcBef>
                <a:spcPct val="0"/>
              </a:spcBef>
            </a:pPr>
            <a:endParaRPr lang="en-US" sz="2100" dirty="0">
              <a:latin typeface="Century Gothic" panose="020B0502020202020204" pitchFamily="34" charset="0"/>
            </a:endParaRPr>
          </a:p>
          <a:p>
            <a:pPr algn="ctr">
              <a:lnSpc>
                <a:spcPct val="90000"/>
              </a:lnSpc>
              <a:spcBef>
                <a:spcPct val="0"/>
              </a:spcBef>
            </a:pPr>
            <a:endParaRPr lang="en-US" sz="900" dirty="0">
              <a:latin typeface="Century Gothic" panose="020B0502020202020204" pitchFamily="34" charset="0"/>
            </a:endParaRPr>
          </a:p>
          <a:p>
            <a:pPr algn="ctr">
              <a:lnSpc>
                <a:spcPct val="90000"/>
              </a:lnSpc>
              <a:spcBef>
                <a:spcPct val="0"/>
              </a:spcBef>
            </a:pPr>
            <a:r>
              <a:rPr lang="en-US" sz="2100" dirty="0">
                <a:latin typeface="Century Gothic" panose="020B0502020202020204" pitchFamily="34" charset="0"/>
              </a:rPr>
              <a:t>Therapy</a:t>
            </a:r>
            <a:endParaRPr lang="en-US" sz="2100" dirty="0">
              <a:solidFill>
                <a:schemeClr val="accent5">
                  <a:lumMod val="50000"/>
                </a:schemeClr>
              </a:solidFill>
              <a:latin typeface="Century Gothic" panose="020B0502020202020204" pitchFamily="34" charset="0"/>
              <a:ea typeface="+mj-ea"/>
              <a:cs typeface="+mj-cs"/>
            </a:endParaRPr>
          </a:p>
        </p:txBody>
      </p:sp>
      <p:sp>
        <p:nvSpPr>
          <p:cNvPr id="17" name="Rectangle 16"/>
          <p:cNvSpPr/>
          <p:nvPr/>
        </p:nvSpPr>
        <p:spPr>
          <a:xfrm>
            <a:off x="6243469" y="3432967"/>
            <a:ext cx="2344514" cy="100588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p:cNvSpPr txBox="1"/>
          <p:nvPr/>
        </p:nvSpPr>
        <p:spPr>
          <a:xfrm>
            <a:off x="6320250" y="2333662"/>
            <a:ext cx="2153148" cy="2128275"/>
          </a:xfrm>
          <a:prstGeom prst="rect">
            <a:avLst/>
          </a:prstGeom>
          <a:noFill/>
        </p:spPr>
        <p:txBody>
          <a:bodyPr wrap="square" rtlCol="0">
            <a:spAutoFit/>
          </a:bodyPr>
          <a:lstStyle/>
          <a:p>
            <a:pPr algn="ctr">
              <a:lnSpc>
                <a:spcPct val="90000"/>
              </a:lnSpc>
              <a:spcBef>
                <a:spcPct val="0"/>
              </a:spcBef>
            </a:pPr>
            <a:r>
              <a:rPr lang="en-US" sz="2100" dirty="0">
                <a:latin typeface="Century Gothic" panose="020B0502020202020204" pitchFamily="34" charset="0"/>
              </a:rPr>
              <a:t>IHSS</a:t>
            </a:r>
          </a:p>
          <a:p>
            <a:pPr algn="ctr">
              <a:lnSpc>
                <a:spcPct val="90000"/>
              </a:lnSpc>
              <a:spcBef>
                <a:spcPct val="0"/>
              </a:spcBef>
            </a:pPr>
            <a:endParaRPr lang="en-US" sz="2100" dirty="0">
              <a:latin typeface="Century Gothic" panose="020B0502020202020204" pitchFamily="34" charset="0"/>
            </a:endParaRPr>
          </a:p>
          <a:p>
            <a:pPr algn="ctr">
              <a:lnSpc>
                <a:spcPct val="90000"/>
              </a:lnSpc>
              <a:spcBef>
                <a:spcPct val="0"/>
              </a:spcBef>
            </a:pPr>
            <a:r>
              <a:rPr lang="en-US" sz="2100" dirty="0">
                <a:latin typeface="Century Gothic" panose="020B0502020202020204" pitchFamily="34" charset="0"/>
              </a:rPr>
              <a:t>School District</a:t>
            </a:r>
          </a:p>
          <a:p>
            <a:pPr algn="ctr">
              <a:lnSpc>
                <a:spcPct val="90000"/>
              </a:lnSpc>
              <a:spcBef>
                <a:spcPct val="0"/>
              </a:spcBef>
            </a:pPr>
            <a:endParaRPr lang="en-US" sz="2100" dirty="0">
              <a:latin typeface="Century Gothic" panose="020B0502020202020204" pitchFamily="34" charset="0"/>
            </a:endParaRPr>
          </a:p>
          <a:p>
            <a:pPr algn="ctr">
              <a:lnSpc>
                <a:spcPct val="90000"/>
              </a:lnSpc>
              <a:spcBef>
                <a:spcPct val="0"/>
              </a:spcBef>
            </a:pPr>
            <a:r>
              <a:rPr lang="en-US" sz="2100" dirty="0">
                <a:latin typeface="Century Gothic" panose="020B0502020202020204" pitchFamily="34" charset="0"/>
              </a:rPr>
              <a:t>Medi-Cal or health insurance</a:t>
            </a:r>
          </a:p>
        </p:txBody>
      </p:sp>
      <p:sp>
        <p:nvSpPr>
          <p:cNvPr id="18" name="Striped Right Arrow 17"/>
          <p:cNvSpPr/>
          <p:nvPr/>
        </p:nvSpPr>
        <p:spPr>
          <a:xfrm>
            <a:off x="3589665" y="3069454"/>
            <a:ext cx="2037961" cy="523192"/>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Striped Right Arrow 18"/>
          <p:cNvSpPr/>
          <p:nvPr/>
        </p:nvSpPr>
        <p:spPr>
          <a:xfrm>
            <a:off x="3625888" y="3911632"/>
            <a:ext cx="2037961" cy="523192"/>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p:cNvSpPr/>
          <p:nvPr/>
        </p:nvSpPr>
        <p:spPr>
          <a:xfrm>
            <a:off x="454908" y="4917841"/>
            <a:ext cx="8412366" cy="923330"/>
          </a:xfrm>
          <a:prstGeom prst="rect">
            <a:avLst/>
          </a:prstGeom>
        </p:spPr>
        <p:txBody>
          <a:bodyPr wrap="square">
            <a:spAutoFit/>
          </a:bodyPr>
          <a:lstStyle/>
          <a:p>
            <a:pPr marL="214313" indent="-214313">
              <a:buFont typeface="Arial" panose="020B0604020202020204" pitchFamily="34" charset="0"/>
              <a:buChar char="•"/>
            </a:pPr>
            <a:r>
              <a:rPr lang="en-US" b="1" u="sng" dirty="0">
                <a:latin typeface="Century Gothic" panose="020B0502020202020204" pitchFamily="34" charset="0"/>
              </a:rPr>
              <a:t>SAME</a:t>
            </a:r>
            <a:r>
              <a:rPr lang="en-US" dirty="0">
                <a:latin typeface="Century Gothic" panose="020B0502020202020204" pitchFamily="34" charset="0"/>
              </a:rPr>
              <a:t> requirement as in the traditional regional center system.</a:t>
            </a:r>
          </a:p>
          <a:p>
            <a:pPr marL="214313" indent="-214313">
              <a:buFont typeface="Arial" panose="020B0604020202020204" pitchFamily="34" charset="0"/>
              <a:buChar char="•"/>
            </a:pPr>
            <a:r>
              <a:rPr lang="en-US" dirty="0">
                <a:latin typeface="Century Gothic" panose="020B0502020202020204" pitchFamily="34" charset="0"/>
              </a:rPr>
              <a:t>Helps you </a:t>
            </a:r>
            <a:r>
              <a:rPr lang="en-US" b="1" u="sng" dirty="0">
                <a:latin typeface="Century Gothic" panose="020B0502020202020204" pitchFamily="34" charset="0"/>
              </a:rPr>
              <a:t>save</a:t>
            </a:r>
            <a:r>
              <a:rPr lang="en-US" dirty="0">
                <a:latin typeface="Century Gothic" panose="020B0502020202020204" pitchFamily="34" charset="0"/>
              </a:rPr>
              <a:t> </a:t>
            </a:r>
            <a:r>
              <a:rPr lang="en-US" b="1" dirty="0">
                <a:solidFill>
                  <a:srgbClr val="00B050"/>
                </a:solidFill>
                <a:latin typeface="Century Gothic" panose="020B0502020202020204" pitchFamily="34" charset="0"/>
              </a:rPr>
              <a:t>money</a:t>
            </a:r>
            <a:r>
              <a:rPr lang="en-US" dirty="0">
                <a:latin typeface="Century Gothic" panose="020B0502020202020204" pitchFamily="34" charset="0"/>
              </a:rPr>
              <a:t> in your spending plan for other things.</a:t>
            </a:r>
          </a:p>
          <a:p>
            <a:pPr marL="214313" indent="-214313">
              <a:buFont typeface="Arial" panose="020B0604020202020204" pitchFamily="34" charset="0"/>
              <a:buChar char="•"/>
            </a:pPr>
            <a:r>
              <a:rPr lang="en-US" dirty="0">
                <a:latin typeface="Century Gothic" panose="020B0502020202020204" pitchFamily="34" charset="0"/>
              </a:rPr>
              <a:t>Talk with your team if a generic resource does not meet your needs.</a:t>
            </a:r>
          </a:p>
        </p:txBody>
      </p:sp>
    </p:spTree>
    <p:extLst>
      <p:ext uri="{BB962C8B-B14F-4D97-AF65-F5344CB8AC3E}">
        <p14:creationId xmlns:p14="http://schemas.microsoft.com/office/powerpoint/2010/main" val="793368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5337343" y="1892000"/>
            <a:ext cx="3131552" cy="3111516"/>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entagon 12"/>
          <p:cNvSpPr/>
          <p:nvPr/>
        </p:nvSpPr>
        <p:spPr>
          <a:xfrm>
            <a:off x="981779" y="3053801"/>
            <a:ext cx="3964400" cy="71088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solidFill>
                <a:latin typeface="Century Gothic" panose="020B0502020202020204" pitchFamily="34" charset="0"/>
              </a:rPr>
              <a:t>You live in neighborhoods of your choosing</a:t>
            </a:r>
          </a:p>
        </p:txBody>
      </p:sp>
      <p:sp>
        <p:nvSpPr>
          <p:cNvPr id="15" name="Pentagon 14"/>
          <p:cNvSpPr/>
          <p:nvPr/>
        </p:nvSpPr>
        <p:spPr>
          <a:xfrm>
            <a:off x="981780" y="4968155"/>
            <a:ext cx="3964400" cy="816611"/>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You are able to make friends with people with and without disabilities</a:t>
            </a:r>
          </a:p>
        </p:txBody>
      </p:sp>
      <p:sp>
        <p:nvSpPr>
          <p:cNvPr id="14" name="Pentagon 13"/>
          <p:cNvSpPr/>
          <p:nvPr/>
        </p:nvSpPr>
        <p:spPr>
          <a:xfrm>
            <a:off x="945159" y="4037411"/>
            <a:ext cx="4001021" cy="71088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You have the opportunity to work and volunteer</a:t>
            </a:r>
          </a:p>
        </p:txBody>
      </p:sp>
      <p:sp>
        <p:nvSpPr>
          <p:cNvPr id="12" name="Pentagon 11"/>
          <p:cNvSpPr/>
          <p:nvPr/>
        </p:nvSpPr>
        <p:spPr>
          <a:xfrm>
            <a:off x="878800" y="2112646"/>
            <a:ext cx="4067379" cy="71088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You make your own choices</a:t>
            </a:r>
          </a:p>
        </p:txBody>
      </p:sp>
      <p:sp>
        <p:nvSpPr>
          <p:cNvPr id="5" name="Slide Number Placeholder 4">
            <a:extLst>
              <a:ext uri="{FF2B5EF4-FFF2-40B4-BE49-F238E27FC236}">
                <a16:creationId xmlns:a16="http://schemas.microsoft.com/office/drawing/2014/main" id="{CB566437-DF3F-4835-85C8-A175C1191BFC}"/>
              </a:ext>
            </a:extLst>
          </p:cNvPr>
          <p:cNvSpPr>
            <a:spLocks noGrp="1"/>
          </p:cNvSpPr>
          <p:nvPr>
            <p:ph type="sldNum" sz="quarter" idx="12"/>
          </p:nvPr>
        </p:nvSpPr>
        <p:spPr/>
        <p:txBody>
          <a:bodyPr/>
          <a:lstStyle/>
          <a:p>
            <a:fld id="{4D7E5609-FE4C-4FDE-AD6F-D3A3F5CE6A5C}" type="slidenum">
              <a:rPr lang="en-US" smtClean="0"/>
              <a:t>43</a:t>
            </a:fld>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6" name="TextBox 5">
            <a:extLst>
              <a:ext uri="{FF2B5EF4-FFF2-40B4-BE49-F238E27FC236}">
                <a16:creationId xmlns:a16="http://schemas.microsoft.com/office/drawing/2014/main" id="{BBA737F1-6154-C14E-A2D4-2B9B5EEA35FC}"/>
              </a:ext>
            </a:extLst>
          </p:cNvPr>
          <p:cNvSpPr txBox="1"/>
          <p:nvPr/>
        </p:nvSpPr>
        <p:spPr>
          <a:xfrm>
            <a:off x="82658" y="1303634"/>
            <a:ext cx="7753242"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REQUIREMENTS OF PLANNING FOR SERVICES </a:t>
            </a:r>
          </a:p>
        </p:txBody>
      </p:sp>
      <p:sp>
        <p:nvSpPr>
          <p:cNvPr id="7" name="TextBox 6">
            <a:extLst>
              <a:ext uri="{FF2B5EF4-FFF2-40B4-BE49-F238E27FC236}">
                <a16:creationId xmlns:a16="http://schemas.microsoft.com/office/drawing/2014/main" id="{3051A093-AB51-1249-A5C5-562DF5D0FF79}"/>
              </a:ext>
            </a:extLst>
          </p:cNvPr>
          <p:cNvSpPr txBox="1"/>
          <p:nvPr/>
        </p:nvSpPr>
        <p:spPr>
          <a:xfrm>
            <a:off x="670371" y="1715925"/>
            <a:ext cx="7753242" cy="372794"/>
          </a:xfrm>
          <a:prstGeom prst="rect">
            <a:avLst/>
          </a:prstGeom>
          <a:noFill/>
        </p:spPr>
        <p:txBody>
          <a:bodyPr wrap="square" rtlCol="0">
            <a:spAutoFit/>
          </a:bodyPr>
          <a:lstStyle/>
          <a:p>
            <a:pPr algn="ct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hlinkClick r:id="rId3" action="ppaction://hlinkfile"/>
              </a:rPr>
              <a:t>* Home &amp; Community-Based Services &amp; the Final Rule</a:t>
            </a:r>
            <a:endParaRPr lang="en-US" sz="2025" b="1" dirty="0">
              <a:solidFill>
                <a:schemeClr val="bg2">
                  <a:lumMod val="10000"/>
                </a:schemeClr>
              </a:solidFill>
              <a:latin typeface="Century Gothic" panose="020B0502020202020204" pitchFamily="34" charset="0"/>
              <a:ea typeface="+mj-ea"/>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5373963" y="2641627"/>
            <a:ext cx="2959768" cy="2061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100" dirty="0">
                <a:latin typeface="Century Gothic" panose="020B0502020202020204" pitchFamily="34" charset="0"/>
              </a:rPr>
              <a:t>The Self-Determination Program is designed so that </a:t>
            </a:r>
            <a:r>
              <a:rPr lang="en-US" sz="2100" b="1" dirty="0">
                <a:latin typeface="Century Gothic" panose="020B0502020202020204" pitchFamily="34" charset="0"/>
              </a:rPr>
              <a:t>you</a:t>
            </a:r>
            <a:r>
              <a:rPr lang="en-US" sz="2100" dirty="0">
                <a:latin typeface="Century Gothic" panose="020B0502020202020204" pitchFamily="34" charset="0"/>
              </a:rPr>
              <a:t> are </a:t>
            </a:r>
            <a:r>
              <a:rPr lang="en-US" sz="2100" b="1" dirty="0">
                <a:effectLst>
                  <a:outerShdw blurRad="38100" dist="38100" dir="2700000" algn="tl">
                    <a:srgbClr val="000000">
                      <a:alpha val="43137"/>
                    </a:srgbClr>
                  </a:outerShdw>
                </a:effectLst>
                <a:latin typeface="Century Gothic" panose="020B0502020202020204" pitchFamily="34" charset="0"/>
              </a:rPr>
              <a:t>included</a:t>
            </a:r>
            <a:r>
              <a:rPr lang="en-US" sz="2100" dirty="0">
                <a:latin typeface="Century Gothic" panose="020B0502020202020204" pitchFamily="34" charset="0"/>
              </a:rPr>
              <a:t> in </a:t>
            </a:r>
            <a:r>
              <a:rPr lang="en-US" sz="2100" b="1" dirty="0">
                <a:effectLst>
                  <a:outerShdw blurRad="38100" dist="38100" dir="2700000" algn="tl">
                    <a:srgbClr val="000000">
                      <a:alpha val="43137"/>
                    </a:srgbClr>
                  </a:outerShdw>
                </a:effectLst>
                <a:latin typeface="Century Gothic" panose="020B0502020202020204" pitchFamily="34" charset="0"/>
              </a:rPr>
              <a:t>YOUR</a:t>
            </a:r>
            <a:r>
              <a:rPr lang="en-US" sz="2100" dirty="0">
                <a:latin typeface="Century Gothic" panose="020B0502020202020204" pitchFamily="34" charset="0"/>
              </a:rPr>
              <a:t> </a:t>
            </a:r>
            <a:r>
              <a:rPr lang="en-US" sz="2100" u="sng" dirty="0">
                <a:latin typeface="Century Gothic" panose="020B0502020202020204" pitchFamily="34" charset="0"/>
              </a:rPr>
              <a:t>community</a:t>
            </a:r>
            <a:r>
              <a:rPr lang="en-US" sz="2100" dirty="0">
                <a:latin typeface="Century Gothic" panose="020B0502020202020204" pitchFamily="34" charset="0"/>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49" y="2019375"/>
            <a:ext cx="979841" cy="86303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189949" y="2987537"/>
            <a:ext cx="960845" cy="8434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20910" y="3936074"/>
            <a:ext cx="977373" cy="87788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2" y="4919082"/>
            <a:ext cx="1008335" cy="91475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08722" y="2742245"/>
            <a:ext cx="9352722" cy="95822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907" y="2763199"/>
            <a:ext cx="890125" cy="88585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91052" y="2764037"/>
            <a:ext cx="953957" cy="83679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240185" y="2736806"/>
            <a:ext cx="949614" cy="88855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5854836" y="2739509"/>
            <a:ext cx="890126" cy="8858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268534" y="3672199"/>
            <a:ext cx="1598993" cy="757130"/>
          </a:xfrm>
          <a:prstGeom prst="rect">
            <a:avLst/>
          </a:prstGeom>
          <a:noFill/>
        </p:spPr>
        <p:txBody>
          <a:bodyPr wrap="square" rtlCol="0">
            <a:spAutoFit/>
          </a:bodyPr>
          <a:lstStyle/>
          <a:p>
            <a:pPr algn="ctr" defTabSz="685800">
              <a:lnSpc>
                <a:spcPct val="90000"/>
              </a:lnSpc>
              <a:spcBef>
                <a:spcPct val="0"/>
              </a:spcBef>
            </a:pPr>
            <a:r>
              <a:rPr lang="en-US" sz="1200" dirty="0">
                <a:solidFill>
                  <a:schemeClr val="accent5">
                    <a:lumMod val="50000"/>
                  </a:schemeClr>
                </a:solidFill>
                <a:latin typeface="Century Gothic" panose="020B0502020202020204" pitchFamily="34" charset="0"/>
                <a:ea typeface="+mj-ea"/>
                <a:cs typeface="+mj-cs"/>
              </a:rPr>
              <a:t>The provider will complete a self- assessment of the setting</a:t>
            </a:r>
          </a:p>
        </p:txBody>
      </p:sp>
      <p:sp>
        <p:nvSpPr>
          <p:cNvPr id="21" name="TextBox 20">
            <a:extLst>
              <a:ext uri="{FF2B5EF4-FFF2-40B4-BE49-F238E27FC236}">
                <a16:creationId xmlns:a16="http://schemas.microsoft.com/office/drawing/2014/main" id="{103AFE67-AE4C-9F44-A47C-089533F2BDE8}"/>
              </a:ext>
            </a:extLst>
          </p:cNvPr>
          <p:cNvSpPr txBox="1"/>
          <p:nvPr/>
        </p:nvSpPr>
        <p:spPr>
          <a:xfrm>
            <a:off x="1987142" y="3625360"/>
            <a:ext cx="1565414" cy="1089529"/>
          </a:xfrm>
          <a:prstGeom prst="rect">
            <a:avLst/>
          </a:prstGeom>
          <a:noFill/>
        </p:spPr>
        <p:txBody>
          <a:bodyPr wrap="square" rtlCol="0">
            <a:spAutoFit/>
          </a:bodyPr>
          <a:lstStyle/>
          <a:p>
            <a:pPr algn="ctr" defTabSz="685800">
              <a:lnSpc>
                <a:spcPct val="90000"/>
              </a:lnSpc>
              <a:spcBef>
                <a:spcPct val="0"/>
              </a:spcBef>
            </a:pPr>
            <a:r>
              <a:rPr lang="en-US" sz="1200" dirty="0">
                <a:solidFill>
                  <a:schemeClr val="accent5">
                    <a:lumMod val="50000"/>
                  </a:schemeClr>
                </a:solidFill>
                <a:latin typeface="Century Gothic" panose="020B0502020202020204" pitchFamily="34" charset="0"/>
                <a:ea typeface="+mj-ea"/>
                <a:cs typeface="+mj-cs"/>
              </a:rPr>
              <a:t>The selected provider, the regional center and </a:t>
            </a:r>
            <a:r>
              <a:rPr lang="en-US" sz="1200" b="1" dirty="0">
                <a:solidFill>
                  <a:schemeClr val="accent5">
                    <a:lumMod val="50000"/>
                  </a:schemeClr>
                </a:solidFill>
                <a:latin typeface="Century Gothic" panose="020B0502020202020204" pitchFamily="34" charset="0"/>
                <a:ea typeface="+mj-ea"/>
                <a:cs typeface="+mj-cs"/>
              </a:rPr>
              <a:t>YOU</a:t>
            </a:r>
            <a:r>
              <a:rPr lang="en-US" sz="1200" dirty="0">
                <a:solidFill>
                  <a:schemeClr val="accent5">
                    <a:lumMod val="50000"/>
                  </a:schemeClr>
                </a:solidFill>
                <a:latin typeface="Century Gothic" panose="020B0502020202020204" pitchFamily="34" charset="0"/>
                <a:ea typeface="+mj-ea"/>
                <a:cs typeface="+mj-cs"/>
              </a:rPr>
              <a:t> will  conduct </a:t>
            </a:r>
            <a:r>
              <a:rPr lang="en-US" sz="1200" u="sng" dirty="0">
                <a:solidFill>
                  <a:schemeClr val="accent5">
                    <a:lumMod val="50000"/>
                  </a:schemeClr>
                </a:solidFill>
                <a:latin typeface="Century Gothic" panose="020B0502020202020204" pitchFamily="34" charset="0"/>
                <a:ea typeface="+mj-ea"/>
                <a:cs typeface="+mj-cs"/>
              </a:rPr>
              <a:t>an onsite </a:t>
            </a:r>
            <a:r>
              <a:rPr lang="en-US" sz="1200" dirty="0">
                <a:solidFill>
                  <a:schemeClr val="accent5">
                    <a:lumMod val="50000"/>
                  </a:schemeClr>
                </a:solidFill>
                <a:latin typeface="Century Gothic" panose="020B0502020202020204" pitchFamily="34" charset="0"/>
                <a:ea typeface="+mj-ea"/>
                <a:cs typeface="+mj-cs"/>
              </a:rPr>
              <a:t>assessment…</a:t>
            </a:r>
          </a:p>
        </p:txBody>
      </p:sp>
      <p:sp>
        <p:nvSpPr>
          <p:cNvPr id="22" name="TextBox 21">
            <a:extLst>
              <a:ext uri="{FF2B5EF4-FFF2-40B4-BE49-F238E27FC236}">
                <a16:creationId xmlns:a16="http://schemas.microsoft.com/office/drawing/2014/main" id="{5CD4DDB5-51F8-5241-923F-14F484F9276F}"/>
              </a:ext>
            </a:extLst>
          </p:cNvPr>
          <p:cNvSpPr txBox="1"/>
          <p:nvPr/>
        </p:nvSpPr>
        <p:spPr>
          <a:xfrm>
            <a:off x="3796795" y="3700257"/>
            <a:ext cx="1421249" cy="590931"/>
          </a:xfrm>
          <a:prstGeom prst="rect">
            <a:avLst/>
          </a:prstGeom>
          <a:noFill/>
        </p:spPr>
        <p:txBody>
          <a:bodyPr wrap="square" rtlCol="0">
            <a:spAutoFit/>
          </a:bodyPr>
          <a:lstStyle/>
          <a:p>
            <a:pPr algn="ctr" defTabSz="685800">
              <a:lnSpc>
                <a:spcPct val="90000"/>
              </a:lnSpc>
              <a:spcBef>
                <a:spcPct val="0"/>
              </a:spcBef>
            </a:pPr>
            <a:r>
              <a:rPr lang="en-US" sz="1200" dirty="0">
                <a:solidFill>
                  <a:schemeClr val="accent5">
                    <a:lumMod val="50000"/>
                  </a:schemeClr>
                </a:solidFill>
                <a:latin typeface="Century Gothic" panose="020B0502020202020204" pitchFamily="34" charset="0"/>
                <a:ea typeface="+mj-ea"/>
                <a:cs typeface="+mj-cs"/>
              </a:rPr>
              <a:t>If the provider </a:t>
            </a:r>
            <a:r>
              <a:rPr lang="en-US" sz="1200" b="1" dirty="0">
                <a:solidFill>
                  <a:schemeClr val="accent5">
                    <a:lumMod val="50000"/>
                  </a:schemeClr>
                </a:solidFill>
                <a:latin typeface="Century Gothic" panose="020B0502020202020204" pitchFamily="34" charset="0"/>
                <a:ea typeface="+mj-ea"/>
                <a:cs typeface="+mj-cs"/>
              </a:rPr>
              <a:t>passes</a:t>
            </a:r>
            <a:r>
              <a:rPr lang="en-US" sz="1200" dirty="0">
                <a:solidFill>
                  <a:schemeClr val="accent5">
                    <a:lumMod val="50000"/>
                  </a:schemeClr>
                </a:solidFill>
                <a:latin typeface="Century Gothic" panose="020B0502020202020204" pitchFamily="34" charset="0"/>
                <a:ea typeface="+mj-ea"/>
                <a:cs typeface="+mj-cs"/>
              </a:rPr>
              <a:t> you can use this service</a:t>
            </a:r>
          </a:p>
        </p:txBody>
      </p:sp>
      <p:sp>
        <p:nvSpPr>
          <p:cNvPr id="23" name="TextBox 22">
            <a:extLst>
              <a:ext uri="{FF2B5EF4-FFF2-40B4-BE49-F238E27FC236}">
                <a16:creationId xmlns:a16="http://schemas.microsoft.com/office/drawing/2014/main" id="{B997AA56-CE82-0345-9463-4CE7CD437CA7}"/>
              </a:ext>
            </a:extLst>
          </p:cNvPr>
          <p:cNvSpPr txBox="1"/>
          <p:nvPr/>
        </p:nvSpPr>
        <p:spPr>
          <a:xfrm>
            <a:off x="5636894" y="3705911"/>
            <a:ext cx="1421249" cy="1588127"/>
          </a:xfrm>
          <a:prstGeom prst="rect">
            <a:avLst/>
          </a:prstGeom>
          <a:noFill/>
        </p:spPr>
        <p:txBody>
          <a:bodyPr wrap="square" rtlCol="0">
            <a:spAutoFit/>
          </a:bodyPr>
          <a:lstStyle/>
          <a:p>
            <a:pPr algn="ctr" defTabSz="685800">
              <a:lnSpc>
                <a:spcPct val="90000"/>
              </a:lnSpc>
              <a:spcBef>
                <a:spcPct val="0"/>
              </a:spcBef>
            </a:pPr>
            <a:r>
              <a:rPr lang="en-US" sz="1200" dirty="0">
                <a:solidFill>
                  <a:schemeClr val="accent5">
                    <a:lumMod val="50000"/>
                  </a:schemeClr>
                </a:solidFill>
                <a:latin typeface="Century Gothic" panose="020B0502020202020204" pitchFamily="34" charset="0"/>
                <a:ea typeface="+mj-ea"/>
                <a:cs typeface="+mj-cs"/>
              </a:rPr>
              <a:t>If the provider </a:t>
            </a:r>
            <a:r>
              <a:rPr lang="en-US" sz="1200" b="1" dirty="0">
                <a:solidFill>
                  <a:schemeClr val="accent5">
                    <a:lumMod val="50000"/>
                  </a:schemeClr>
                </a:solidFill>
                <a:latin typeface="Century Gothic" panose="020B0502020202020204" pitchFamily="34" charset="0"/>
                <a:ea typeface="+mj-ea"/>
                <a:cs typeface="+mj-cs"/>
              </a:rPr>
              <a:t>does not pass</a:t>
            </a:r>
            <a:r>
              <a:rPr lang="en-US" sz="1200" dirty="0">
                <a:solidFill>
                  <a:schemeClr val="accent5">
                    <a:lumMod val="50000"/>
                  </a:schemeClr>
                </a:solidFill>
                <a:latin typeface="Century Gothic" panose="020B0502020202020204" pitchFamily="34" charset="0"/>
                <a:ea typeface="+mj-ea"/>
                <a:cs typeface="+mj-cs"/>
              </a:rPr>
              <a:t>, you can work with them towards change. If not you can </a:t>
            </a:r>
            <a:r>
              <a:rPr lang="en-US" sz="1200" b="1" dirty="0">
                <a:solidFill>
                  <a:schemeClr val="accent5">
                    <a:lumMod val="50000"/>
                  </a:schemeClr>
                </a:solidFill>
                <a:latin typeface="Century Gothic" panose="020B0502020202020204" pitchFamily="34" charset="0"/>
                <a:ea typeface="+mj-ea"/>
                <a:cs typeface="+mj-cs"/>
              </a:rPr>
              <a:t>NOT</a:t>
            </a:r>
            <a:r>
              <a:rPr lang="en-US" sz="1200" dirty="0">
                <a:solidFill>
                  <a:schemeClr val="accent5">
                    <a:lumMod val="50000"/>
                  </a:schemeClr>
                </a:solidFill>
                <a:latin typeface="Century Gothic" panose="020B0502020202020204" pitchFamily="34" charset="0"/>
                <a:ea typeface="+mj-ea"/>
                <a:cs typeface="+mj-cs"/>
              </a:rPr>
              <a:t> have services in this setting. </a:t>
            </a:r>
          </a:p>
        </p:txBody>
      </p:sp>
      <p:sp>
        <p:nvSpPr>
          <p:cNvPr id="2" name="Slide Number Placeholder 1">
            <a:extLst>
              <a:ext uri="{FF2B5EF4-FFF2-40B4-BE49-F238E27FC236}">
                <a16:creationId xmlns:a16="http://schemas.microsoft.com/office/drawing/2014/main" id="{543C6BEA-E758-4AB1-9946-B64BB6302B75}"/>
              </a:ext>
            </a:extLst>
          </p:cNvPr>
          <p:cNvSpPr>
            <a:spLocks noGrp="1"/>
          </p:cNvSpPr>
          <p:nvPr>
            <p:ph type="sldNum" sz="quarter" idx="12"/>
          </p:nvPr>
        </p:nvSpPr>
        <p:spPr/>
        <p:txBody>
          <a:bodyPr/>
          <a:lstStyle/>
          <a:p>
            <a:fld id="{4D7E5609-FE4C-4FDE-AD6F-D3A3F5CE6A5C}" type="slidenum">
              <a:rPr lang="en-US" smtClean="0"/>
              <a:t>44</a:t>
            </a:fld>
            <a:endParaRPr lang="en-US" dirty="0"/>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82658" y="890380"/>
            <a:ext cx="5135386" cy="588110"/>
          </a:xfrm>
        </p:spPr>
        <p:txBody>
          <a:bodyPr/>
          <a:lstStyle/>
          <a:p>
            <a:r>
              <a:rPr lang="en-US" sz="2100" dirty="0"/>
              <a:t>PLANNING</a:t>
            </a:r>
          </a:p>
        </p:txBody>
      </p:sp>
      <p:sp>
        <p:nvSpPr>
          <p:cNvPr id="25" name="Oval 24">
            <a:extLst>
              <a:ext uri="{FF2B5EF4-FFF2-40B4-BE49-F238E27FC236}">
                <a16:creationId xmlns:a16="http://schemas.microsoft.com/office/drawing/2014/main" id="{967D00EB-DC80-E542-98E8-B5B53F4E54AE}"/>
              </a:ext>
            </a:extLst>
          </p:cNvPr>
          <p:cNvSpPr/>
          <p:nvPr/>
        </p:nvSpPr>
        <p:spPr>
          <a:xfrm>
            <a:off x="7692767" y="2770519"/>
            <a:ext cx="901589" cy="90167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7476994" y="3718309"/>
            <a:ext cx="1421249" cy="923330"/>
          </a:xfrm>
          <a:prstGeom prst="rect">
            <a:avLst/>
          </a:prstGeom>
          <a:noFill/>
        </p:spPr>
        <p:txBody>
          <a:bodyPr wrap="square" rtlCol="0">
            <a:spAutoFit/>
          </a:bodyPr>
          <a:lstStyle/>
          <a:p>
            <a:pPr algn="ctr" defTabSz="685800">
              <a:lnSpc>
                <a:spcPct val="90000"/>
              </a:lnSpc>
              <a:spcBef>
                <a:spcPct val="0"/>
              </a:spcBef>
            </a:pPr>
            <a:r>
              <a:rPr lang="en-US" sz="1200" dirty="0">
                <a:solidFill>
                  <a:schemeClr val="accent5">
                    <a:lumMod val="50000"/>
                  </a:schemeClr>
                </a:solidFill>
                <a:latin typeface="Century Gothic" panose="020B0502020202020204" pitchFamily="34" charset="0"/>
                <a:ea typeface="+mj-ea"/>
                <a:cs typeface="+mj-cs"/>
              </a:rPr>
              <a:t>The FMS </a:t>
            </a:r>
            <a:r>
              <a:rPr lang="en-US" sz="1200" u="sng" dirty="0">
                <a:solidFill>
                  <a:schemeClr val="accent5">
                    <a:lumMod val="50000"/>
                  </a:schemeClr>
                </a:solidFill>
                <a:latin typeface="Century Gothic" panose="020B0502020202020204" pitchFamily="34" charset="0"/>
                <a:ea typeface="+mj-ea"/>
                <a:cs typeface="+mj-cs"/>
              </a:rPr>
              <a:t>verifies</a:t>
            </a:r>
            <a:r>
              <a:rPr lang="en-US" sz="1200" dirty="0">
                <a:solidFill>
                  <a:schemeClr val="accent5">
                    <a:lumMod val="50000"/>
                  </a:schemeClr>
                </a:solidFill>
                <a:latin typeface="Century Gothic" panose="020B0502020202020204" pitchFamily="34" charset="0"/>
                <a:ea typeface="+mj-ea"/>
                <a:cs typeface="+mj-cs"/>
              </a:rPr>
              <a:t> the </a:t>
            </a:r>
            <a:r>
              <a:rPr lang="en-US" sz="1200" b="1" dirty="0">
                <a:solidFill>
                  <a:schemeClr val="accent5">
                    <a:lumMod val="50000"/>
                  </a:schemeClr>
                </a:solidFill>
                <a:latin typeface="Century Gothic" panose="020B0502020202020204" pitchFamily="34" charset="0"/>
                <a:ea typeface="+mj-ea"/>
                <a:cs typeface="+mj-cs"/>
              </a:rPr>
              <a:t>completion</a:t>
            </a:r>
            <a:r>
              <a:rPr lang="en-US" sz="1200" dirty="0">
                <a:solidFill>
                  <a:schemeClr val="accent5">
                    <a:lumMod val="50000"/>
                  </a:schemeClr>
                </a:solidFill>
                <a:latin typeface="Century Gothic" panose="020B0502020202020204" pitchFamily="34" charset="0"/>
                <a:ea typeface="+mj-ea"/>
                <a:cs typeface="+mj-cs"/>
              </a:rPr>
              <a:t> of the assessment process</a:t>
            </a:r>
          </a:p>
        </p:txBody>
      </p:sp>
      <p:sp>
        <p:nvSpPr>
          <p:cNvPr id="28" name="TextBox 27">
            <a:extLst>
              <a:ext uri="{FF2B5EF4-FFF2-40B4-BE49-F238E27FC236}">
                <a16:creationId xmlns:a16="http://schemas.microsoft.com/office/drawing/2014/main" id="{CF0E46A3-ABAF-B54C-BFAF-A5D4BF731522}"/>
              </a:ext>
            </a:extLst>
          </p:cNvPr>
          <p:cNvSpPr txBox="1"/>
          <p:nvPr/>
        </p:nvSpPr>
        <p:spPr>
          <a:xfrm>
            <a:off x="82658" y="1303634"/>
            <a:ext cx="7753242"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REQUIREMENTS OF PLANNING FOR SERVICES </a:t>
            </a:r>
          </a:p>
        </p:txBody>
      </p:sp>
      <p:sp>
        <p:nvSpPr>
          <p:cNvPr id="29" name="Rectangle 28">
            <a:extLst>
              <a:ext uri="{FF2B5EF4-FFF2-40B4-BE49-F238E27FC236}">
                <a16:creationId xmlns:a16="http://schemas.microsoft.com/office/drawing/2014/main" id="{59658397-885C-8049-AEC5-C92275064E24}"/>
              </a:ext>
            </a:extLst>
          </p:cNvPr>
          <p:cNvSpPr/>
          <p:nvPr/>
        </p:nvSpPr>
        <p:spPr>
          <a:xfrm>
            <a:off x="1174811" y="1881918"/>
            <a:ext cx="7274722" cy="461665"/>
          </a:xfrm>
          <a:prstGeom prst="rect">
            <a:avLst/>
          </a:prstGeom>
        </p:spPr>
        <p:txBody>
          <a:bodyPr wrap="square">
            <a:spAutoFit/>
          </a:bodyPr>
          <a:lstStyle/>
          <a:p>
            <a:pPr algn="ctr"/>
            <a:r>
              <a:rPr lang="en-US" sz="2400" dirty="0">
                <a:latin typeface="Century Gothic" panose="020B0502020202020204" pitchFamily="34" charset="0"/>
              </a:rPr>
              <a:t>Setting Assessment and Process </a:t>
            </a:r>
          </a:p>
        </p:txBody>
      </p:sp>
    </p:spTree>
    <p:extLst>
      <p:ext uri="{BB962C8B-B14F-4D97-AF65-F5344CB8AC3E}">
        <p14:creationId xmlns:p14="http://schemas.microsoft.com/office/powerpoint/2010/main" val="2437517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82658" y="1303634"/>
            <a:ext cx="5515337"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REVIEW</a:t>
            </a:r>
          </a:p>
        </p:txBody>
      </p:sp>
      <p:sp>
        <p:nvSpPr>
          <p:cNvPr id="2" name="Slide Number Placeholder 1">
            <a:extLst>
              <a:ext uri="{FF2B5EF4-FFF2-40B4-BE49-F238E27FC236}">
                <a16:creationId xmlns:a16="http://schemas.microsoft.com/office/drawing/2014/main" id="{5315AE62-6473-40E0-BECC-7C4E47F794BC}"/>
              </a:ext>
            </a:extLst>
          </p:cNvPr>
          <p:cNvSpPr>
            <a:spLocks noGrp="1"/>
          </p:cNvSpPr>
          <p:nvPr>
            <p:ph type="sldNum" sz="quarter" idx="12"/>
          </p:nvPr>
        </p:nvSpPr>
        <p:spPr/>
        <p:txBody>
          <a:bodyPr/>
          <a:lstStyle/>
          <a:p>
            <a:fld id="{4D7E5609-FE4C-4FDE-AD6F-D3A3F5CE6A5C}" type="slidenum">
              <a:rPr lang="en-US" smtClean="0"/>
              <a:t>45</a:t>
            </a:fld>
            <a:endParaRPr lang="en-US" dirty="0"/>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82658" y="890380"/>
            <a:ext cx="5135386" cy="588110"/>
          </a:xfrm>
        </p:spPr>
        <p:txBody>
          <a:bodyPr/>
          <a:lstStyle/>
          <a:p>
            <a:r>
              <a:rPr lang="en-US" sz="2100" dirty="0"/>
              <a:t>PLANNING</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924339" y="1990400"/>
            <a:ext cx="7348803" cy="3518364"/>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520204"/>
            </a:xfrm>
            <a:prstGeom prst="rect">
              <a:avLst/>
            </a:prstGeom>
            <a:noFill/>
          </p:spPr>
          <p:txBody>
            <a:bodyPr wrap="square" rtlCol="0">
              <a:spAutoFit/>
            </a:bodyPr>
            <a:lstStyle/>
            <a:p>
              <a:pPr algn="ctr"/>
              <a:r>
                <a:rPr lang="en-US" sz="2100" b="1" dirty="0">
                  <a:latin typeface="Century Gothic" panose="020B0502020202020204" pitchFamily="34" charset="0"/>
                </a:rPr>
                <a:t>PLANNING REVIEW</a:t>
              </a:r>
            </a:p>
            <a:p>
              <a:pPr algn="ctr"/>
              <a:endParaRPr lang="en-US" sz="1500" dirty="0">
                <a:latin typeface="Century Gothic" panose="020B0502020202020204" pitchFamily="34" charset="0"/>
              </a:endParaRPr>
            </a:p>
            <a:p>
              <a:pPr marL="214313" indent="-214313">
                <a:buFont typeface="Wingdings" panose="05000000000000000000" pitchFamily="2" charset="2"/>
                <a:buChar char="ü"/>
              </a:pPr>
              <a:endParaRPr lang="en-US" sz="1500" dirty="0">
                <a:latin typeface="Century Gothic" panose="020B0502020202020204" pitchFamily="34" charset="0"/>
              </a:endParaRPr>
            </a:p>
            <a:p>
              <a:pPr marL="214313" indent="-214313">
                <a:buFont typeface="Wingdings" panose="05000000000000000000" pitchFamily="2" charset="2"/>
                <a:buChar char="ü"/>
              </a:pPr>
              <a:endParaRPr lang="en-US" sz="1500" dirty="0">
                <a:latin typeface="Century Gothic" panose="020B0502020202020204" pitchFamily="34" charset="0"/>
              </a:endParaRPr>
            </a:p>
            <a:p>
              <a:pPr marL="214313" indent="-214313">
                <a:buFont typeface="Wingdings" panose="05000000000000000000" pitchFamily="2" charset="2"/>
                <a:buChar char="ü"/>
              </a:pPr>
              <a:endParaRPr lang="en-US" sz="15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103244" y="2805373"/>
            <a:ext cx="6872909" cy="2419124"/>
          </a:xfrm>
          <a:prstGeom prst="rect">
            <a:avLst/>
          </a:prstGeom>
        </p:spPr>
        <p:txBody>
          <a:bodyPr wrap="square">
            <a:spAutoFit/>
          </a:bodyPr>
          <a:lstStyle/>
          <a:p>
            <a:pPr marL="257175" indent="-257175">
              <a:lnSpc>
                <a:spcPct val="90000"/>
              </a:lnSpc>
              <a:spcBef>
                <a:spcPct val="0"/>
              </a:spcBef>
              <a:buFont typeface="Wingdings" panose="05000000000000000000" pitchFamily="2" charset="2"/>
              <a:buChar char="ü"/>
            </a:pPr>
            <a:r>
              <a:rPr lang="en-US" sz="2100" dirty="0">
                <a:solidFill>
                  <a:schemeClr val="tx2">
                    <a:lumMod val="50000"/>
                  </a:schemeClr>
                </a:solidFill>
                <a:latin typeface="Century Gothic" panose="020B0502020202020204" pitchFamily="34" charset="0"/>
              </a:rPr>
              <a:t>Person-centered planning and self-determination </a:t>
            </a:r>
          </a:p>
          <a:p>
            <a:pPr marL="257175" indent="-257175">
              <a:lnSpc>
                <a:spcPct val="90000"/>
              </a:lnSpc>
              <a:spcBef>
                <a:spcPct val="0"/>
              </a:spcBef>
              <a:buFont typeface="Wingdings" panose="05000000000000000000" pitchFamily="2" charset="2"/>
              <a:buChar char="ü"/>
            </a:pPr>
            <a:endParaRPr lang="en-US" sz="2100" dirty="0">
              <a:solidFill>
                <a:schemeClr val="tx2">
                  <a:lumMod val="50000"/>
                </a:schemeClr>
              </a:solidFill>
              <a:latin typeface="Century Gothic" panose="020B0502020202020204" pitchFamily="34" charset="0"/>
            </a:endParaRPr>
          </a:p>
          <a:p>
            <a:pPr marL="257175" indent="-257175">
              <a:lnSpc>
                <a:spcPct val="90000"/>
              </a:lnSpc>
              <a:spcBef>
                <a:spcPct val="0"/>
              </a:spcBef>
              <a:buFont typeface="Wingdings" panose="05000000000000000000" pitchFamily="2" charset="2"/>
              <a:buChar char="ü"/>
            </a:pPr>
            <a:r>
              <a:rPr lang="en-US" sz="2100" dirty="0">
                <a:solidFill>
                  <a:schemeClr val="tx2">
                    <a:lumMod val="50000"/>
                  </a:schemeClr>
                </a:solidFill>
                <a:latin typeface="Century Gothic" panose="020B0502020202020204" pitchFamily="34" charset="0"/>
              </a:rPr>
              <a:t>Individual program plan (IPP) and self-determination </a:t>
            </a:r>
          </a:p>
          <a:p>
            <a:pPr>
              <a:lnSpc>
                <a:spcPct val="90000"/>
              </a:lnSpc>
              <a:spcBef>
                <a:spcPct val="0"/>
              </a:spcBef>
            </a:pPr>
            <a:endParaRPr lang="en-US" sz="2100" dirty="0">
              <a:solidFill>
                <a:schemeClr val="tx2">
                  <a:lumMod val="50000"/>
                </a:schemeClr>
              </a:solidFill>
              <a:latin typeface="Century Gothic" panose="020B0502020202020204" pitchFamily="34" charset="0"/>
            </a:endParaRPr>
          </a:p>
          <a:p>
            <a:pPr marL="257175" indent="-257175">
              <a:lnSpc>
                <a:spcPct val="90000"/>
              </a:lnSpc>
              <a:spcBef>
                <a:spcPct val="0"/>
              </a:spcBef>
              <a:buFont typeface="Wingdings" panose="05000000000000000000" pitchFamily="2" charset="2"/>
              <a:buChar char="ü"/>
            </a:pPr>
            <a:r>
              <a:rPr lang="en-US" sz="2100" dirty="0">
                <a:solidFill>
                  <a:schemeClr val="tx2">
                    <a:lumMod val="50000"/>
                  </a:schemeClr>
                </a:solidFill>
                <a:latin typeface="Century Gothic" panose="020B0502020202020204" pitchFamily="34" charset="0"/>
              </a:rPr>
              <a:t>Requirements of planning for services</a:t>
            </a:r>
          </a:p>
          <a:p>
            <a:pPr marL="600075" lvl="1" indent="-257175">
              <a:lnSpc>
                <a:spcPct val="90000"/>
              </a:lnSpc>
              <a:spcBef>
                <a:spcPct val="0"/>
              </a:spcBef>
              <a:buFont typeface="Wingdings" panose="05000000000000000000" pitchFamily="2" charset="2"/>
              <a:buChar char="ü"/>
            </a:pPr>
            <a:r>
              <a:rPr lang="en-US" sz="2100" dirty="0">
                <a:solidFill>
                  <a:schemeClr val="tx2">
                    <a:lumMod val="50000"/>
                  </a:schemeClr>
                </a:solidFill>
                <a:latin typeface="Century Gothic" panose="020B0502020202020204" pitchFamily="34" charset="0"/>
              </a:rPr>
              <a:t>Generic resources</a:t>
            </a:r>
          </a:p>
          <a:p>
            <a:pPr marL="600075" lvl="1" indent="-257175">
              <a:lnSpc>
                <a:spcPct val="90000"/>
              </a:lnSpc>
              <a:spcBef>
                <a:spcPct val="0"/>
              </a:spcBef>
              <a:buFont typeface="Wingdings" panose="05000000000000000000" pitchFamily="2" charset="2"/>
              <a:buChar char="ü"/>
            </a:pPr>
            <a:r>
              <a:rPr lang="en-US" sz="2100" dirty="0">
                <a:solidFill>
                  <a:schemeClr val="tx2">
                    <a:lumMod val="50000"/>
                  </a:schemeClr>
                </a:solidFill>
                <a:latin typeface="Century Gothic" panose="020B0502020202020204" pitchFamily="34" charset="0"/>
              </a:rPr>
              <a:t>Community inclusion </a:t>
            </a:r>
          </a:p>
        </p:txBody>
      </p:sp>
    </p:spTree>
    <p:extLst>
      <p:ext uri="{BB962C8B-B14F-4D97-AF65-F5344CB8AC3E}">
        <p14:creationId xmlns:p14="http://schemas.microsoft.com/office/powerpoint/2010/main" val="3587447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6271514" cy="1752600"/>
          </a:xfrm>
        </p:spPr>
        <p:txBody>
          <a:bodyPr/>
          <a:lstStyle/>
          <a:p>
            <a:r>
              <a:rPr lang="en-US" dirty="0">
                <a:latin typeface="+mn-lt"/>
              </a:rPr>
              <a:t>Individual Budget</a:t>
            </a:r>
          </a:p>
        </p:txBody>
      </p:sp>
      <p:sp>
        <p:nvSpPr>
          <p:cNvPr id="3" name="Subtitle 2"/>
          <p:cNvSpPr>
            <a:spLocks noGrp="1"/>
          </p:cNvSpPr>
          <p:nvPr>
            <p:ph type="subTitle" idx="1"/>
          </p:nvPr>
        </p:nvSpPr>
        <p:spPr/>
        <p:txBody>
          <a:bodyPr>
            <a:normAutofit/>
          </a:bodyPr>
          <a:lstStyle/>
          <a:p>
            <a:endParaRPr lang="en-US" sz="2800" dirty="0">
              <a:solidFill>
                <a:schemeClr val="tx1"/>
              </a:solidFill>
            </a:endParaRPr>
          </a:p>
        </p:txBody>
      </p:sp>
    </p:spTree>
    <p:extLst>
      <p:ext uri="{BB962C8B-B14F-4D97-AF65-F5344CB8AC3E}">
        <p14:creationId xmlns:p14="http://schemas.microsoft.com/office/powerpoint/2010/main" val="1446984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Objectives</a:t>
            </a:r>
          </a:p>
        </p:txBody>
      </p:sp>
      <p:sp>
        <p:nvSpPr>
          <p:cNvPr id="3" name="Content Placeholder 2"/>
          <p:cNvSpPr>
            <a:spLocks noGrp="1"/>
          </p:cNvSpPr>
          <p:nvPr>
            <p:ph idx="1"/>
          </p:nvPr>
        </p:nvSpPr>
        <p:spPr/>
        <p:txBody>
          <a:bodyPr>
            <a:normAutofit fontScale="85000" lnSpcReduction="20000"/>
          </a:bodyPr>
          <a:lstStyle/>
          <a:p>
            <a:pPr lvl="0"/>
            <a:r>
              <a:rPr lang="en-US" sz="3200" dirty="0"/>
              <a:t>Know how a budget is determined for a Self-Determination Program participant</a:t>
            </a:r>
          </a:p>
          <a:p>
            <a:pPr lvl="0"/>
            <a:r>
              <a:rPr lang="en-US" sz="3200" dirty="0"/>
              <a:t>Know how a budget can be modified for a Self-Determination Program participant</a:t>
            </a:r>
          </a:p>
          <a:p>
            <a:pPr lvl="0"/>
            <a:r>
              <a:rPr lang="en-US" sz="3200" dirty="0"/>
              <a:t>Know what services can and cannot be purchased with an individual budget under the Self-Determination Program</a:t>
            </a:r>
          </a:p>
        </p:txBody>
      </p:sp>
      <p:sp>
        <p:nvSpPr>
          <p:cNvPr id="4" name="Slide Number Placeholder 3">
            <a:extLst>
              <a:ext uri="{FF2B5EF4-FFF2-40B4-BE49-F238E27FC236}">
                <a16:creationId xmlns:a16="http://schemas.microsoft.com/office/drawing/2014/main" id="{F7716749-0B7E-4CBA-BC55-BAAAC71F9739}"/>
              </a:ext>
            </a:extLst>
          </p:cNvPr>
          <p:cNvSpPr>
            <a:spLocks noGrp="1"/>
          </p:cNvSpPr>
          <p:nvPr>
            <p:ph type="sldNum" sz="quarter" idx="12"/>
          </p:nvPr>
        </p:nvSpPr>
        <p:spPr/>
        <p:txBody>
          <a:bodyPr/>
          <a:lstStyle/>
          <a:p>
            <a:fld id="{1C6938A6-C927-4877-ADD0-E30AE44D325E}" type="slidenum">
              <a:rPr lang="en-US" smtClean="0"/>
              <a:t>47</a:t>
            </a:fld>
            <a:endParaRPr lang="en-US"/>
          </a:p>
        </p:txBody>
      </p:sp>
    </p:spTree>
    <p:extLst>
      <p:ext uri="{BB962C8B-B14F-4D97-AF65-F5344CB8AC3E}">
        <p14:creationId xmlns:p14="http://schemas.microsoft.com/office/powerpoint/2010/main" val="3672228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9169"/>
            <a:ext cx="8610600" cy="1975942"/>
          </a:xfrm>
        </p:spPr>
        <p:txBody>
          <a:bodyPr>
            <a:normAutofit/>
          </a:bodyPr>
          <a:lstStyle/>
          <a:p>
            <a:r>
              <a:rPr lang="en-US" sz="4000" dirty="0">
                <a:latin typeface="Arial" panose="020B0604020202020204" pitchFamily="34" charset="0"/>
                <a:cs typeface="Arial" panose="020B0604020202020204" pitchFamily="34" charset="0"/>
              </a:rPr>
              <a:t>Individual Budget</a:t>
            </a:r>
          </a:p>
        </p:txBody>
      </p:sp>
      <p:sp>
        <p:nvSpPr>
          <p:cNvPr id="3" name="Content Placeholder 2"/>
          <p:cNvSpPr>
            <a:spLocks noGrp="1"/>
          </p:cNvSpPr>
          <p:nvPr>
            <p:ph idx="1"/>
          </p:nvPr>
        </p:nvSpPr>
        <p:spPr>
          <a:xfrm>
            <a:off x="1" y="1240685"/>
            <a:ext cx="7924800" cy="5115666"/>
          </a:xfrm>
        </p:spPr>
        <p:txBody>
          <a:bodyPr>
            <a:normAutofit fontScale="92500" lnSpcReduction="20000"/>
          </a:bodyPr>
          <a:lstStyle/>
          <a:p>
            <a:pPr marL="114300" indent="0">
              <a:buNone/>
            </a:pPr>
            <a:endParaRPr lang="en-US" sz="3200" u="sng" dirty="0">
              <a:latin typeface="Arial" panose="020B0604020202020204" pitchFamily="34" charset="0"/>
              <a:cs typeface="Arial" panose="020B0604020202020204" pitchFamily="34" charset="0"/>
            </a:endParaRPr>
          </a:p>
          <a:p>
            <a:pPr marL="114300" indent="0">
              <a:buNone/>
            </a:pPr>
            <a:endParaRPr lang="en-US" sz="3200" dirty="0">
              <a:latin typeface="Arial" panose="020B0604020202020204" pitchFamily="34" charset="0"/>
              <a:cs typeface="Arial" panose="020B0604020202020204" pitchFamily="34" charset="0"/>
            </a:endParaRPr>
          </a:p>
          <a:p>
            <a:pPr marL="403225" indent="-288925"/>
            <a:r>
              <a:rPr lang="en-US" sz="2600" dirty="0">
                <a:latin typeface="Arial" panose="020B0604020202020204" pitchFamily="34" charset="0"/>
                <a:cs typeface="Arial" panose="020B0604020202020204" pitchFamily="34" charset="0"/>
              </a:rPr>
              <a:t>The individual budget is the amount of money you can use for your plan</a:t>
            </a:r>
          </a:p>
          <a:p>
            <a:pPr marL="403225" indent="-288925"/>
            <a:endParaRPr lang="en-US" sz="2600" dirty="0">
              <a:latin typeface="Arial" panose="020B0604020202020204" pitchFamily="34" charset="0"/>
              <a:cs typeface="Arial" panose="020B0604020202020204" pitchFamily="34" charset="0"/>
            </a:endParaRPr>
          </a:p>
          <a:p>
            <a:pPr marL="403225" indent="-288925"/>
            <a:r>
              <a:rPr lang="en-US" sz="2600" dirty="0">
                <a:latin typeface="Arial" panose="020B0604020202020204" pitchFamily="34" charset="0"/>
                <a:cs typeface="Arial" panose="020B0604020202020204" pitchFamily="34" charset="0"/>
              </a:rPr>
              <a:t>It is based on the amount the regional center spent for your services in the last 12 months</a:t>
            </a:r>
          </a:p>
          <a:p>
            <a:pPr marL="114300" indent="0">
              <a:buNone/>
            </a:pPr>
            <a:endParaRPr lang="en-US" sz="2600" dirty="0">
              <a:latin typeface="Arial" panose="020B0604020202020204" pitchFamily="34" charset="0"/>
              <a:cs typeface="Arial" panose="020B0604020202020204" pitchFamily="34" charset="0"/>
            </a:endParaRPr>
          </a:p>
          <a:p>
            <a:pPr marL="403225" indent="-288925"/>
            <a:r>
              <a:rPr lang="en-US" sz="2600" dirty="0">
                <a:latin typeface="Arial" panose="020B0604020202020204" pitchFamily="34" charset="0"/>
                <a:cs typeface="Arial" panose="020B0604020202020204" pitchFamily="34" charset="0"/>
              </a:rPr>
              <a:t>The individual budget amount can be changed if your needs change </a:t>
            </a:r>
          </a:p>
          <a:p>
            <a:pPr marL="403225" indent="-288925"/>
            <a:endParaRPr lang="en-US" sz="2600" dirty="0">
              <a:latin typeface="Arial" panose="020B0604020202020204" pitchFamily="34" charset="0"/>
              <a:cs typeface="Arial" panose="020B0604020202020204" pitchFamily="34" charset="0"/>
            </a:endParaRPr>
          </a:p>
          <a:p>
            <a:pPr marL="403225" indent="-288925"/>
            <a:r>
              <a:rPr lang="en-US" sz="2600" dirty="0">
                <a:latin typeface="Arial" panose="020B0604020202020204" pitchFamily="34" charset="0"/>
                <a:cs typeface="Arial" panose="020B0604020202020204" pitchFamily="34" charset="0"/>
              </a:rPr>
              <a:t>You still need to access generic services first</a:t>
            </a:r>
          </a:p>
        </p:txBody>
      </p:sp>
      <p:sp>
        <p:nvSpPr>
          <p:cNvPr id="4" name="Slide Number Placeholder 3">
            <a:extLst>
              <a:ext uri="{FF2B5EF4-FFF2-40B4-BE49-F238E27FC236}">
                <a16:creationId xmlns:a16="http://schemas.microsoft.com/office/drawing/2014/main" id="{07C2F37F-1D40-4E55-B0B5-2DEC0E955450}"/>
              </a:ext>
            </a:extLst>
          </p:cNvPr>
          <p:cNvSpPr>
            <a:spLocks noGrp="1"/>
          </p:cNvSpPr>
          <p:nvPr>
            <p:ph type="sldNum" sz="quarter" idx="12"/>
          </p:nvPr>
        </p:nvSpPr>
        <p:spPr/>
        <p:txBody>
          <a:bodyPr/>
          <a:lstStyle/>
          <a:p>
            <a:fld id="{1C6938A6-C927-4877-ADD0-E30AE44D325E}" type="slidenum">
              <a:rPr lang="en-US" smtClean="0"/>
              <a:t>48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050" y="533400"/>
            <a:ext cx="2362350" cy="1574184"/>
          </a:xfrm>
          <a:prstGeom prst="rect">
            <a:avLst/>
          </a:prstGeom>
        </p:spPr>
      </p:pic>
      <p:sp>
        <p:nvSpPr>
          <p:cNvPr id="8" name="Rectangle 7"/>
          <p:cNvSpPr/>
          <p:nvPr/>
        </p:nvSpPr>
        <p:spPr>
          <a:xfrm>
            <a:off x="2969" y="0"/>
            <a:ext cx="9144000" cy="6858000"/>
          </a:xfrm>
          <a:prstGeom prst="rect">
            <a:avLst/>
          </a:prstGeom>
          <a:noFill/>
          <a:ln w="101600" cmpd="db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334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Individual Budget </a:t>
            </a:r>
          </a:p>
        </p:txBody>
      </p:sp>
      <p:sp>
        <p:nvSpPr>
          <p:cNvPr id="3" name="Content Placeholder 2"/>
          <p:cNvSpPr>
            <a:spLocks noGrp="1"/>
          </p:cNvSpPr>
          <p:nvPr>
            <p:ph idx="1"/>
          </p:nvPr>
        </p:nvSpPr>
        <p:spPr/>
        <p:txBody>
          <a:bodyPr/>
          <a:lstStyle/>
          <a:p>
            <a:pPr marL="114300" lvl="0" indent="0">
              <a:buNone/>
            </a:pPr>
            <a:r>
              <a:rPr lang="en-US" sz="3200" dirty="0"/>
              <a:t>The amount of annual funding available to the Self-Determination Program participant for the purchase of services and supports necessary to implement the Individual Program Plan.  </a:t>
            </a:r>
            <a:endParaRPr lang="en-US" dirty="0"/>
          </a:p>
        </p:txBody>
      </p:sp>
      <p:sp>
        <p:nvSpPr>
          <p:cNvPr id="4" name="Slide Number Placeholder 3">
            <a:extLst>
              <a:ext uri="{FF2B5EF4-FFF2-40B4-BE49-F238E27FC236}">
                <a16:creationId xmlns:a16="http://schemas.microsoft.com/office/drawing/2014/main" id="{163A58B8-CCFB-40EF-A475-8B0F86CB8416}"/>
              </a:ext>
            </a:extLst>
          </p:cNvPr>
          <p:cNvSpPr>
            <a:spLocks noGrp="1"/>
          </p:cNvSpPr>
          <p:nvPr>
            <p:ph type="sldNum" sz="quarter" idx="12"/>
          </p:nvPr>
        </p:nvSpPr>
        <p:spPr/>
        <p:txBody>
          <a:bodyPr/>
          <a:lstStyle/>
          <a:p>
            <a:fld id="{1C6938A6-C927-4877-ADD0-E30AE44D325E}" type="slidenum">
              <a:rPr lang="en-US" smtClean="0"/>
              <a:t>49</a:t>
            </a:fld>
            <a:endParaRPr lang="en-US"/>
          </a:p>
        </p:txBody>
      </p:sp>
    </p:spTree>
    <p:extLst>
      <p:ext uri="{BB962C8B-B14F-4D97-AF65-F5344CB8AC3E}">
        <p14:creationId xmlns:p14="http://schemas.microsoft.com/office/powerpoint/2010/main" val="3287839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Let’s Think!</a:t>
            </a:r>
          </a:p>
        </p:txBody>
      </p:sp>
      <p:sp>
        <p:nvSpPr>
          <p:cNvPr id="3" name="Content Placeholder 2"/>
          <p:cNvSpPr>
            <a:spLocks noGrp="1"/>
          </p:cNvSpPr>
          <p:nvPr>
            <p:ph idx="1"/>
          </p:nvPr>
        </p:nvSpPr>
        <p:spPr/>
        <p:txBody>
          <a:bodyPr/>
          <a:lstStyle/>
          <a:p>
            <a:r>
              <a:rPr lang="en-US" dirty="0"/>
              <a:t>Why did you go into this work???</a:t>
            </a:r>
          </a:p>
        </p:txBody>
      </p:sp>
      <p:sp>
        <p:nvSpPr>
          <p:cNvPr id="4" name="Slide Number Placeholder 3"/>
          <p:cNvSpPr>
            <a:spLocks noGrp="1"/>
          </p:cNvSpPr>
          <p:nvPr>
            <p:ph type="sldNum" sz="quarter" idx="12"/>
          </p:nvPr>
        </p:nvSpPr>
        <p:spPr/>
        <p:txBody>
          <a:bodyPr/>
          <a:lstStyle/>
          <a:p>
            <a:fld id="{1C6938A6-C927-4877-ADD0-E30AE44D325E}" type="slidenum">
              <a:rPr lang="en-US" smtClean="0"/>
              <a:t>5</a:t>
            </a:fld>
            <a:endParaRPr lang="en-US"/>
          </a:p>
        </p:txBody>
      </p:sp>
      <p:pic>
        <p:nvPicPr>
          <p:cNvPr id="5" name="Picture 4"/>
          <p:cNvPicPr>
            <a:picLocks noChangeAspect="1"/>
          </p:cNvPicPr>
          <p:nvPr/>
        </p:nvPicPr>
        <p:blipFill>
          <a:blip r:embed="rId2"/>
          <a:stretch>
            <a:fillRect/>
          </a:stretch>
        </p:blipFill>
        <p:spPr>
          <a:xfrm>
            <a:off x="4419600" y="2505707"/>
            <a:ext cx="1679133" cy="3930278"/>
          </a:xfrm>
          <a:prstGeom prst="rect">
            <a:avLst/>
          </a:prstGeom>
        </p:spPr>
      </p:pic>
    </p:spTree>
    <p:extLst>
      <p:ext uri="{BB962C8B-B14F-4D97-AF65-F5344CB8AC3E}">
        <p14:creationId xmlns:p14="http://schemas.microsoft.com/office/powerpoint/2010/main" val="4247162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Budget Determination</a:t>
            </a:r>
          </a:p>
        </p:txBody>
      </p:sp>
      <p:sp>
        <p:nvSpPr>
          <p:cNvPr id="3" name="Content Placeholder 2"/>
          <p:cNvSpPr>
            <a:spLocks noGrp="1"/>
          </p:cNvSpPr>
          <p:nvPr>
            <p:ph idx="1"/>
          </p:nvPr>
        </p:nvSpPr>
        <p:spPr/>
        <p:txBody>
          <a:bodyPr>
            <a:normAutofit fontScale="77500" lnSpcReduction="20000"/>
          </a:bodyPr>
          <a:lstStyle/>
          <a:p>
            <a:pPr lvl="0" indent="-342900"/>
            <a:r>
              <a:rPr lang="en-US" sz="3200" dirty="0"/>
              <a:t>For current regional center consumer:</a:t>
            </a:r>
          </a:p>
          <a:p>
            <a:pPr marL="754380" lvl="1" indent="-457200">
              <a:buFont typeface="Wingdings" panose="05000000000000000000" pitchFamily="2" charset="2"/>
              <a:buChar char="Ø"/>
            </a:pPr>
            <a:r>
              <a:rPr lang="en-US" sz="2600" dirty="0"/>
              <a:t>Budget is determined by the amount of money spent in the last 12 months on his or her services</a:t>
            </a:r>
          </a:p>
          <a:p>
            <a:pPr lvl="1" indent="-342900">
              <a:buFont typeface="Courier New" panose="02070309020205020404" pitchFamily="49" charset="0"/>
              <a:buChar char="o"/>
            </a:pPr>
            <a:endParaRPr lang="en-US" sz="2400" dirty="0"/>
          </a:p>
          <a:p>
            <a:pPr lvl="0"/>
            <a:r>
              <a:rPr lang="en-US" sz="3200" dirty="0"/>
              <a:t>For newly eligible regional center consumers or those with less than 12 months of expenditures:</a:t>
            </a:r>
          </a:p>
          <a:p>
            <a:pPr marL="803275" lvl="1" indent="-392113">
              <a:buFont typeface="Wingdings" panose="05000000000000000000" pitchFamily="2" charset="2"/>
              <a:buChar char="Ø"/>
            </a:pPr>
            <a:r>
              <a:rPr lang="en-US" sz="2600" dirty="0"/>
              <a:t>After the IPP team identifies necessary services for the consumer, the regional center determines the cost by using the average cost paid by the regional center for each service</a:t>
            </a:r>
          </a:p>
        </p:txBody>
      </p:sp>
      <p:sp>
        <p:nvSpPr>
          <p:cNvPr id="4" name="Slide Number Placeholder 3">
            <a:extLst>
              <a:ext uri="{FF2B5EF4-FFF2-40B4-BE49-F238E27FC236}">
                <a16:creationId xmlns:a16="http://schemas.microsoft.com/office/drawing/2014/main" id="{ABF32B36-BA08-45A0-A752-9E30DD4A8327}"/>
              </a:ext>
            </a:extLst>
          </p:cNvPr>
          <p:cNvSpPr>
            <a:spLocks noGrp="1"/>
          </p:cNvSpPr>
          <p:nvPr>
            <p:ph type="sldNum" sz="quarter" idx="12"/>
          </p:nvPr>
        </p:nvSpPr>
        <p:spPr/>
        <p:txBody>
          <a:bodyPr/>
          <a:lstStyle/>
          <a:p>
            <a:fld id="{1C6938A6-C927-4877-ADD0-E30AE44D325E}" type="slidenum">
              <a:rPr lang="en-US" smtClean="0"/>
              <a:t>50</a:t>
            </a:fld>
            <a:endParaRPr lang="en-US"/>
          </a:p>
        </p:txBody>
      </p:sp>
    </p:spTree>
    <p:extLst>
      <p:ext uri="{BB962C8B-B14F-4D97-AF65-F5344CB8AC3E}">
        <p14:creationId xmlns:p14="http://schemas.microsoft.com/office/powerpoint/2010/main" val="3558293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Budget Modifications</a:t>
            </a:r>
          </a:p>
        </p:txBody>
      </p:sp>
      <p:sp>
        <p:nvSpPr>
          <p:cNvPr id="3" name="Content Placeholder 2"/>
          <p:cNvSpPr>
            <a:spLocks noGrp="1"/>
          </p:cNvSpPr>
          <p:nvPr>
            <p:ph idx="1"/>
          </p:nvPr>
        </p:nvSpPr>
        <p:spPr>
          <a:xfrm>
            <a:off x="457200" y="1676400"/>
            <a:ext cx="7620000" cy="4724400"/>
          </a:xfrm>
        </p:spPr>
        <p:txBody>
          <a:bodyPr>
            <a:normAutofit/>
          </a:bodyPr>
          <a:lstStyle/>
          <a:p>
            <a:r>
              <a:rPr lang="en-US" sz="3200" dirty="0"/>
              <a:t>Can occur if the IPP team determines an adjustment is necessary due to a change in the participant’s:</a:t>
            </a:r>
          </a:p>
          <a:p>
            <a:pPr lvl="1"/>
            <a:r>
              <a:rPr lang="en-US" sz="2600" dirty="0"/>
              <a:t>Circumstances</a:t>
            </a:r>
          </a:p>
          <a:p>
            <a:pPr lvl="1"/>
            <a:r>
              <a:rPr lang="en-US" sz="2600" dirty="0"/>
              <a:t>Needs</a:t>
            </a:r>
          </a:p>
          <a:p>
            <a:pPr lvl="2">
              <a:buFont typeface="Wingdings" panose="05000000000000000000" pitchFamily="2" charset="2"/>
              <a:buChar char="§"/>
            </a:pPr>
            <a:r>
              <a:rPr lang="en-US" sz="2400" dirty="0"/>
              <a:t>Including prior unaddressed needs</a:t>
            </a:r>
          </a:p>
          <a:p>
            <a:pPr lvl="1"/>
            <a:r>
              <a:rPr lang="en-US" sz="2600" dirty="0"/>
              <a:t>Resources</a:t>
            </a:r>
          </a:p>
        </p:txBody>
      </p:sp>
      <p:sp>
        <p:nvSpPr>
          <p:cNvPr id="4" name="Slide Number Placeholder 3">
            <a:extLst>
              <a:ext uri="{FF2B5EF4-FFF2-40B4-BE49-F238E27FC236}">
                <a16:creationId xmlns:a16="http://schemas.microsoft.com/office/drawing/2014/main" id="{4C2A7EC9-04E5-47EF-B884-CA1C81D90619}"/>
              </a:ext>
            </a:extLst>
          </p:cNvPr>
          <p:cNvSpPr>
            <a:spLocks noGrp="1"/>
          </p:cNvSpPr>
          <p:nvPr>
            <p:ph type="sldNum" sz="quarter" idx="12"/>
          </p:nvPr>
        </p:nvSpPr>
        <p:spPr/>
        <p:txBody>
          <a:bodyPr/>
          <a:lstStyle/>
          <a:p>
            <a:fld id="{1C6938A6-C927-4877-ADD0-E30AE44D325E}" type="slidenum">
              <a:rPr lang="en-US" smtClean="0"/>
              <a:t>51</a:t>
            </a:fld>
            <a:endParaRPr lang="en-US"/>
          </a:p>
        </p:txBody>
      </p:sp>
    </p:spTree>
    <p:extLst>
      <p:ext uri="{BB962C8B-B14F-4D97-AF65-F5344CB8AC3E}">
        <p14:creationId xmlns:p14="http://schemas.microsoft.com/office/powerpoint/2010/main" val="28354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Services</a:t>
            </a:r>
          </a:p>
        </p:txBody>
      </p:sp>
      <p:sp>
        <p:nvSpPr>
          <p:cNvPr id="3" name="Content Placeholder 2"/>
          <p:cNvSpPr>
            <a:spLocks noGrp="1"/>
          </p:cNvSpPr>
          <p:nvPr>
            <p:ph idx="1"/>
          </p:nvPr>
        </p:nvSpPr>
        <p:spPr/>
        <p:txBody>
          <a:bodyPr>
            <a:normAutofit/>
          </a:bodyPr>
          <a:lstStyle/>
          <a:p>
            <a:r>
              <a:rPr lang="en-US" sz="3200" dirty="0"/>
              <a:t>Must be included in the approved Federal waiver </a:t>
            </a:r>
          </a:p>
          <a:p>
            <a:r>
              <a:rPr lang="en-US" sz="3200" dirty="0"/>
              <a:t>Do not include generic services which must first be exhausted</a:t>
            </a:r>
          </a:p>
          <a:p>
            <a:r>
              <a:rPr lang="en-US" sz="3200" dirty="0"/>
              <a:t>Must be documented in the participant’s Individual Program Plan</a:t>
            </a:r>
          </a:p>
        </p:txBody>
      </p:sp>
      <p:sp>
        <p:nvSpPr>
          <p:cNvPr id="4" name="Slide Number Placeholder 3">
            <a:extLst>
              <a:ext uri="{FF2B5EF4-FFF2-40B4-BE49-F238E27FC236}">
                <a16:creationId xmlns:a16="http://schemas.microsoft.com/office/drawing/2014/main" id="{C0A41D46-CDEF-4721-AD2B-EF28B9860EA1}"/>
              </a:ext>
            </a:extLst>
          </p:cNvPr>
          <p:cNvSpPr>
            <a:spLocks noGrp="1"/>
          </p:cNvSpPr>
          <p:nvPr>
            <p:ph type="sldNum" sz="quarter" idx="12"/>
          </p:nvPr>
        </p:nvSpPr>
        <p:spPr/>
        <p:txBody>
          <a:bodyPr/>
          <a:lstStyle/>
          <a:p>
            <a:fld id="{1C6938A6-C927-4877-ADD0-E30AE44D325E}" type="slidenum">
              <a:rPr lang="en-US" smtClean="0"/>
              <a:t>52</a:t>
            </a:fld>
            <a:endParaRPr lang="en-US"/>
          </a:p>
        </p:txBody>
      </p:sp>
    </p:spTree>
    <p:extLst>
      <p:ext uri="{BB962C8B-B14F-4D97-AF65-F5344CB8AC3E}">
        <p14:creationId xmlns:p14="http://schemas.microsoft.com/office/powerpoint/2010/main" val="4278454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Services</a:t>
            </a:r>
          </a:p>
        </p:txBody>
      </p:sp>
      <p:sp>
        <p:nvSpPr>
          <p:cNvPr id="3" name="Content Placeholder 2"/>
          <p:cNvSpPr>
            <a:spLocks noGrp="1"/>
          </p:cNvSpPr>
          <p:nvPr>
            <p:ph idx="1"/>
          </p:nvPr>
        </p:nvSpPr>
        <p:spPr/>
        <p:txBody>
          <a:bodyPr>
            <a:normAutofit fontScale="92500" lnSpcReduction="20000"/>
          </a:bodyPr>
          <a:lstStyle/>
          <a:p>
            <a:r>
              <a:rPr lang="en-US" sz="3200" dirty="0"/>
              <a:t>The Financial Management Services provider must be </a:t>
            </a:r>
            <a:r>
              <a:rPr lang="en-US" sz="3200" dirty="0" err="1"/>
              <a:t>vendored</a:t>
            </a:r>
            <a:r>
              <a:rPr lang="en-US" sz="3200" dirty="0"/>
              <a:t> by a Regional Center</a:t>
            </a:r>
          </a:p>
          <a:p>
            <a:r>
              <a:rPr lang="en-US" sz="3200" dirty="0"/>
              <a:t>The Financial Management Services provider will work with each participant’s service coordinator</a:t>
            </a:r>
          </a:p>
          <a:p>
            <a:r>
              <a:rPr lang="en-US" sz="3200" dirty="0"/>
              <a:t>Service providers may or may not be </a:t>
            </a:r>
            <a:r>
              <a:rPr lang="en-US" sz="3200" dirty="0" err="1"/>
              <a:t>vendored</a:t>
            </a:r>
            <a:r>
              <a:rPr lang="en-US" sz="3200" dirty="0"/>
              <a:t> by a regional center</a:t>
            </a:r>
          </a:p>
          <a:p>
            <a:endParaRPr lang="en-US" sz="3200" dirty="0"/>
          </a:p>
          <a:p>
            <a:endParaRPr lang="en-US" sz="3200" dirty="0"/>
          </a:p>
        </p:txBody>
      </p:sp>
      <p:sp>
        <p:nvSpPr>
          <p:cNvPr id="4" name="Slide Number Placeholder 3">
            <a:extLst>
              <a:ext uri="{FF2B5EF4-FFF2-40B4-BE49-F238E27FC236}">
                <a16:creationId xmlns:a16="http://schemas.microsoft.com/office/drawing/2014/main" id="{806BB53F-0DCE-4772-9A1E-B4A8F094E78E}"/>
              </a:ext>
            </a:extLst>
          </p:cNvPr>
          <p:cNvSpPr>
            <a:spLocks noGrp="1"/>
          </p:cNvSpPr>
          <p:nvPr>
            <p:ph type="sldNum" sz="quarter" idx="12"/>
          </p:nvPr>
        </p:nvSpPr>
        <p:spPr/>
        <p:txBody>
          <a:bodyPr/>
          <a:lstStyle/>
          <a:p>
            <a:fld id="{1C6938A6-C927-4877-ADD0-E30AE44D325E}" type="slidenum">
              <a:rPr lang="en-US" smtClean="0"/>
              <a:t>53</a:t>
            </a:fld>
            <a:endParaRPr lang="en-US"/>
          </a:p>
        </p:txBody>
      </p:sp>
    </p:spTree>
    <p:extLst>
      <p:ext uri="{BB962C8B-B14F-4D97-AF65-F5344CB8AC3E}">
        <p14:creationId xmlns:p14="http://schemas.microsoft.com/office/powerpoint/2010/main" val="867363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out about services</a:t>
            </a:r>
          </a:p>
        </p:txBody>
      </p:sp>
      <p:sp>
        <p:nvSpPr>
          <p:cNvPr id="3" name="Content Placeholder 2"/>
          <p:cNvSpPr>
            <a:spLocks noGrp="1"/>
          </p:cNvSpPr>
          <p:nvPr>
            <p:ph idx="1"/>
          </p:nvPr>
        </p:nvSpPr>
        <p:spPr>
          <a:xfrm>
            <a:off x="533401" y="1930400"/>
            <a:ext cx="3352800" cy="4110963"/>
          </a:xfrm>
        </p:spPr>
        <p:txBody>
          <a:bodyPr/>
          <a:lstStyle/>
          <a:p>
            <a:r>
              <a:rPr lang="en-US" dirty="0"/>
              <a:t>List</a:t>
            </a:r>
          </a:p>
          <a:p>
            <a:r>
              <a:rPr lang="en-US" dirty="0"/>
              <a:t>Descriptions</a:t>
            </a:r>
          </a:p>
          <a:p>
            <a:r>
              <a:rPr lang="en-US" dirty="0"/>
              <a:t>Approved Waiver (Qualifications)</a:t>
            </a:r>
          </a:p>
          <a:p>
            <a:endParaRPr lang="en-US" dirty="0"/>
          </a:p>
          <a:p>
            <a:pPr marL="0" indent="0">
              <a:buNone/>
            </a:pPr>
            <a:r>
              <a:rPr lang="en-US" dirty="0">
                <a:hlinkClick r:id="rId2"/>
              </a:rPr>
              <a:t>https://www.dds.ca.gov/SDP/SDPUpdates.cfm</a:t>
            </a:r>
            <a:endParaRPr lang="en-US" dirty="0"/>
          </a:p>
          <a:p>
            <a:pPr marL="0" indent="0">
              <a:buNone/>
            </a:pPr>
            <a:endParaRPr lang="en-US" dirty="0"/>
          </a:p>
          <a:p>
            <a:pPr marL="0" indent="0">
              <a:buNone/>
            </a:pPr>
            <a:r>
              <a:rPr lang="en-US" dirty="0"/>
              <a:t>Click on </a:t>
            </a:r>
            <a:r>
              <a:rPr lang="en-US" b="1" dirty="0"/>
              <a:t>JUNE 7, 2018 </a:t>
            </a:r>
            <a:r>
              <a:rPr lang="en-US" dirty="0"/>
              <a:t>Update</a:t>
            </a:r>
          </a:p>
        </p:txBody>
      </p:sp>
      <p:sp>
        <p:nvSpPr>
          <p:cNvPr id="4" name="Slide Number Placeholder 3"/>
          <p:cNvSpPr>
            <a:spLocks noGrp="1"/>
          </p:cNvSpPr>
          <p:nvPr>
            <p:ph type="sldNum" sz="quarter" idx="12"/>
          </p:nvPr>
        </p:nvSpPr>
        <p:spPr/>
        <p:txBody>
          <a:bodyPr/>
          <a:lstStyle/>
          <a:p>
            <a:fld id="{1C6938A6-C927-4877-ADD0-E30AE44D325E}" type="slidenum">
              <a:rPr lang="en-US" smtClean="0"/>
              <a:t>54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806" y="1676400"/>
            <a:ext cx="4817700" cy="3886200"/>
          </a:xfrm>
          <a:prstGeom prst="rect">
            <a:avLst/>
          </a:prstGeom>
        </p:spPr>
      </p:pic>
      <p:cxnSp>
        <p:nvCxnSpPr>
          <p:cNvPr id="7" name="Straight Arrow Connector 6"/>
          <p:cNvCxnSpPr/>
          <p:nvPr/>
        </p:nvCxnSpPr>
        <p:spPr>
          <a:xfrm>
            <a:off x="3886200" y="5105400"/>
            <a:ext cx="1143000" cy="152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311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6477000" cy="2746375"/>
          </a:xfrm>
        </p:spPr>
        <p:txBody>
          <a:bodyPr/>
          <a:lstStyle/>
          <a:p>
            <a:r>
              <a:rPr lang="en-US" dirty="0">
                <a:latin typeface="+mn-lt"/>
              </a:rPr>
              <a:t>Independent Facilitator</a:t>
            </a:r>
          </a:p>
        </p:txBody>
      </p:sp>
      <p:sp>
        <p:nvSpPr>
          <p:cNvPr id="3" name="Subtitle 2"/>
          <p:cNvSpPr>
            <a:spLocks noGrp="1"/>
          </p:cNvSpPr>
          <p:nvPr>
            <p:ph type="subTitle" idx="1"/>
          </p:nvPr>
        </p:nvSpPr>
        <p:spPr/>
        <p:txBody>
          <a:bodyPr>
            <a:normAutofit/>
          </a:bodyPr>
          <a:lstStyle/>
          <a:p>
            <a:endParaRPr lang="en-US" sz="2800" dirty="0"/>
          </a:p>
        </p:txBody>
      </p:sp>
    </p:spTree>
    <p:extLst>
      <p:ext uri="{BB962C8B-B14F-4D97-AF65-F5344CB8AC3E}">
        <p14:creationId xmlns:p14="http://schemas.microsoft.com/office/powerpoint/2010/main" val="905110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Objectives</a:t>
            </a:r>
          </a:p>
        </p:txBody>
      </p:sp>
      <p:sp>
        <p:nvSpPr>
          <p:cNvPr id="3" name="Content Placeholder 2"/>
          <p:cNvSpPr>
            <a:spLocks noGrp="1"/>
          </p:cNvSpPr>
          <p:nvPr>
            <p:ph idx="1"/>
          </p:nvPr>
        </p:nvSpPr>
        <p:spPr>
          <a:xfrm>
            <a:off x="457200" y="2057400"/>
            <a:ext cx="7620000" cy="4267200"/>
          </a:xfrm>
        </p:spPr>
        <p:txBody>
          <a:bodyPr>
            <a:noAutofit/>
          </a:bodyPr>
          <a:lstStyle/>
          <a:p>
            <a:pPr lvl="0"/>
            <a:r>
              <a:rPr lang="en-US" sz="3200" dirty="0"/>
              <a:t>Understand the roles, responsibilities, and training required for Independent Facilitators</a:t>
            </a:r>
          </a:p>
          <a:p>
            <a:pPr lvl="0"/>
            <a:r>
              <a:rPr lang="en-US" sz="3200" dirty="0"/>
              <a:t>Understand the relationship between participants, financial management services providers, and regional centers</a:t>
            </a:r>
          </a:p>
        </p:txBody>
      </p:sp>
      <p:sp>
        <p:nvSpPr>
          <p:cNvPr id="4" name="Slide Number Placeholder 3">
            <a:extLst>
              <a:ext uri="{FF2B5EF4-FFF2-40B4-BE49-F238E27FC236}">
                <a16:creationId xmlns:a16="http://schemas.microsoft.com/office/drawing/2014/main" id="{6658A003-CC7E-47E0-9FB5-5679188EECF7}"/>
              </a:ext>
            </a:extLst>
          </p:cNvPr>
          <p:cNvSpPr>
            <a:spLocks noGrp="1"/>
          </p:cNvSpPr>
          <p:nvPr>
            <p:ph type="sldNum" sz="quarter" idx="12"/>
          </p:nvPr>
        </p:nvSpPr>
        <p:spPr/>
        <p:txBody>
          <a:bodyPr/>
          <a:lstStyle/>
          <a:p>
            <a:fld id="{1C6938A6-C927-4877-ADD0-E30AE44D325E}" type="slidenum">
              <a:rPr lang="en-US" smtClean="0"/>
              <a:t>56</a:t>
            </a:fld>
            <a:endParaRPr lang="en-US"/>
          </a:p>
        </p:txBody>
      </p:sp>
    </p:spTree>
    <p:extLst>
      <p:ext uri="{BB962C8B-B14F-4D97-AF65-F5344CB8AC3E}">
        <p14:creationId xmlns:p14="http://schemas.microsoft.com/office/powerpoint/2010/main" val="1934684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52400"/>
            <a:ext cx="6347713" cy="685800"/>
          </a:xfrm>
        </p:spPr>
        <p:txBody>
          <a:bodyPr/>
          <a:lstStyle/>
          <a:p>
            <a:pPr lvl="0"/>
            <a:r>
              <a:rPr lang="en-US" dirty="0">
                <a:latin typeface="+mn-lt"/>
              </a:rPr>
              <a:t>Roles and Responsibilities</a:t>
            </a:r>
            <a:endParaRPr lang="en-US" sz="1800" dirty="0">
              <a:latin typeface="+mn-lt"/>
            </a:endParaRPr>
          </a:p>
        </p:txBody>
      </p:sp>
      <p:sp>
        <p:nvSpPr>
          <p:cNvPr id="3" name="Content Placeholder 2"/>
          <p:cNvSpPr>
            <a:spLocks noGrp="1"/>
          </p:cNvSpPr>
          <p:nvPr>
            <p:ph idx="1"/>
          </p:nvPr>
        </p:nvSpPr>
        <p:spPr>
          <a:xfrm>
            <a:off x="304800" y="838200"/>
            <a:ext cx="7620000" cy="4953000"/>
          </a:xfrm>
        </p:spPr>
        <p:txBody>
          <a:bodyPr>
            <a:noAutofit/>
          </a:bodyPr>
          <a:lstStyle/>
          <a:p>
            <a:r>
              <a:rPr lang="en-US" sz="2800" dirty="0"/>
              <a:t>Helps participants explore different service options which can include a combination of paid and unpaid natural supports and services funded through their individual budget</a:t>
            </a:r>
          </a:p>
          <a:p>
            <a:pPr marL="937260" lvl="2" indent="-457200">
              <a:buClr>
                <a:schemeClr val="accent1"/>
              </a:buClr>
              <a:buFont typeface="Wingdings" panose="05000000000000000000" pitchFamily="2" charset="2"/>
              <a:buChar char="Ø"/>
            </a:pPr>
            <a:r>
              <a:rPr lang="en-US" sz="2600" dirty="0"/>
              <a:t>Participants who elect not to work with Independent Facilitators may request that regional center service coordinators fulfill the role</a:t>
            </a:r>
          </a:p>
          <a:p>
            <a:pPr lvl="0">
              <a:buClr>
                <a:srgbClr val="629DD1"/>
              </a:buClr>
            </a:pPr>
            <a:r>
              <a:rPr lang="en-US" sz="2800" dirty="0">
                <a:solidFill>
                  <a:prstClr val="black"/>
                </a:solidFill>
              </a:rPr>
              <a:t>Receives training in the principles of self-determination, person-centered planning, and other responsibilities at his or her own cost</a:t>
            </a:r>
          </a:p>
          <a:p>
            <a:pPr marL="344488" lvl="2" indent="-225425">
              <a:buClr>
                <a:schemeClr val="accent1"/>
              </a:buClr>
            </a:pPr>
            <a:endParaRPr lang="en-US" sz="2800" dirty="0"/>
          </a:p>
          <a:p>
            <a:pPr marL="937260" lvl="2" indent="-457200">
              <a:buClr>
                <a:schemeClr val="accent1"/>
              </a:buClr>
              <a:buFont typeface="Wingdings" panose="05000000000000000000" pitchFamily="2" charset="2"/>
              <a:buChar char="Ø"/>
            </a:pPr>
            <a:endParaRPr lang="en-US" sz="2800" dirty="0"/>
          </a:p>
        </p:txBody>
      </p:sp>
      <p:sp>
        <p:nvSpPr>
          <p:cNvPr id="4" name="Slide Number Placeholder 3">
            <a:extLst>
              <a:ext uri="{FF2B5EF4-FFF2-40B4-BE49-F238E27FC236}">
                <a16:creationId xmlns:a16="http://schemas.microsoft.com/office/drawing/2014/main" id="{9A51C45E-BB4D-4862-AF86-DB3683C00D75}"/>
              </a:ext>
            </a:extLst>
          </p:cNvPr>
          <p:cNvSpPr>
            <a:spLocks noGrp="1"/>
          </p:cNvSpPr>
          <p:nvPr>
            <p:ph type="sldNum" sz="quarter" idx="12"/>
          </p:nvPr>
        </p:nvSpPr>
        <p:spPr/>
        <p:txBody>
          <a:bodyPr/>
          <a:lstStyle/>
          <a:p>
            <a:fld id="{1C6938A6-C927-4877-ADD0-E30AE44D325E}" type="slidenum">
              <a:rPr lang="en-US" smtClean="0"/>
              <a:t>57</a:t>
            </a:fld>
            <a:endParaRPr lang="en-US"/>
          </a:p>
        </p:txBody>
      </p:sp>
    </p:spTree>
    <p:extLst>
      <p:ext uri="{BB962C8B-B14F-4D97-AF65-F5344CB8AC3E}">
        <p14:creationId xmlns:p14="http://schemas.microsoft.com/office/powerpoint/2010/main" val="3785891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Roles and Responsibilities</a:t>
            </a:r>
          </a:p>
        </p:txBody>
      </p:sp>
      <p:sp>
        <p:nvSpPr>
          <p:cNvPr id="3" name="Content Placeholder 2"/>
          <p:cNvSpPr>
            <a:spLocks noGrp="1"/>
          </p:cNvSpPr>
          <p:nvPr>
            <p:ph idx="1"/>
          </p:nvPr>
        </p:nvSpPr>
        <p:spPr/>
        <p:txBody>
          <a:bodyPr>
            <a:normAutofit fontScale="70000" lnSpcReduction="20000"/>
          </a:bodyPr>
          <a:lstStyle/>
          <a:p>
            <a:r>
              <a:rPr lang="en-US" sz="3200" dirty="0"/>
              <a:t>Chosen and directed by the participant</a:t>
            </a:r>
          </a:p>
          <a:p>
            <a:r>
              <a:rPr lang="en-US" sz="3200" dirty="0"/>
              <a:t>Does not provide any other services to the participant, pursuant to his or her IPP</a:t>
            </a:r>
          </a:p>
          <a:p>
            <a:r>
              <a:rPr lang="en-US" sz="3200" dirty="0"/>
              <a:t>Is not employed by an entity or person providing services to the participant </a:t>
            </a:r>
          </a:p>
          <a:p>
            <a:pPr lvl="0">
              <a:buClr>
                <a:srgbClr val="629DD1"/>
              </a:buClr>
            </a:pPr>
            <a:r>
              <a:rPr lang="en-US" sz="3200" dirty="0">
                <a:solidFill>
                  <a:prstClr val="black"/>
                </a:solidFill>
              </a:rPr>
              <a:t>Any fees are paid from a participant’s individual budget</a:t>
            </a:r>
            <a:endParaRPr lang="en-US" sz="3200" dirty="0"/>
          </a:p>
          <a:p>
            <a:r>
              <a:rPr lang="en-US" sz="3200" dirty="0">
                <a:solidFill>
                  <a:prstClr val="black"/>
                </a:solidFill>
              </a:rPr>
              <a:t>Be familiar with state law and the federal Self-Determination Program Waiver</a:t>
            </a:r>
          </a:p>
          <a:p>
            <a:endParaRPr lang="en-US" sz="3200" dirty="0"/>
          </a:p>
          <a:p>
            <a:pPr lvl="0"/>
            <a:endParaRPr lang="en-US" dirty="0"/>
          </a:p>
        </p:txBody>
      </p:sp>
      <p:sp>
        <p:nvSpPr>
          <p:cNvPr id="4" name="Slide Number Placeholder 3">
            <a:extLst>
              <a:ext uri="{FF2B5EF4-FFF2-40B4-BE49-F238E27FC236}">
                <a16:creationId xmlns:a16="http://schemas.microsoft.com/office/drawing/2014/main" id="{815A7D5D-A26D-4452-8220-7851BF498423}"/>
              </a:ext>
            </a:extLst>
          </p:cNvPr>
          <p:cNvSpPr>
            <a:spLocks noGrp="1"/>
          </p:cNvSpPr>
          <p:nvPr>
            <p:ph type="sldNum" sz="quarter" idx="12"/>
          </p:nvPr>
        </p:nvSpPr>
        <p:spPr/>
        <p:txBody>
          <a:bodyPr/>
          <a:lstStyle/>
          <a:p>
            <a:fld id="{1C6938A6-C927-4877-ADD0-E30AE44D325E}" type="slidenum">
              <a:rPr lang="en-US" smtClean="0"/>
              <a:t>58</a:t>
            </a:fld>
            <a:endParaRPr lang="en-US"/>
          </a:p>
        </p:txBody>
      </p:sp>
    </p:spTree>
    <p:extLst>
      <p:ext uri="{BB962C8B-B14F-4D97-AF65-F5344CB8AC3E}">
        <p14:creationId xmlns:p14="http://schemas.microsoft.com/office/powerpoint/2010/main" val="295238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May assist with:</a:t>
            </a:r>
          </a:p>
        </p:txBody>
      </p:sp>
      <p:sp>
        <p:nvSpPr>
          <p:cNvPr id="3" name="Content Placeholder 2"/>
          <p:cNvSpPr>
            <a:spLocks noGrp="1"/>
          </p:cNvSpPr>
          <p:nvPr>
            <p:ph idx="1"/>
          </p:nvPr>
        </p:nvSpPr>
        <p:spPr/>
        <p:txBody>
          <a:bodyPr>
            <a:normAutofit fontScale="70000" lnSpcReduction="20000"/>
          </a:bodyPr>
          <a:lstStyle/>
          <a:p>
            <a:r>
              <a:rPr lang="en-US" sz="3200" dirty="0"/>
              <a:t>Allocating the individual budget based on needs identified in the Individual Program Plan</a:t>
            </a:r>
          </a:p>
          <a:p>
            <a:r>
              <a:rPr lang="en-US" sz="3200" dirty="0"/>
              <a:t>Locating, accessing and coordinating services</a:t>
            </a:r>
          </a:p>
          <a:p>
            <a:r>
              <a:rPr lang="en-US" sz="3200" dirty="0"/>
              <a:t>Identifying immediate and long-term needs</a:t>
            </a:r>
          </a:p>
          <a:p>
            <a:r>
              <a:rPr lang="en-US" sz="3200" dirty="0"/>
              <a:t>Advocating on behalf of the participant in the person-centered planning process and development of the IPP</a:t>
            </a:r>
          </a:p>
          <a:p>
            <a:r>
              <a:rPr lang="en-US" sz="3200" dirty="0"/>
              <a:t>Obtaining services and supports</a:t>
            </a:r>
          </a:p>
        </p:txBody>
      </p:sp>
      <p:sp>
        <p:nvSpPr>
          <p:cNvPr id="4" name="Slide Number Placeholder 3">
            <a:extLst>
              <a:ext uri="{FF2B5EF4-FFF2-40B4-BE49-F238E27FC236}">
                <a16:creationId xmlns:a16="http://schemas.microsoft.com/office/drawing/2014/main" id="{79ABDF07-6B6A-4FA8-9C2B-7315029BA6BF}"/>
              </a:ext>
            </a:extLst>
          </p:cNvPr>
          <p:cNvSpPr>
            <a:spLocks noGrp="1"/>
          </p:cNvSpPr>
          <p:nvPr>
            <p:ph type="sldNum" sz="quarter" idx="12"/>
          </p:nvPr>
        </p:nvSpPr>
        <p:spPr/>
        <p:txBody>
          <a:bodyPr/>
          <a:lstStyle/>
          <a:p>
            <a:fld id="{1C6938A6-C927-4877-ADD0-E30AE44D325E}" type="slidenum">
              <a:rPr lang="en-US" smtClean="0"/>
              <a:t>59</a:t>
            </a:fld>
            <a:endParaRPr lang="en-US"/>
          </a:p>
        </p:txBody>
      </p:sp>
    </p:spTree>
    <p:extLst>
      <p:ext uri="{BB962C8B-B14F-4D97-AF65-F5344CB8AC3E}">
        <p14:creationId xmlns:p14="http://schemas.microsoft.com/office/powerpoint/2010/main" val="326515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868386">
            <a:off x="806225" y="2589907"/>
            <a:ext cx="8229600" cy="990600"/>
          </a:xfrm>
        </p:spPr>
        <p:txBody>
          <a:bodyPr/>
          <a:lstStyle/>
          <a:p>
            <a:r>
              <a:rPr lang="en-US" dirty="0"/>
              <a:t>What is Self Determination?????</a:t>
            </a:r>
          </a:p>
        </p:txBody>
      </p:sp>
      <p:sp>
        <p:nvSpPr>
          <p:cNvPr id="2" name="Slide Number Placeholder 1">
            <a:extLst>
              <a:ext uri="{FF2B5EF4-FFF2-40B4-BE49-F238E27FC236}">
                <a16:creationId xmlns:a16="http://schemas.microsoft.com/office/drawing/2014/main" id="{C2A9C8C1-3991-4A89-B26E-535F58D18C3D}"/>
              </a:ext>
            </a:extLst>
          </p:cNvPr>
          <p:cNvSpPr>
            <a:spLocks noGrp="1"/>
          </p:cNvSpPr>
          <p:nvPr>
            <p:ph type="sldNum" sz="quarter" idx="12"/>
          </p:nvPr>
        </p:nvSpPr>
        <p:spPr/>
        <p:txBody>
          <a:bodyPr/>
          <a:lstStyle/>
          <a:p>
            <a:fld id="{1C6938A6-C927-4877-ADD0-E30AE44D325E}" type="slidenum">
              <a:rPr lang="en-US" smtClean="0"/>
              <a:t>6</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24" y="3352800"/>
            <a:ext cx="3874576"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8790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Other </a:t>
            </a:r>
          </a:p>
        </p:txBody>
      </p:sp>
      <p:sp>
        <p:nvSpPr>
          <p:cNvPr id="3" name="Content Placeholder 2"/>
          <p:cNvSpPr>
            <a:spLocks noGrp="1"/>
          </p:cNvSpPr>
          <p:nvPr>
            <p:ph idx="1"/>
          </p:nvPr>
        </p:nvSpPr>
        <p:spPr/>
        <p:txBody>
          <a:bodyPr>
            <a:normAutofit/>
          </a:bodyPr>
          <a:lstStyle/>
          <a:p>
            <a:r>
              <a:rPr lang="en-US" sz="3200" dirty="0"/>
              <a:t>The parent of a minor child may not serve as a paid independent facilitator</a:t>
            </a:r>
          </a:p>
          <a:p>
            <a:r>
              <a:rPr lang="en-US" sz="3200" dirty="0"/>
              <a:t>The spouse of an adult served by the Regional Center may not serve as a paid independent facilitator.</a:t>
            </a:r>
            <a:endParaRPr lang="en-US" sz="2400" dirty="0"/>
          </a:p>
          <a:p>
            <a:endParaRPr lang="en-US" sz="3200" dirty="0"/>
          </a:p>
        </p:txBody>
      </p:sp>
      <p:sp>
        <p:nvSpPr>
          <p:cNvPr id="4" name="Slide Number Placeholder 3">
            <a:extLst>
              <a:ext uri="{FF2B5EF4-FFF2-40B4-BE49-F238E27FC236}">
                <a16:creationId xmlns:a16="http://schemas.microsoft.com/office/drawing/2014/main" id="{46CAC908-1241-4E48-A979-23B886A6A29D}"/>
              </a:ext>
            </a:extLst>
          </p:cNvPr>
          <p:cNvSpPr>
            <a:spLocks noGrp="1"/>
          </p:cNvSpPr>
          <p:nvPr>
            <p:ph type="sldNum" sz="quarter" idx="12"/>
          </p:nvPr>
        </p:nvSpPr>
        <p:spPr/>
        <p:txBody>
          <a:bodyPr/>
          <a:lstStyle/>
          <a:p>
            <a:fld id="{1C6938A6-C927-4877-ADD0-E30AE44D325E}" type="slidenum">
              <a:rPr lang="en-US" smtClean="0"/>
              <a:t>60</a:t>
            </a:fld>
            <a:endParaRPr lang="en-US"/>
          </a:p>
        </p:txBody>
      </p:sp>
    </p:spTree>
    <p:extLst>
      <p:ext uri="{BB962C8B-B14F-4D97-AF65-F5344CB8AC3E}">
        <p14:creationId xmlns:p14="http://schemas.microsoft.com/office/powerpoint/2010/main" val="2009711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Discussion</a:t>
            </a:r>
          </a:p>
        </p:txBody>
      </p:sp>
      <p:sp>
        <p:nvSpPr>
          <p:cNvPr id="3" name="Content Placeholder 2"/>
          <p:cNvSpPr>
            <a:spLocks noGrp="1"/>
          </p:cNvSpPr>
          <p:nvPr>
            <p:ph idx="1"/>
          </p:nvPr>
        </p:nvSpPr>
        <p:spPr/>
        <p:txBody>
          <a:bodyPr/>
          <a:lstStyle/>
          <a:p>
            <a:r>
              <a:rPr lang="en-US" dirty="0"/>
              <a:t>What would it look like for your organization to work with an Independent Facilitator?</a:t>
            </a:r>
          </a:p>
          <a:p>
            <a:pPr lvl="1"/>
            <a:r>
              <a:rPr lang="en-US" dirty="0"/>
              <a:t>What would work about it?</a:t>
            </a:r>
          </a:p>
          <a:p>
            <a:pPr lvl="1"/>
            <a:r>
              <a:rPr lang="en-US" dirty="0"/>
              <a:t>What might be a challenge?</a:t>
            </a:r>
          </a:p>
          <a:p>
            <a:r>
              <a:rPr lang="en-US" dirty="0"/>
              <a:t>Could your organization develop Independent Facilitator services?</a:t>
            </a:r>
          </a:p>
          <a:p>
            <a:pPr lvl="1"/>
            <a:r>
              <a:rPr lang="en-US" dirty="0"/>
              <a:t>Why or why not?</a:t>
            </a:r>
          </a:p>
          <a:p>
            <a:r>
              <a:rPr lang="en-US" dirty="0"/>
              <a:t>Could you be an Independent Facilitator?</a:t>
            </a:r>
          </a:p>
          <a:p>
            <a:pPr lvl="1"/>
            <a:r>
              <a:rPr lang="en-US" dirty="0"/>
              <a:t>What might you like about it?</a:t>
            </a:r>
          </a:p>
          <a:p>
            <a:pPr lvl="1"/>
            <a:r>
              <a:rPr lang="en-US" dirty="0"/>
              <a:t>What would be a challenge?</a:t>
            </a:r>
          </a:p>
        </p:txBody>
      </p:sp>
      <p:sp>
        <p:nvSpPr>
          <p:cNvPr id="4" name="Slide Number Placeholder 3"/>
          <p:cNvSpPr>
            <a:spLocks noGrp="1"/>
          </p:cNvSpPr>
          <p:nvPr>
            <p:ph type="sldNum" sz="quarter" idx="12"/>
          </p:nvPr>
        </p:nvSpPr>
        <p:spPr/>
        <p:txBody>
          <a:bodyPr/>
          <a:lstStyle/>
          <a:p>
            <a:fld id="{1C6938A6-C927-4877-ADD0-E30AE44D325E}" type="slidenum">
              <a:rPr lang="en-US" smtClean="0"/>
              <a:t>61</a:t>
            </a:fld>
            <a:endParaRPr lang="en-US"/>
          </a:p>
        </p:txBody>
      </p:sp>
    </p:spTree>
    <p:extLst>
      <p:ext uri="{BB962C8B-B14F-4D97-AF65-F5344CB8AC3E}">
        <p14:creationId xmlns:p14="http://schemas.microsoft.com/office/powerpoint/2010/main" val="790257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6400800" cy="3584575"/>
          </a:xfrm>
        </p:spPr>
        <p:txBody>
          <a:bodyPr/>
          <a:lstStyle/>
          <a:p>
            <a:r>
              <a:rPr lang="en-US" dirty="0">
                <a:latin typeface="+mn-lt"/>
              </a:rPr>
              <a:t>Financial Management Services</a:t>
            </a:r>
          </a:p>
        </p:txBody>
      </p:sp>
      <p:sp>
        <p:nvSpPr>
          <p:cNvPr id="3" name="Subtitle 2"/>
          <p:cNvSpPr>
            <a:spLocks noGrp="1"/>
          </p:cNvSpPr>
          <p:nvPr>
            <p:ph type="subTitle" idx="1"/>
          </p:nvPr>
        </p:nvSpPr>
        <p:spPr/>
        <p:txBody>
          <a:bodyPr>
            <a:normAutofit/>
          </a:bodyPr>
          <a:lstStyle/>
          <a:p>
            <a:endParaRPr lang="en-US" sz="2800" dirty="0"/>
          </a:p>
        </p:txBody>
      </p:sp>
    </p:spTree>
    <p:extLst>
      <p:ext uri="{BB962C8B-B14F-4D97-AF65-F5344CB8AC3E}">
        <p14:creationId xmlns:p14="http://schemas.microsoft.com/office/powerpoint/2010/main" val="154190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Objectives</a:t>
            </a:r>
          </a:p>
        </p:txBody>
      </p:sp>
      <p:sp>
        <p:nvSpPr>
          <p:cNvPr id="3" name="Content Placeholder 2"/>
          <p:cNvSpPr>
            <a:spLocks noGrp="1"/>
          </p:cNvSpPr>
          <p:nvPr>
            <p:ph idx="1"/>
          </p:nvPr>
        </p:nvSpPr>
        <p:spPr/>
        <p:txBody>
          <a:bodyPr>
            <a:normAutofit fontScale="85000" lnSpcReduction="20000"/>
          </a:bodyPr>
          <a:lstStyle/>
          <a:p>
            <a:pPr lvl="0"/>
            <a:r>
              <a:rPr lang="en-US" sz="2900" dirty="0">
                <a:solidFill>
                  <a:schemeClr val="tx1"/>
                </a:solidFill>
              </a:rPr>
              <a:t>Understand the role of the Financial Management Services (FMS) provider and requirements for FMS participation in the Self-Determination Program</a:t>
            </a:r>
          </a:p>
          <a:p>
            <a:r>
              <a:rPr lang="en-US" sz="2800" dirty="0">
                <a:solidFill>
                  <a:schemeClr val="tx1"/>
                </a:solidFill>
              </a:rPr>
              <a:t>Know the differences between 3 FMS models: Bill Payer, Co Employer, Sole Employer</a:t>
            </a:r>
          </a:p>
          <a:p>
            <a:pPr lvl="0"/>
            <a:r>
              <a:rPr lang="en-US" sz="2800" dirty="0">
                <a:solidFill>
                  <a:schemeClr val="tx1"/>
                </a:solidFill>
              </a:rPr>
              <a:t>Understand the relationships between the Self-Determination Program participant, FMS provider, independent facilitator, and regional center</a:t>
            </a:r>
          </a:p>
        </p:txBody>
      </p:sp>
      <p:sp>
        <p:nvSpPr>
          <p:cNvPr id="4" name="Slide Number Placeholder 3">
            <a:extLst>
              <a:ext uri="{FF2B5EF4-FFF2-40B4-BE49-F238E27FC236}">
                <a16:creationId xmlns:a16="http://schemas.microsoft.com/office/drawing/2014/main" id="{EA6F21AB-7A0E-4243-9CDC-406A914304D6}"/>
              </a:ext>
            </a:extLst>
          </p:cNvPr>
          <p:cNvSpPr>
            <a:spLocks noGrp="1"/>
          </p:cNvSpPr>
          <p:nvPr>
            <p:ph type="sldNum" sz="quarter" idx="12"/>
          </p:nvPr>
        </p:nvSpPr>
        <p:spPr/>
        <p:txBody>
          <a:bodyPr/>
          <a:lstStyle/>
          <a:p>
            <a:fld id="{1C6938A6-C927-4877-ADD0-E30AE44D325E}" type="slidenum">
              <a:rPr lang="en-US" smtClean="0"/>
              <a:t>63</a:t>
            </a:fld>
            <a:endParaRPr lang="en-US"/>
          </a:p>
        </p:txBody>
      </p:sp>
    </p:spTree>
    <p:extLst>
      <p:ext uri="{BB962C8B-B14F-4D97-AF65-F5344CB8AC3E}">
        <p14:creationId xmlns:p14="http://schemas.microsoft.com/office/powerpoint/2010/main" val="3076238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450887" y="3918773"/>
            <a:ext cx="11331051" cy="5188934"/>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37129" y="1675062"/>
            <a:ext cx="9144000" cy="5143500"/>
          </a:xfrm>
          <a:prstGeom prst="rect">
            <a:avLst/>
          </a:prstGeom>
        </p:spPr>
      </p:pic>
      <p:sp>
        <p:nvSpPr>
          <p:cNvPr id="5" name="Slide Number Placeholder 4">
            <a:extLst>
              <a:ext uri="{FF2B5EF4-FFF2-40B4-BE49-F238E27FC236}">
                <a16:creationId xmlns:a16="http://schemas.microsoft.com/office/drawing/2014/main" id="{36A5C3E4-03AE-4D5A-AFCD-AAA23815D0D1}"/>
              </a:ext>
            </a:extLst>
          </p:cNvPr>
          <p:cNvSpPr>
            <a:spLocks noGrp="1"/>
          </p:cNvSpPr>
          <p:nvPr>
            <p:ph type="sldNum" sz="quarter" idx="12"/>
          </p:nvPr>
        </p:nvSpPr>
        <p:spPr/>
        <p:txBody>
          <a:bodyPr/>
          <a:lstStyle/>
          <a:p>
            <a:fld id="{4D7E5609-FE4C-4FDE-AD6F-D3A3F5CE6A5C}" type="slidenum">
              <a:rPr lang="en-US" smtClean="0"/>
              <a:t>64</a:t>
            </a:fld>
            <a:endParaRPr lang="en-US" dirty="0"/>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79255" y="932878"/>
            <a:ext cx="5135386" cy="646921"/>
          </a:xfrm>
        </p:spPr>
        <p:txBody>
          <a:bodyPr/>
          <a:lstStyle/>
          <a:p>
            <a:r>
              <a:rPr lang="en-US" sz="2100" dirty="0"/>
              <a:t>PAYING FOR SERVICES AND SUPPORTS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1314964"/>
            <a:ext cx="4445000" cy="653256"/>
          </a:xfrm>
          <a:prstGeom prst="rect">
            <a:avLst/>
          </a:prstGeom>
          <a:noFill/>
        </p:spPr>
        <p:txBody>
          <a:bodyPr wrap="square" rtlCol="0">
            <a:spAutoFit/>
          </a:bodyPr>
          <a:lstStyle/>
          <a:p>
            <a:pPr algn="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FINANCIAL MANAGEMENT SERVICE</a:t>
            </a:r>
          </a:p>
        </p:txBody>
      </p:sp>
      <p:sp>
        <p:nvSpPr>
          <p:cNvPr id="13" name="Rectangle 12"/>
          <p:cNvSpPr/>
          <p:nvPr/>
        </p:nvSpPr>
        <p:spPr>
          <a:xfrm>
            <a:off x="-37129" y="2188242"/>
            <a:ext cx="9181129" cy="34315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374650" y="3065855"/>
            <a:ext cx="8377565" cy="1721653"/>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374650" y="2248708"/>
            <a:ext cx="8331200" cy="840230"/>
          </a:xfrm>
          <a:prstGeom prst="rect">
            <a:avLst/>
          </a:prstGeom>
          <a:noFill/>
        </p:spPr>
        <p:txBody>
          <a:bodyPr wrap="square" rtlCol="0">
            <a:spAutoFit/>
          </a:bodyPr>
          <a:lstStyle/>
          <a:p>
            <a:pPr algn="ctr" defTabSz="685800">
              <a:lnSpc>
                <a:spcPct val="90000"/>
              </a:lnSpc>
              <a:spcBef>
                <a:spcPct val="0"/>
              </a:spcBef>
            </a:pPr>
            <a:r>
              <a:rPr lang="en-US" sz="2700" b="1" dirty="0">
                <a:latin typeface="Century Gothic" panose="020B0502020202020204" pitchFamily="34" charset="0"/>
                <a:ea typeface="+mj-ea"/>
                <a:cs typeface="+mj-cs"/>
              </a:rPr>
              <a:t>FINANCIAL MANAGEMENT SERVICE</a:t>
            </a:r>
          </a:p>
          <a:p>
            <a:pPr algn="ctr" defTabSz="685800">
              <a:lnSpc>
                <a:spcPct val="90000"/>
              </a:lnSpc>
              <a:spcBef>
                <a:spcPct val="0"/>
              </a:spcBef>
            </a:pPr>
            <a:r>
              <a:rPr lang="en-US" sz="2700" b="1" dirty="0">
                <a:latin typeface="Century Gothic" panose="020B0502020202020204" pitchFamily="34" charset="0"/>
                <a:ea typeface="+mj-ea"/>
                <a:cs typeface="+mj-cs"/>
              </a:rPr>
              <a:t>(FMS)</a:t>
            </a:r>
          </a:p>
        </p:txBody>
      </p:sp>
      <p:sp>
        <p:nvSpPr>
          <p:cNvPr id="4" name="TextBox 3">
            <a:extLst>
              <a:ext uri="{FF2B5EF4-FFF2-40B4-BE49-F238E27FC236}">
                <a16:creationId xmlns:a16="http://schemas.microsoft.com/office/drawing/2014/main" id="{1FEEF809-4372-D245-99EB-A6DA75C2C148}"/>
              </a:ext>
            </a:extLst>
          </p:cNvPr>
          <p:cNvSpPr txBox="1"/>
          <p:nvPr/>
        </p:nvSpPr>
        <p:spPr>
          <a:xfrm>
            <a:off x="504825" y="4802604"/>
            <a:ext cx="1823582" cy="590931"/>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Support With Spending Plan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2689994" y="4863070"/>
            <a:ext cx="1624388" cy="840230"/>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Uses Budget to Pay for Services</a:t>
            </a:r>
          </a:p>
        </p:txBody>
      </p:sp>
      <p:sp>
        <p:nvSpPr>
          <p:cNvPr id="21" name="TextBox 20">
            <a:extLst>
              <a:ext uri="{FF2B5EF4-FFF2-40B4-BE49-F238E27FC236}">
                <a16:creationId xmlns:a16="http://schemas.microsoft.com/office/drawing/2014/main" id="{D1B4E3CF-386A-644E-B40A-DA9EAD99C893}"/>
              </a:ext>
            </a:extLst>
          </p:cNvPr>
          <p:cNvSpPr txBox="1"/>
          <p:nvPr/>
        </p:nvSpPr>
        <p:spPr>
          <a:xfrm>
            <a:off x="4905445" y="4828136"/>
            <a:ext cx="1624388" cy="840230"/>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Provides You  Monthly Summaries</a:t>
            </a:r>
          </a:p>
        </p:txBody>
      </p:sp>
      <p:sp>
        <p:nvSpPr>
          <p:cNvPr id="22" name="TextBox 21">
            <a:extLst>
              <a:ext uri="{FF2B5EF4-FFF2-40B4-BE49-F238E27FC236}">
                <a16:creationId xmlns:a16="http://schemas.microsoft.com/office/drawing/2014/main" id="{0B0EDDE3-5078-254A-A7E5-9E0A07926586}"/>
              </a:ext>
            </a:extLst>
          </p:cNvPr>
          <p:cNvSpPr txBox="1"/>
          <p:nvPr/>
        </p:nvSpPr>
        <p:spPr>
          <a:xfrm>
            <a:off x="6844011" y="4815370"/>
            <a:ext cx="2074789" cy="840230"/>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Checks Background and Qualifications</a:t>
            </a:r>
          </a:p>
        </p:txBody>
      </p:sp>
    </p:spTree>
    <p:extLst>
      <p:ext uri="{BB962C8B-B14F-4D97-AF65-F5344CB8AC3E}">
        <p14:creationId xmlns:p14="http://schemas.microsoft.com/office/powerpoint/2010/main" val="1852738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82" y="152400"/>
            <a:ext cx="6347713" cy="685800"/>
          </a:xfrm>
        </p:spPr>
        <p:txBody>
          <a:bodyPr/>
          <a:lstStyle/>
          <a:p>
            <a:r>
              <a:rPr lang="en-US" dirty="0">
                <a:latin typeface="+mn-lt"/>
              </a:rPr>
              <a:t>FMS Provider Description</a:t>
            </a:r>
          </a:p>
        </p:txBody>
      </p:sp>
      <p:sp>
        <p:nvSpPr>
          <p:cNvPr id="3" name="Content Placeholder 2"/>
          <p:cNvSpPr>
            <a:spLocks noGrp="1"/>
          </p:cNvSpPr>
          <p:nvPr>
            <p:ph idx="1"/>
          </p:nvPr>
        </p:nvSpPr>
        <p:spPr>
          <a:xfrm>
            <a:off x="96962" y="838200"/>
            <a:ext cx="6347714" cy="3880773"/>
          </a:xfrm>
        </p:spPr>
        <p:txBody>
          <a:bodyPr>
            <a:noAutofit/>
          </a:bodyPr>
          <a:lstStyle/>
          <a:p>
            <a:r>
              <a:rPr lang="en-US" sz="2900" dirty="0">
                <a:solidFill>
                  <a:schemeClr val="tx1"/>
                </a:solidFill>
              </a:rPr>
              <a:t>Ensures there are financial resources for participants to implement their Individual Program Plans throughout the year by helping participants to manage their funds</a:t>
            </a:r>
          </a:p>
          <a:p>
            <a:r>
              <a:rPr lang="en-US" sz="2900" dirty="0">
                <a:solidFill>
                  <a:schemeClr val="tx1"/>
                </a:solidFill>
              </a:rPr>
              <a:t>Distributes and tracks the funds contained in participants’ individual budgets</a:t>
            </a:r>
          </a:p>
          <a:p>
            <a:r>
              <a:rPr lang="en-US" sz="2900" dirty="0">
                <a:solidFill>
                  <a:schemeClr val="tx1"/>
                </a:solidFill>
              </a:rPr>
              <a:t>Gets paid from funds allocated through participants’ individual budgets</a:t>
            </a:r>
          </a:p>
        </p:txBody>
      </p:sp>
      <p:sp>
        <p:nvSpPr>
          <p:cNvPr id="4" name="Slide Number Placeholder 3">
            <a:extLst>
              <a:ext uri="{FF2B5EF4-FFF2-40B4-BE49-F238E27FC236}">
                <a16:creationId xmlns:a16="http://schemas.microsoft.com/office/drawing/2014/main" id="{5BE311CA-86EB-4F66-BB2D-35380CA21E29}"/>
              </a:ext>
            </a:extLst>
          </p:cNvPr>
          <p:cNvSpPr>
            <a:spLocks noGrp="1"/>
          </p:cNvSpPr>
          <p:nvPr>
            <p:ph type="sldNum" sz="quarter" idx="12"/>
          </p:nvPr>
        </p:nvSpPr>
        <p:spPr/>
        <p:txBody>
          <a:bodyPr/>
          <a:lstStyle/>
          <a:p>
            <a:fld id="{1C6938A6-C927-4877-ADD0-E30AE44D325E}" type="slidenum">
              <a:rPr lang="en-US" smtClean="0"/>
              <a:t>65</a:t>
            </a:fld>
            <a:endParaRPr lang="en-US"/>
          </a:p>
        </p:txBody>
      </p:sp>
    </p:spTree>
    <p:extLst>
      <p:ext uri="{BB962C8B-B14F-4D97-AF65-F5344CB8AC3E}">
        <p14:creationId xmlns:p14="http://schemas.microsoft.com/office/powerpoint/2010/main" val="131124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lstStyle/>
          <a:p>
            <a:r>
              <a:rPr lang="en-US" dirty="0">
                <a:latin typeface="+mn-lt"/>
              </a:rPr>
              <a:t>General FMS Responsibilities</a:t>
            </a:r>
          </a:p>
        </p:txBody>
      </p:sp>
      <p:sp>
        <p:nvSpPr>
          <p:cNvPr id="3" name="Content Placeholder 2"/>
          <p:cNvSpPr>
            <a:spLocks noGrp="1"/>
          </p:cNvSpPr>
          <p:nvPr>
            <p:ph idx="1"/>
          </p:nvPr>
        </p:nvSpPr>
        <p:spPr>
          <a:xfrm>
            <a:off x="457200" y="985684"/>
            <a:ext cx="6347714" cy="3880773"/>
          </a:xfrm>
        </p:spPr>
        <p:txBody>
          <a:bodyPr>
            <a:noAutofit/>
          </a:bodyPr>
          <a:lstStyle/>
          <a:p>
            <a:pPr marL="0" indent="0">
              <a:buNone/>
            </a:pPr>
            <a:endParaRPr lang="en-US" sz="800" dirty="0"/>
          </a:p>
          <a:p>
            <a:r>
              <a:rPr lang="en-US" sz="2900" dirty="0">
                <a:solidFill>
                  <a:schemeClr val="tx1"/>
                </a:solidFill>
              </a:rPr>
              <a:t>Required to be </a:t>
            </a:r>
            <a:r>
              <a:rPr lang="en-US" sz="2900" dirty="0" err="1">
                <a:solidFill>
                  <a:schemeClr val="tx1"/>
                </a:solidFill>
              </a:rPr>
              <a:t>vendored</a:t>
            </a:r>
            <a:r>
              <a:rPr lang="en-US" sz="2900" dirty="0">
                <a:solidFill>
                  <a:schemeClr val="tx1"/>
                </a:solidFill>
              </a:rPr>
              <a:t> by a regional center</a:t>
            </a:r>
          </a:p>
          <a:p>
            <a:r>
              <a:rPr lang="en-US" sz="2900" dirty="0">
                <a:solidFill>
                  <a:schemeClr val="tx1"/>
                </a:solidFill>
              </a:rPr>
              <a:t>Provide participants and regional center service coordinators with a monthly individual budget statement</a:t>
            </a:r>
          </a:p>
          <a:p>
            <a:r>
              <a:rPr lang="en-US" sz="2900" dirty="0">
                <a:solidFill>
                  <a:schemeClr val="tx1"/>
                </a:solidFill>
              </a:rPr>
              <a:t>Receive, track and disburse funds based on participants’ IPP and budget</a:t>
            </a:r>
          </a:p>
          <a:p>
            <a:r>
              <a:rPr lang="en-US" sz="2900" dirty="0">
                <a:solidFill>
                  <a:schemeClr val="tx1"/>
                </a:solidFill>
              </a:rPr>
              <a:t>Verify provider qualifications*</a:t>
            </a:r>
          </a:p>
        </p:txBody>
      </p:sp>
      <p:sp>
        <p:nvSpPr>
          <p:cNvPr id="4" name="Slide Number Placeholder 3">
            <a:extLst>
              <a:ext uri="{FF2B5EF4-FFF2-40B4-BE49-F238E27FC236}">
                <a16:creationId xmlns:a16="http://schemas.microsoft.com/office/drawing/2014/main" id="{728358EC-30E9-4119-B2E8-1E6D3FC53C29}"/>
              </a:ext>
            </a:extLst>
          </p:cNvPr>
          <p:cNvSpPr>
            <a:spLocks noGrp="1"/>
          </p:cNvSpPr>
          <p:nvPr>
            <p:ph type="sldNum" sz="quarter" idx="12"/>
          </p:nvPr>
        </p:nvSpPr>
        <p:spPr/>
        <p:txBody>
          <a:bodyPr/>
          <a:lstStyle/>
          <a:p>
            <a:fld id="{1C6938A6-C927-4877-ADD0-E30AE44D325E}" type="slidenum">
              <a:rPr lang="en-US" smtClean="0"/>
              <a:t>66</a:t>
            </a:fld>
            <a:endParaRPr lang="en-US"/>
          </a:p>
        </p:txBody>
      </p:sp>
    </p:spTree>
    <p:extLst>
      <p:ext uri="{BB962C8B-B14F-4D97-AF65-F5344CB8AC3E}">
        <p14:creationId xmlns:p14="http://schemas.microsoft.com/office/powerpoint/2010/main" val="2783208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mn-lt"/>
              </a:rPr>
              <a:t>General FMS Responsibilities</a:t>
            </a:r>
          </a:p>
        </p:txBody>
      </p:sp>
      <p:sp>
        <p:nvSpPr>
          <p:cNvPr id="3" name="Content Placeholder 2"/>
          <p:cNvSpPr>
            <a:spLocks noGrp="1"/>
          </p:cNvSpPr>
          <p:nvPr>
            <p:ph idx="1"/>
          </p:nvPr>
        </p:nvSpPr>
        <p:spPr>
          <a:xfrm>
            <a:off x="609599" y="1600200"/>
            <a:ext cx="6705600" cy="4806288"/>
          </a:xfrm>
        </p:spPr>
        <p:txBody>
          <a:bodyPr>
            <a:normAutofit fontScale="92500"/>
          </a:bodyPr>
          <a:lstStyle/>
          <a:p>
            <a:r>
              <a:rPr lang="en-US" sz="2900" b="1" dirty="0">
                <a:solidFill>
                  <a:schemeClr val="tx1"/>
                </a:solidFill>
              </a:rPr>
              <a:t>Verify provider qualifications</a:t>
            </a:r>
          </a:p>
          <a:p>
            <a:pPr lvl="1"/>
            <a:r>
              <a:rPr lang="en-US" sz="2700" dirty="0">
                <a:solidFill>
                  <a:schemeClr val="tx1"/>
                </a:solidFill>
              </a:rPr>
              <a:t>Ensure that service providers have all applicable state licenses, certifications or other documentation and are not on the federal </a:t>
            </a:r>
            <a:r>
              <a:rPr lang="en-US" sz="2700" dirty="0" err="1">
                <a:solidFill>
                  <a:schemeClr val="tx1"/>
                </a:solidFill>
              </a:rPr>
              <a:t>deparment</a:t>
            </a:r>
            <a:r>
              <a:rPr lang="en-US" sz="2700" dirty="0">
                <a:solidFill>
                  <a:schemeClr val="tx1"/>
                </a:solidFill>
              </a:rPr>
              <a:t> list.</a:t>
            </a:r>
          </a:p>
          <a:p>
            <a:pPr lvl="1"/>
            <a:r>
              <a:rPr lang="en-US" sz="2700" dirty="0">
                <a:solidFill>
                  <a:schemeClr val="tx1"/>
                </a:solidFill>
              </a:rPr>
              <a:t>Ensure, in partnership with IPP team, that home and community-based services settings chosen by participants fully meet all requirements specified in the federal rules, both initially and ongoing.</a:t>
            </a:r>
          </a:p>
        </p:txBody>
      </p:sp>
      <p:sp>
        <p:nvSpPr>
          <p:cNvPr id="4" name="Slide Number Placeholder 3">
            <a:extLst>
              <a:ext uri="{FF2B5EF4-FFF2-40B4-BE49-F238E27FC236}">
                <a16:creationId xmlns:a16="http://schemas.microsoft.com/office/drawing/2014/main" id="{8E2138C4-0BB8-4479-BAB9-9047CDADEA13}"/>
              </a:ext>
            </a:extLst>
          </p:cNvPr>
          <p:cNvSpPr>
            <a:spLocks noGrp="1"/>
          </p:cNvSpPr>
          <p:nvPr>
            <p:ph type="sldNum" sz="quarter" idx="12"/>
          </p:nvPr>
        </p:nvSpPr>
        <p:spPr/>
        <p:txBody>
          <a:bodyPr/>
          <a:lstStyle/>
          <a:p>
            <a:fld id="{1C6938A6-C927-4877-ADD0-E30AE44D325E}" type="slidenum">
              <a:rPr lang="en-US" smtClean="0"/>
              <a:t>67</a:t>
            </a:fld>
            <a:endParaRPr lang="en-US"/>
          </a:p>
        </p:txBody>
      </p:sp>
    </p:spTree>
    <p:extLst>
      <p:ext uri="{BB962C8B-B14F-4D97-AF65-F5344CB8AC3E}">
        <p14:creationId xmlns:p14="http://schemas.microsoft.com/office/powerpoint/2010/main" val="721555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450886" y="3972441"/>
            <a:ext cx="11331051" cy="5188934"/>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p:cNvSpPr/>
          <p:nvPr/>
        </p:nvSpPr>
        <p:spPr>
          <a:xfrm>
            <a:off x="1240968" y="3465774"/>
            <a:ext cx="3398252" cy="23811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lumMod val="25000"/>
                </a:schemeClr>
              </a:solidFill>
            </a:endParaRPr>
          </a:p>
        </p:txBody>
      </p:sp>
      <p:sp>
        <p:nvSpPr>
          <p:cNvPr id="2" name="Slide Number Placeholder 1">
            <a:extLst>
              <a:ext uri="{FF2B5EF4-FFF2-40B4-BE49-F238E27FC236}">
                <a16:creationId xmlns:a16="http://schemas.microsoft.com/office/drawing/2014/main" id="{AFC95F2F-0270-42E0-8935-C7AB84618695}"/>
              </a:ext>
            </a:extLst>
          </p:cNvPr>
          <p:cNvSpPr>
            <a:spLocks noGrp="1"/>
          </p:cNvSpPr>
          <p:nvPr>
            <p:ph type="sldNum" sz="quarter" idx="12"/>
          </p:nvPr>
        </p:nvSpPr>
        <p:spPr/>
        <p:txBody>
          <a:bodyPr/>
          <a:lstStyle/>
          <a:p>
            <a:fld id="{4D7E5609-FE4C-4FDE-AD6F-D3A3F5CE6A5C}" type="slidenum">
              <a:rPr lang="en-US" smtClean="0"/>
              <a:t>68</a:t>
            </a:fld>
            <a:endParaRPr lang="en-US" dirty="0"/>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79255" y="932878"/>
            <a:ext cx="5135386" cy="646921"/>
          </a:xfrm>
        </p:spPr>
        <p:txBody>
          <a:bodyPr/>
          <a:lstStyle/>
          <a:p>
            <a:r>
              <a:rPr lang="en-US" sz="2100" dirty="0"/>
              <a:t>PAYING FOR SERVICES AND SUPPORTS</a:t>
            </a:r>
          </a:p>
        </p:txBody>
      </p:sp>
      <p:sp>
        <p:nvSpPr>
          <p:cNvPr id="5" name="TextBox 4">
            <a:extLst>
              <a:ext uri="{FF2B5EF4-FFF2-40B4-BE49-F238E27FC236}">
                <a16:creationId xmlns:a16="http://schemas.microsoft.com/office/drawing/2014/main" id="{F651A8D1-99B1-4845-B85F-CCE909696BC9}"/>
              </a:ext>
            </a:extLst>
          </p:cNvPr>
          <p:cNvSpPr txBox="1"/>
          <p:nvPr/>
        </p:nvSpPr>
        <p:spPr>
          <a:xfrm>
            <a:off x="0" y="1314964"/>
            <a:ext cx="4445000" cy="653256"/>
          </a:xfrm>
          <a:prstGeom prst="rect">
            <a:avLst/>
          </a:prstGeom>
          <a:noFill/>
        </p:spPr>
        <p:txBody>
          <a:bodyPr wrap="square" rtlCol="0">
            <a:spAutoFit/>
          </a:bodyPr>
          <a:lstStyle/>
          <a:p>
            <a:pPr algn="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FINANCIAL MANAGEMENT SERVICE</a:t>
            </a:r>
          </a:p>
        </p:txBody>
      </p:sp>
      <p:sp>
        <p:nvSpPr>
          <p:cNvPr id="14" name="TextBox 13"/>
          <p:cNvSpPr txBox="1"/>
          <p:nvPr/>
        </p:nvSpPr>
        <p:spPr>
          <a:xfrm>
            <a:off x="1847879" y="1761061"/>
            <a:ext cx="5373986" cy="424732"/>
          </a:xfrm>
          <a:prstGeom prst="rect">
            <a:avLst/>
          </a:prstGeom>
          <a:noFill/>
        </p:spPr>
        <p:txBody>
          <a:bodyPr wrap="square" rtlCol="0">
            <a:spAutoFit/>
          </a:bodyPr>
          <a:lstStyle/>
          <a:p>
            <a:pPr algn="ctr" defTabSz="685800">
              <a:lnSpc>
                <a:spcPct val="90000"/>
              </a:lnSpc>
              <a:spcBef>
                <a:spcPct val="0"/>
              </a:spcBef>
            </a:pPr>
            <a:r>
              <a:rPr lang="en-US" sz="2400" b="1" dirty="0">
                <a:latin typeface="Century Gothic" panose="020B0502020202020204" pitchFamily="34" charset="0"/>
                <a:ea typeface="+mj-ea"/>
                <a:cs typeface="+mj-cs"/>
              </a:rPr>
              <a:t>Relationship with Your FMS</a:t>
            </a:r>
          </a:p>
        </p:txBody>
      </p:sp>
      <p:sp>
        <p:nvSpPr>
          <p:cNvPr id="15" name="Rectangle 14"/>
          <p:cNvSpPr/>
          <p:nvPr/>
        </p:nvSpPr>
        <p:spPr>
          <a:xfrm>
            <a:off x="233713" y="2203796"/>
            <a:ext cx="8602317" cy="1122055"/>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dirty="0">
                <a:latin typeface="Century Gothic" panose="020B0502020202020204" pitchFamily="34" charset="0"/>
              </a:rPr>
              <a:t>The FMS provides services and supports based </a:t>
            </a:r>
          </a:p>
          <a:p>
            <a:pPr algn="ctr"/>
            <a:r>
              <a:rPr lang="en-US" sz="2100" dirty="0">
                <a:latin typeface="Century Gothic" panose="020B0502020202020204" pitchFamily="34" charset="0"/>
              </a:rPr>
              <a:t>on your specific needs. </a:t>
            </a:r>
          </a:p>
          <a:p>
            <a:pPr algn="ctr"/>
            <a:r>
              <a:rPr lang="en-US" sz="2100" b="1" dirty="0">
                <a:latin typeface="Century Gothic" panose="020B0502020202020204" pitchFamily="34" charset="0"/>
              </a:rPr>
              <a:t>How do you determine that relationship? </a:t>
            </a:r>
          </a:p>
        </p:txBody>
      </p:sp>
      <p:sp>
        <p:nvSpPr>
          <p:cNvPr id="19" name="TextBox 18"/>
          <p:cNvSpPr txBox="1"/>
          <p:nvPr/>
        </p:nvSpPr>
        <p:spPr>
          <a:xfrm>
            <a:off x="1784314" y="3644987"/>
            <a:ext cx="2169245" cy="881780"/>
          </a:xfrm>
          <a:prstGeom prst="rect">
            <a:avLst/>
          </a:prstGeom>
          <a:noFill/>
        </p:spPr>
        <p:txBody>
          <a:bodyPr wrap="square" rtlCol="0">
            <a:spAutoFit/>
          </a:bodyPr>
          <a:lstStyle/>
          <a:p>
            <a:pPr algn="ctr">
              <a:lnSpc>
                <a:spcPct val="90000"/>
              </a:lnSpc>
              <a:spcBef>
                <a:spcPct val="0"/>
              </a:spcBef>
            </a:pPr>
            <a:r>
              <a:rPr lang="en-US" sz="2100" b="1" dirty="0">
                <a:solidFill>
                  <a:schemeClr val="bg1"/>
                </a:solidFill>
                <a:latin typeface="Century Gothic" panose="020B0502020202020204" pitchFamily="34" charset="0"/>
              </a:rPr>
              <a:t>Will you have employees?</a:t>
            </a:r>
          </a:p>
          <a:p>
            <a:pPr defTabSz="685800">
              <a:lnSpc>
                <a:spcPct val="90000"/>
              </a:lnSpc>
              <a:spcBef>
                <a:spcPct val="0"/>
              </a:spcBef>
            </a:pPr>
            <a:endParaRPr lang="en-US" sz="15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4444999" y="3465774"/>
            <a:ext cx="3268232" cy="2381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1" name="TextBox 20"/>
          <p:cNvSpPr txBox="1"/>
          <p:nvPr/>
        </p:nvSpPr>
        <p:spPr>
          <a:xfrm>
            <a:off x="4690683" y="3534507"/>
            <a:ext cx="2776865" cy="1172629"/>
          </a:xfrm>
          <a:prstGeom prst="rect">
            <a:avLst/>
          </a:prstGeom>
          <a:noFill/>
        </p:spPr>
        <p:txBody>
          <a:bodyPr wrap="square" rtlCol="0">
            <a:spAutoFit/>
          </a:bodyPr>
          <a:lstStyle/>
          <a:p>
            <a:pPr algn="ctr">
              <a:lnSpc>
                <a:spcPct val="90000"/>
              </a:lnSpc>
              <a:spcBef>
                <a:spcPct val="0"/>
              </a:spcBef>
            </a:pPr>
            <a:r>
              <a:rPr lang="en-US" sz="2100" b="1" dirty="0">
                <a:latin typeface="Century Gothic" panose="020B0502020202020204" pitchFamily="34" charset="0"/>
              </a:rPr>
              <a:t>What is your relationship with your employees?</a:t>
            </a:r>
          </a:p>
          <a:p>
            <a:pPr defTabSz="685800">
              <a:lnSpc>
                <a:spcPct val="90000"/>
              </a:lnSpc>
              <a:spcBef>
                <a:spcPct val="0"/>
              </a:spcBef>
            </a:pPr>
            <a:endParaRPr lang="en-US" sz="15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2368193" y="4568974"/>
            <a:ext cx="1001486" cy="947057"/>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95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4415" y="4542972"/>
            <a:ext cx="1009297" cy="9990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79255" y="1680679"/>
            <a:ext cx="8955888" cy="43200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4C76946A-6E71-4956-9B03-687FDF347BCE}"/>
              </a:ext>
            </a:extLst>
          </p:cNvPr>
          <p:cNvSpPr>
            <a:spLocks noGrp="1"/>
          </p:cNvSpPr>
          <p:nvPr>
            <p:ph type="sldNum" sz="quarter" idx="12"/>
          </p:nvPr>
        </p:nvSpPr>
        <p:spPr/>
        <p:txBody>
          <a:bodyPr/>
          <a:lstStyle/>
          <a:p>
            <a:fld id="{4D7E5609-FE4C-4FDE-AD6F-D3A3F5CE6A5C}" type="slidenum">
              <a:rPr lang="en-US" smtClean="0"/>
              <a:t>69</a:t>
            </a:fld>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79255" y="932878"/>
            <a:ext cx="5135386" cy="646921"/>
          </a:xfrm>
        </p:spPr>
        <p:txBody>
          <a:bodyPr/>
          <a:lstStyle/>
          <a:p>
            <a:r>
              <a:rPr lang="en-US" sz="21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10912" y="1330969"/>
            <a:ext cx="4527201" cy="372794"/>
          </a:xfrm>
          <a:prstGeom prst="rect">
            <a:avLst/>
          </a:prstGeom>
        </p:spPr>
        <p:txBody>
          <a:bodyPr wrap="none">
            <a:spAutoFit/>
          </a:bodyPr>
          <a:lstStyle/>
          <a:p>
            <a:pPr algn="r">
              <a:lnSpc>
                <a:spcPct val="90000"/>
              </a:lnSpc>
              <a:spcBef>
                <a:spcPct val="0"/>
              </a:spcBef>
            </a:pPr>
            <a:r>
              <a:rPr lang="en-US" sz="2025" b="1" dirty="0">
                <a:solidFill>
                  <a:schemeClr val="bg2">
                    <a:lumMod val="10000"/>
                  </a:schemeClr>
                </a:solidFill>
                <a:latin typeface="Century Gothic" panose="020B0502020202020204" pitchFamily="34" charset="0"/>
              </a:rPr>
              <a:t>FINANCIAL MANAGEMENT SERVICE</a:t>
            </a:r>
          </a:p>
        </p:txBody>
      </p:sp>
      <p:sp>
        <p:nvSpPr>
          <p:cNvPr id="4" name="Rectangle 3">
            <a:extLst>
              <a:ext uri="{FF2B5EF4-FFF2-40B4-BE49-F238E27FC236}">
                <a16:creationId xmlns:a16="http://schemas.microsoft.com/office/drawing/2014/main" id="{0C12B373-5528-9F42-9F1E-27DEBFD28349}"/>
              </a:ext>
            </a:extLst>
          </p:cNvPr>
          <p:cNvSpPr/>
          <p:nvPr/>
        </p:nvSpPr>
        <p:spPr>
          <a:xfrm>
            <a:off x="227301" y="1781561"/>
            <a:ext cx="8644555" cy="40178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56785" y="1852681"/>
            <a:ext cx="2230587" cy="590931"/>
          </a:xfrm>
          <a:prstGeom prst="rect">
            <a:avLst/>
          </a:prstGeom>
          <a:noFill/>
        </p:spPr>
        <p:txBody>
          <a:bodyPr wrap="square" rtlCol="0">
            <a:spAutoFit/>
          </a:bodyPr>
          <a:lstStyle/>
          <a:p>
            <a:pPr algn="ctr" defTabSz="685800">
              <a:lnSpc>
                <a:spcPct val="90000"/>
              </a:lnSpc>
              <a:spcBef>
                <a:spcPct val="0"/>
              </a:spcBef>
            </a:pPr>
            <a:r>
              <a:rPr lang="en-US" sz="3600" b="1" dirty="0">
                <a:latin typeface="Century Gothic" panose="020B0502020202020204" pitchFamily="34" charset="0"/>
                <a:ea typeface="+mj-ea"/>
                <a:cs typeface="+mj-cs"/>
              </a:rPr>
              <a:t>Bill Payer</a:t>
            </a:r>
          </a:p>
        </p:txBody>
      </p:sp>
      <p:grpSp>
        <p:nvGrpSpPr>
          <p:cNvPr id="28" name="Group 27"/>
          <p:cNvGrpSpPr/>
          <p:nvPr/>
        </p:nvGrpSpPr>
        <p:grpSpPr>
          <a:xfrm>
            <a:off x="649679" y="2420528"/>
            <a:ext cx="7844798" cy="1550169"/>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562594" y="4062391"/>
            <a:ext cx="8068298" cy="1147042"/>
            <a:chOff x="845187" y="4431670"/>
            <a:chExt cx="10757731" cy="1529389"/>
          </a:xfrm>
        </p:grpSpPr>
        <p:sp>
          <p:nvSpPr>
            <p:cNvPr id="22" name="TextBox 21"/>
            <p:cNvSpPr txBox="1"/>
            <p:nvPr/>
          </p:nvSpPr>
          <p:spPr>
            <a:xfrm>
              <a:off x="845187" y="4452954"/>
              <a:ext cx="2105097" cy="677108"/>
            </a:xfrm>
            <a:prstGeom prst="rect">
              <a:avLst/>
            </a:prstGeom>
            <a:noFill/>
          </p:spPr>
          <p:txBody>
            <a:bodyPr wrap="square" rtlCol="0">
              <a:spAutoFit/>
            </a:bodyPr>
            <a:lstStyle/>
            <a:p>
              <a:pPr algn="ctr" defTabSz="685800">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FMS will pay the bills. </a:t>
              </a:r>
            </a:p>
          </p:txBody>
        </p:sp>
        <p:sp>
          <p:nvSpPr>
            <p:cNvPr id="24" name="TextBox 23"/>
            <p:cNvSpPr txBox="1"/>
            <p:nvPr/>
          </p:nvSpPr>
          <p:spPr>
            <a:xfrm>
              <a:off x="3809044" y="4431670"/>
              <a:ext cx="2105097" cy="1231106"/>
            </a:xfrm>
            <a:prstGeom prst="rect">
              <a:avLst/>
            </a:prstGeom>
            <a:noFill/>
          </p:spPr>
          <p:txBody>
            <a:bodyPr wrap="square" rtlCol="0">
              <a:spAutoFit/>
            </a:bodyPr>
            <a:lstStyle/>
            <a:p>
              <a:pPr algn="ctr" defTabSz="685800">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The people who help you already work for an agency.</a:t>
              </a:r>
            </a:p>
          </p:txBody>
        </p:sp>
        <p:sp>
          <p:nvSpPr>
            <p:cNvPr id="25" name="TextBox 24"/>
            <p:cNvSpPr txBox="1"/>
            <p:nvPr/>
          </p:nvSpPr>
          <p:spPr>
            <a:xfrm>
              <a:off x="6704017" y="4431670"/>
              <a:ext cx="2105097" cy="1231106"/>
            </a:xfrm>
            <a:prstGeom prst="rect">
              <a:avLst/>
            </a:prstGeom>
            <a:noFill/>
          </p:spPr>
          <p:txBody>
            <a:bodyPr wrap="square" rtlCol="0">
              <a:spAutoFit/>
            </a:bodyPr>
            <a:lstStyle/>
            <a:p>
              <a:pPr algn="ctr" defTabSz="685800">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You do NOT want to be the employer of your workers.</a:t>
              </a:r>
            </a:p>
          </p:txBody>
        </p:sp>
        <p:sp>
          <p:nvSpPr>
            <p:cNvPr id="27" name="TextBox 26"/>
            <p:cNvSpPr txBox="1"/>
            <p:nvPr/>
          </p:nvSpPr>
          <p:spPr>
            <a:xfrm>
              <a:off x="9497821" y="4452954"/>
              <a:ext cx="2105097" cy="1508105"/>
            </a:xfrm>
            <a:prstGeom prst="rect">
              <a:avLst/>
            </a:prstGeom>
            <a:noFill/>
          </p:spPr>
          <p:txBody>
            <a:bodyPr wrap="square" rtlCol="0">
              <a:spAutoFit/>
            </a:bodyPr>
            <a:lstStyle/>
            <a:p>
              <a:pPr algn="ctr">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FMS will purchase items from a company for you.</a:t>
              </a:r>
            </a:p>
          </p:txBody>
        </p:sp>
      </p:grpSp>
    </p:spTree>
    <p:extLst>
      <p:ext uri="{BB962C8B-B14F-4D97-AF65-F5344CB8AC3E}">
        <p14:creationId xmlns:p14="http://schemas.microsoft.com/office/powerpoint/2010/main" val="3036080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Objectives</a:t>
            </a:r>
          </a:p>
        </p:txBody>
      </p:sp>
      <p:sp>
        <p:nvSpPr>
          <p:cNvPr id="3" name="Content Placeholder 2"/>
          <p:cNvSpPr>
            <a:spLocks noGrp="1"/>
          </p:cNvSpPr>
          <p:nvPr>
            <p:ph idx="1"/>
          </p:nvPr>
        </p:nvSpPr>
        <p:spPr/>
        <p:txBody>
          <a:bodyPr>
            <a:normAutofit fontScale="85000" lnSpcReduction="20000"/>
          </a:bodyPr>
          <a:lstStyle/>
          <a:p>
            <a:pPr lvl="0"/>
            <a:r>
              <a:rPr lang="en-US" sz="3000" dirty="0"/>
              <a:t>Understand the relationship between the history and principles of self-determination and the implementation of the Self-Determination Program in California</a:t>
            </a:r>
          </a:p>
          <a:p>
            <a:pPr lvl="0">
              <a:buClr>
                <a:srgbClr val="629DD1"/>
              </a:buClr>
            </a:pPr>
            <a:r>
              <a:rPr lang="en-US" sz="3000" dirty="0">
                <a:solidFill>
                  <a:prstClr val="black"/>
                </a:solidFill>
              </a:rPr>
              <a:t>Understand the importance of grassroots efforts by consumers, families, and advocacy groups in passage of the law</a:t>
            </a:r>
            <a:endParaRPr lang="en-US" sz="3000" dirty="0"/>
          </a:p>
          <a:p>
            <a:pPr lvl="0">
              <a:buClr>
                <a:srgbClr val="629DD1"/>
              </a:buClr>
            </a:pPr>
            <a:r>
              <a:rPr lang="en-US" sz="3000" dirty="0">
                <a:solidFill>
                  <a:prstClr val="black"/>
                </a:solidFill>
              </a:rPr>
              <a:t>Know the 5 principles of Self-Determination</a:t>
            </a:r>
          </a:p>
          <a:p>
            <a:pPr lvl="0"/>
            <a:endParaRPr lang="en-US" sz="3000" dirty="0"/>
          </a:p>
          <a:p>
            <a:endParaRPr lang="en-US" sz="3000" dirty="0"/>
          </a:p>
        </p:txBody>
      </p:sp>
      <p:sp>
        <p:nvSpPr>
          <p:cNvPr id="4" name="Slide Number Placeholder 3">
            <a:extLst>
              <a:ext uri="{FF2B5EF4-FFF2-40B4-BE49-F238E27FC236}">
                <a16:creationId xmlns:a16="http://schemas.microsoft.com/office/drawing/2014/main" id="{7ABA41DE-E7A4-4A37-A124-7014725F6C1B}"/>
              </a:ext>
            </a:extLst>
          </p:cNvPr>
          <p:cNvSpPr>
            <a:spLocks noGrp="1"/>
          </p:cNvSpPr>
          <p:nvPr>
            <p:ph type="sldNum" sz="quarter" idx="12"/>
          </p:nvPr>
        </p:nvSpPr>
        <p:spPr/>
        <p:txBody>
          <a:bodyPr/>
          <a:lstStyle/>
          <a:p>
            <a:fld id="{1C6938A6-C927-4877-ADD0-E30AE44D325E}" type="slidenum">
              <a:rPr lang="en-US" smtClean="0"/>
              <a:t>7</a:t>
            </a:fld>
            <a:endParaRPr lang="en-US"/>
          </a:p>
        </p:txBody>
      </p:sp>
      <p:sp>
        <p:nvSpPr>
          <p:cNvPr id="8" name="Date Placeholder 3"/>
          <p:cNvSpPr txBox="1">
            <a:spLocks/>
          </p:cNvSpPr>
          <p:nvPr/>
        </p:nvSpPr>
        <p:spPr>
          <a:xfrm rot="16200000">
            <a:off x="8313350" y="726440"/>
            <a:ext cx="914400" cy="36576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7/2017</a:t>
            </a:r>
          </a:p>
        </p:txBody>
      </p:sp>
    </p:spTree>
    <p:extLst>
      <p:ext uri="{BB962C8B-B14F-4D97-AF65-F5344CB8AC3E}">
        <p14:creationId xmlns:p14="http://schemas.microsoft.com/office/powerpoint/2010/main" val="1213844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79255" y="1680679"/>
            <a:ext cx="8955888" cy="43200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19B9BD8C-3F0F-4D35-83C4-8DEF6A17F66E}"/>
              </a:ext>
            </a:extLst>
          </p:cNvPr>
          <p:cNvSpPr>
            <a:spLocks noGrp="1"/>
          </p:cNvSpPr>
          <p:nvPr>
            <p:ph type="sldNum" sz="quarter" idx="12"/>
          </p:nvPr>
        </p:nvSpPr>
        <p:spPr/>
        <p:txBody>
          <a:bodyPr/>
          <a:lstStyle/>
          <a:p>
            <a:fld id="{4D7E5609-FE4C-4FDE-AD6F-D3A3F5CE6A5C}" type="slidenum">
              <a:rPr lang="en-US" smtClean="0"/>
              <a:t>70</a:t>
            </a:fld>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79255" y="932878"/>
            <a:ext cx="5135386" cy="646921"/>
          </a:xfrm>
        </p:spPr>
        <p:txBody>
          <a:bodyPr/>
          <a:lstStyle/>
          <a:p>
            <a:r>
              <a:rPr lang="en-US" sz="21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10912" y="1330969"/>
            <a:ext cx="4527201" cy="372794"/>
          </a:xfrm>
          <a:prstGeom prst="rect">
            <a:avLst/>
          </a:prstGeom>
        </p:spPr>
        <p:txBody>
          <a:bodyPr wrap="none">
            <a:spAutoFit/>
          </a:bodyPr>
          <a:lstStyle/>
          <a:p>
            <a:pPr algn="r">
              <a:lnSpc>
                <a:spcPct val="90000"/>
              </a:lnSpc>
              <a:spcBef>
                <a:spcPct val="0"/>
              </a:spcBef>
            </a:pPr>
            <a:r>
              <a:rPr lang="en-US" sz="2025" b="1" dirty="0">
                <a:solidFill>
                  <a:schemeClr val="bg2">
                    <a:lumMod val="10000"/>
                  </a:schemeClr>
                </a:solidFill>
                <a:latin typeface="Century Gothic" panose="020B0502020202020204" pitchFamily="34" charset="0"/>
              </a:rPr>
              <a:t>FINANCIAL MANAGEMENT SERVICE</a:t>
            </a:r>
          </a:p>
        </p:txBody>
      </p:sp>
      <p:sp>
        <p:nvSpPr>
          <p:cNvPr id="4" name="Rectangle 3">
            <a:extLst>
              <a:ext uri="{FF2B5EF4-FFF2-40B4-BE49-F238E27FC236}">
                <a16:creationId xmlns:a16="http://schemas.microsoft.com/office/drawing/2014/main" id="{0C12B373-5528-9F42-9F1E-27DEBFD28349}"/>
              </a:ext>
            </a:extLst>
          </p:cNvPr>
          <p:cNvSpPr/>
          <p:nvPr/>
        </p:nvSpPr>
        <p:spPr>
          <a:xfrm>
            <a:off x="234921" y="1804655"/>
            <a:ext cx="8644555" cy="40178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E5FDCB60-BB20-C14E-B8BE-0CDFAAE342F5}"/>
              </a:ext>
            </a:extLst>
          </p:cNvPr>
          <p:cNvSpPr txBox="1"/>
          <p:nvPr/>
        </p:nvSpPr>
        <p:spPr>
          <a:xfrm>
            <a:off x="2559672" y="1854729"/>
            <a:ext cx="3995054" cy="590931"/>
          </a:xfrm>
          <a:prstGeom prst="rect">
            <a:avLst/>
          </a:prstGeom>
          <a:noFill/>
        </p:spPr>
        <p:txBody>
          <a:bodyPr wrap="square" rtlCol="0">
            <a:spAutoFit/>
          </a:bodyPr>
          <a:lstStyle/>
          <a:p>
            <a:pPr algn="ctr" defTabSz="685800">
              <a:lnSpc>
                <a:spcPct val="90000"/>
              </a:lnSpc>
              <a:spcBef>
                <a:spcPct val="0"/>
              </a:spcBef>
            </a:pPr>
            <a:r>
              <a:rPr lang="en-US" sz="3600" b="1" dirty="0">
                <a:latin typeface="Century Gothic" panose="020B0502020202020204" pitchFamily="34" charset="0"/>
                <a:ea typeface="+mj-ea"/>
                <a:cs typeface="+mj-cs"/>
              </a:rPr>
              <a:t>Sole Employer</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4910680" y="2645743"/>
            <a:ext cx="1088588" cy="10932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47" y="2654153"/>
            <a:ext cx="1127479" cy="10764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4665561" y="3830899"/>
            <a:ext cx="1578823" cy="507831"/>
          </a:xfrm>
          <a:prstGeom prst="rect">
            <a:avLst/>
          </a:prstGeom>
          <a:noFill/>
        </p:spPr>
        <p:txBody>
          <a:bodyPr wrap="square" rtlCol="0">
            <a:spAutoFit/>
          </a:bodyPr>
          <a:lstStyle/>
          <a:p>
            <a:pPr algn="ctr" defTabSz="685800">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FMS will pay the bills. </a:t>
            </a:r>
          </a:p>
        </p:txBody>
      </p:sp>
      <p:sp>
        <p:nvSpPr>
          <p:cNvPr id="25" name="TextBox 24"/>
          <p:cNvSpPr txBox="1"/>
          <p:nvPr/>
        </p:nvSpPr>
        <p:spPr>
          <a:xfrm>
            <a:off x="270174" y="3760997"/>
            <a:ext cx="1578823" cy="923330"/>
          </a:xfrm>
          <a:prstGeom prst="rect">
            <a:avLst/>
          </a:prstGeom>
          <a:noFill/>
        </p:spPr>
        <p:txBody>
          <a:bodyPr wrap="square" rtlCol="0">
            <a:spAutoFit/>
          </a:bodyPr>
          <a:lstStyle/>
          <a:p>
            <a:pPr algn="ctr" defTabSz="685800">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You </a:t>
            </a:r>
            <a:r>
              <a:rPr lang="en-US" sz="1500" b="1" u="sng" dirty="0">
                <a:effectLst>
                  <a:outerShdw blurRad="38100" dist="38100" dir="2700000" algn="tl">
                    <a:srgbClr val="000000">
                      <a:alpha val="43137"/>
                    </a:srgbClr>
                  </a:outerShdw>
                </a:effectLst>
                <a:latin typeface="Century Gothic" panose="020B0502020202020204" pitchFamily="34" charset="0"/>
                <a:ea typeface="+mj-ea"/>
                <a:cs typeface="+mj-cs"/>
              </a:rPr>
              <a:t>DO</a:t>
            </a: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 want to be the employer of your workers.</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109477" y="2656664"/>
            <a:ext cx="1118186" cy="10714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7459099" y="2636389"/>
            <a:ext cx="1118850" cy="10881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6169758" y="2660995"/>
            <a:ext cx="1118850" cy="1068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7288608" y="3825429"/>
            <a:ext cx="1578823" cy="1131079"/>
          </a:xfrm>
          <a:prstGeom prst="rect">
            <a:avLst/>
          </a:prstGeom>
          <a:noFill/>
        </p:spPr>
        <p:txBody>
          <a:bodyPr wrap="square" rtlCol="0">
            <a:spAutoFit/>
          </a:bodyPr>
          <a:lstStyle/>
          <a:p>
            <a:pPr algn="ctr">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Assists you in following all applicable employment laws.</a:t>
            </a:r>
          </a:p>
        </p:txBody>
      </p:sp>
      <p:sp>
        <p:nvSpPr>
          <p:cNvPr id="33" name="TextBox 32"/>
          <p:cNvSpPr txBox="1"/>
          <p:nvPr/>
        </p:nvSpPr>
        <p:spPr>
          <a:xfrm>
            <a:off x="1859074" y="3760996"/>
            <a:ext cx="1575032" cy="1131079"/>
          </a:xfrm>
          <a:prstGeom prst="rect">
            <a:avLst/>
          </a:prstGeom>
          <a:noFill/>
        </p:spPr>
        <p:txBody>
          <a:bodyPr wrap="square" rtlCol="0">
            <a:spAutoFit/>
          </a:bodyPr>
          <a:lstStyle/>
          <a:p>
            <a:pPr algn="ctr">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Must obtain any necessary insurances related to employment.</a:t>
            </a:r>
          </a:p>
        </p:txBody>
      </p:sp>
      <p:sp>
        <p:nvSpPr>
          <p:cNvPr id="34" name="TextBox 33"/>
          <p:cNvSpPr txBox="1"/>
          <p:nvPr/>
        </p:nvSpPr>
        <p:spPr>
          <a:xfrm>
            <a:off x="5939772" y="3829946"/>
            <a:ext cx="1578823" cy="923330"/>
          </a:xfrm>
          <a:prstGeom prst="rect">
            <a:avLst/>
          </a:prstGeom>
          <a:noFill/>
        </p:spPr>
        <p:txBody>
          <a:bodyPr wrap="square" rtlCol="0">
            <a:spAutoFit/>
          </a:bodyPr>
          <a:lstStyle/>
          <a:p>
            <a:pPr algn="ctr">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Checks Background and Qualifications</a:t>
            </a:r>
          </a:p>
        </p:txBody>
      </p:sp>
      <p:sp>
        <p:nvSpPr>
          <p:cNvPr id="16" name="Rectangle 15"/>
          <p:cNvSpPr/>
          <p:nvPr/>
        </p:nvSpPr>
        <p:spPr>
          <a:xfrm>
            <a:off x="771311" y="4991548"/>
            <a:ext cx="2155371" cy="6921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entury Gothic" panose="020B0502020202020204" pitchFamily="34" charset="0"/>
              </a:rPr>
              <a:t>YOU</a:t>
            </a:r>
          </a:p>
        </p:txBody>
      </p:sp>
      <p:sp>
        <p:nvSpPr>
          <p:cNvPr id="36" name="Rectangle 35"/>
          <p:cNvSpPr/>
          <p:nvPr/>
        </p:nvSpPr>
        <p:spPr>
          <a:xfrm>
            <a:off x="5651497" y="4959504"/>
            <a:ext cx="2155371" cy="6921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entury Gothic" panose="020B0502020202020204" pitchFamily="34" charset="0"/>
              </a:rPr>
              <a:t>FMS</a:t>
            </a:r>
            <a:endParaRPr lang="en-US" sz="33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79255" y="1680679"/>
            <a:ext cx="8955888" cy="43200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D196CF54-6824-4DA3-9675-98C565172355}"/>
              </a:ext>
            </a:extLst>
          </p:cNvPr>
          <p:cNvSpPr>
            <a:spLocks noGrp="1"/>
          </p:cNvSpPr>
          <p:nvPr>
            <p:ph type="sldNum" sz="quarter" idx="12"/>
          </p:nvPr>
        </p:nvSpPr>
        <p:spPr/>
        <p:txBody>
          <a:bodyPr/>
          <a:lstStyle/>
          <a:p>
            <a:fld id="{4D7E5609-FE4C-4FDE-AD6F-D3A3F5CE6A5C}" type="slidenum">
              <a:rPr lang="en-US" smtClean="0"/>
              <a:t>71</a:t>
            </a:fld>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79255" y="932878"/>
            <a:ext cx="5135386" cy="646921"/>
          </a:xfrm>
        </p:spPr>
        <p:txBody>
          <a:bodyPr/>
          <a:lstStyle/>
          <a:p>
            <a:r>
              <a:rPr lang="en-US" sz="21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10912" y="1330969"/>
            <a:ext cx="4527201" cy="372794"/>
          </a:xfrm>
          <a:prstGeom prst="rect">
            <a:avLst/>
          </a:prstGeom>
        </p:spPr>
        <p:txBody>
          <a:bodyPr wrap="none">
            <a:spAutoFit/>
          </a:bodyPr>
          <a:lstStyle/>
          <a:p>
            <a:pPr algn="r">
              <a:lnSpc>
                <a:spcPct val="90000"/>
              </a:lnSpc>
              <a:spcBef>
                <a:spcPct val="0"/>
              </a:spcBef>
            </a:pPr>
            <a:r>
              <a:rPr lang="en-US" sz="2025" b="1" dirty="0">
                <a:solidFill>
                  <a:schemeClr val="bg2">
                    <a:lumMod val="10000"/>
                  </a:schemeClr>
                </a:solidFill>
                <a:latin typeface="Century Gothic" panose="020B0502020202020204" pitchFamily="34" charset="0"/>
              </a:rPr>
              <a:t>FINANCIAL MANAGEMENT SERVICE</a:t>
            </a:r>
          </a:p>
        </p:txBody>
      </p:sp>
      <p:sp>
        <p:nvSpPr>
          <p:cNvPr id="4" name="Rectangle 3">
            <a:extLst>
              <a:ext uri="{FF2B5EF4-FFF2-40B4-BE49-F238E27FC236}">
                <a16:creationId xmlns:a16="http://schemas.microsoft.com/office/drawing/2014/main" id="{0C12B373-5528-9F42-9F1E-27DEBFD28349}"/>
              </a:ext>
            </a:extLst>
          </p:cNvPr>
          <p:cNvSpPr/>
          <p:nvPr/>
        </p:nvSpPr>
        <p:spPr>
          <a:xfrm>
            <a:off x="167088" y="1778966"/>
            <a:ext cx="8780218" cy="41157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E5FDCB60-BB20-C14E-B8BE-0CDFAAE342F5}"/>
              </a:ext>
            </a:extLst>
          </p:cNvPr>
          <p:cNvSpPr txBox="1"/>
          <p:nvPr/>
        </p:nvSpPr>
        <p:spPr>
          <a:xfrm>
            <a:off x="2559672" y="1854729"/>
            <a:ext cx="3995054" cy="590931"/>
          </a:xfrm>
          <a:prstGeom prst="rect">
            <a:avLst/>
          </a:prstGeom>
          <a:noFill/>
        </p:spPr>
        <p:txBody>
          <a:bodyPr wrap="square" rtlCol="0">
            <a:spAutoFit/>
          </a:bodyPr>
          <a:lstStyle/>
          <a:p>
            <a:pPr algn="ctr" defTabSz="685800">
              <a:lnSpc>
                <a:spcPct val="90000"/>
              </a:lnSpc>
              <a:spcBef>
                <a:spcPct val="0"/>
              </a:spcBef>
            </a:pPr>
            <a:r>
              <a:rPr lang="en-US" sz="3600" b="1" dirty="0">
                <a:latin typeface="Century Gothic" panose="020B0502020202020204" pitchFamily="34" charset="0"/>
                <a:ea typeface="+mj-ea"/>
                <a:cs typeface="+mj-cs"/>
              </a:rPr>
              <a:t>Co-Employers</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7293566" y="3931057"/>
            <a:ext cx="754380" cy="754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4466" y="2412402"/>
            <a:ext cx="1261666" cy="1204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898764" y="4698448"/>
            <a:ext cx="1578823" cy="466281"/>
          </a:xfrm>
          <a:prstGeom prst="rect">
            <a:avLst/>
          </a:prstGeom>
          <a:noFill/>
        </p:spPr>
        <p:txBody>
          <a:bodyPr wrap="square" rtlCol="0">
            <a:spAutoFit/>
          </a:bodyPr>
          <a:lstStyle/>
          <a:p>
            <a:pPr algn="ctr" defTabSz="685800">
              <a:lnSpc>
                <a:spcPct val="90000"/>
              </a:lnSpc>
              <a:spcBef>
                <a:spcPct val="0"/>
              </a:spcBef>
            </a:pPr>
            <a:r>
              <a:rPr lang="en-US" sz="1350" b="1" dirty="0">
                <a:effectLst>
                  <a:outerShdw blurRad="38100" dist="38100" dir="2700000" algn="tl">
                    <a:srgbClr val="000000">
                      <a:alpha val="43137"/>
                    </a:srgbClr>
                  </a:outerShdw>
                </a:effectLst>
                <a:latin typeface="Century Gothic" panose="020B0502020202020204" pitchFamily="34" charset="0"/>
                <a:ea typeface="+mj-ea"/>
                <a:cs typeface="+mj-cs"/>
              </a:rPr>
              <a:t>FMS will pay the bills. </a:t>
            </a:r>
          </a:p>
        </p:txBody>
      </p:sp>
      <p:sp>
        <p:nvSpPr>
          <p:cNvPr id="25" name="TextBox 24"/>
          <p:cNvSpPr txBox="1"/>
          <p:nvPr/>
        </p:nvSpPr>
        <p:spPr>
          <a:xfrm>
            <a:off x="1138531" y="3665878"/>
            <a:ext cx="1646146" cy="923330"/>
          </a:xfrm>
          <a:prstGeom prst="rect">
            <a:avLst/>
          </a:prstGeom>
          <a:noFill/>
        </p:spPr>
        <p:txBody>
          <a:bodyPr wrap="square" rtlCol="0">
            <a:spAutoFit/>
          </a:bodyPr>
          <a:lstStyle/>
          <a:p>
            <a:pPr algn="ctr" defTabSz="685800">
              <a:lnSpc>
                <a:spcPct val="90000"/>
              </a:lnSpc>
              <a:spcBef>
                <a:spcPct val="0"/>
              </a:spcBef>
            </a:pP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You want to </a:t>
            </a:r>
            <a:r>
              <a:rPr lang="en-US" sz="1500" b="1" u="sng" dirty="0">
                <a:effectLst>
                  <a:outerShdw blurRad="38100" dist="38100" dir="2700000" algn="tl">
                    <a:srgbClr val="000000">
                      <a:alpha val="43137"/>
                    </a:srgbClr>
                  </a:outerShdw>
                </a:effectLst>
                <a:latin typeface="Century Gothic" panose="020B0502020202020204" pitchFamily="34" charset="0"/>
                <a:ea typeface="+mj-ea"/>
                <a:cs typeface="+mj-cs"/>
              </a:rPr>
              <a:t>SHARE</a:t>
            </a:r>
            <a:r>
              <a:rPr lang="en-US" sz="1500" b="1" dirty="0">
                <a:effectLst>
                  <a:outerShdw blurRad="38100" dist="38100" dir="2700000" algn="tl">
                    <a:srgbClr val="000000">
                      <a:alpha val="43137"/>
                    </a:srgbClr>
                  </a:outerShdw>
                </a:effectLst>
                <a:latin typeface="Century Gothic" panose="020B0502020202020204" pitchFamily="34" charset="0"/>
                <a:ea typeface="+mj-ea"/>
                <a:cs typeface="+mj-cs"/>
              </a:rPr>
              <a:t> being the employer of your workers.</a:t>
            </a:r>
          </a:p>
        </p:txBody>
      </p:sp>
      <p:pic>
        <p:nvPicPr>
          <p:cNvPr id="8" name="Picture 7" descr="Bulletproof Home Defense: Tactics You Can Enact Now to Secure Your Safety"/>
          <p:cNvPicPr>
            <a:picLocks noChangeAspect="1"/>
          </p:cNvPicPr>
          <p:nvPr/>
        </p:nvPicPr>
        <p:blipFill rotWithShape="1">
          <a:blip r:embed="rId5" cstate="print">
            <a:extLst>
              <a:ext uri="{28A0092B-C50C-407E-A947-70E740481C1C}">
                <a14:useLocalDpi xmlns:a14="http://schemas.microsoft.com/office/drawing/2010/main" val="0"/>
              </a:ext>
            </a:extLst>
          </a:blip>
          <a:srcRect l="-12753" t="-28441" r="-12753" b="-28441"/>
          <a:stretch/>
        </p:blipFill>
        <p:spPr>
          <a:xfrm>
            <a:off x="6182023" y="2487776"/>
            <a:ext cx="754380" cy="754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7724546" y="2487560"/>
            <a:ext cx="754380" cy="754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4182324" y="3287874"/>
            <a:ext cx="1570665" cy="840230"/>
          </a:xfrm>
          <a:prstGeom prst="rect">
            <a:avLst/>
          </a:prstGeom>
          <a:noFill/>
        </p:spPr>
        <p:txBody>
          <a:bodyPr wrap="square" rtlCol="0">
            <a:spAutoFit/>
          </a:bodyPr>
          <a:lstStyle/>
          <a:p>
            <a:pPr algn="ctr">
              <a:lnSpc>
                <a:spcPct val="90000"/>
              </a:lnSpc>
              <a:spcBef>
                <a:spcPct val="0"/>
              </a:spcBef>
            </a:pPr>
            <a:r>
              <a:rPr lang="en-US" sz="1350" b="1" dirty="0">
                <a:effectLst>
                  <a:outerShdw blurRad="38100" dist="38100" dir="2700000" algn="tl">
                    <a:srgbClr val="000000">
                      <a:alpha val="43137"/>
                    </a:srgbClr>
                  </a:outerShdw>
                </a:effectLst>
                <a:latin typeface="Century Gothic" panose="020B0502020202020204" pitchFamily="34" charset="0"/>
                <a:ea typeface="+mj-ea"/>
                <a:cs typeface="+mj-cs"/>
              </a:rPr>
              <a:t>Follows all applicable employment laws.</a:t>
            </a:r>
          </a:p>
        </p:txBody>
      </p:sp>
      <p:sp>
        <p:nvSpPr>
          <p:cNvPr id="33" name="TextBox 32"/>
          <p:cNvSpPr txBox="1"/>
          <p:nvPr/>
        </p:nvSpPr>
        <p:spPr>
          <a:xfrm>
            <a:off x="5565200" y="3287874"/>
            <a:ext cx="1884823" cy="653256"/>
          </a:xfrm>
          <a:prstGeom prst="rect">
            <a:avLst/>
          </a:prstGeom>
          <a:noFill/>
        </p:spPr>
        <p:txBody>
          <a:bodyPr wrap="square" rtlCol="0">
            <a:spAutoFit/>
          </a:bodyPr>
          <a:lstStyle/>
          <a:p>
            <a:pPr algn="ctr">
              <a:lnSpc>
                <a:spcPct val="90000"/>
              </a:lnSpc>
              <a:spcBef>
                <a:spcPct val="0"/>
              </a:spcBef>
            </a:pPr>
            <a:r>
              <a:rPr lang="en-US" sz="1350" b="1" dirty="0">
                <a:effectLst>
                  <a:outerShdw blurRad="38100" dist="38100" dir="2700000" algn="tl">
                    <a:srgbClr val="000000">
                      <a:alpha val="43137"/>
                    </a:srgbClr>
                  </a:outerShdw>
                </a:effectLst>
                <a:latin typeface="Century Gothic" panose="020B0502020202020204" pitchFamily="34" charset="0"/>
                <a:ea typeface="+mj-ea"/>
                <a:cs typeface="+mj-cs"/>
              </a:rPr>
              <a:t>Handles necessary insurances related to employment.</a:t>
            </a:r>
          </a:p>
        </p:txBody>
      </p:sp>
      <p:sp>
        <p:nvSpPr>
          <p:cNvPr id="34" name="TextBox 33"/>
          <p:cNvSpPr txBox="1"/>
          <p:nvPr/>
        </p:nvSpPr>
        <p:spPr>
          <a:xfrm>
            <a:off x="4691787" y="4708199"/>
            <a:ext cx="2156603" cy="466281"/>
          </a:xfrm>
          <a:prstGeom prst="rect">
            <a:avLst/>
          </a:prstGeom>
          <a:noFill/>
        </p:spPr>
        <p:txBody>
          <a:bodyPr wrap="square" rtlCol="0">
            <a:spAutoFit/>
          </a:bodyPr>
          <a:lstStyle/>
          <a:p>
            <a:pPr algn="ctr">
              <a:lnSpc>
                <a:spcPct val="90000"/>
              </a:lnSpc>
              <a:spcBef>
                <a:spcPct val="0"/>
              </a:spcBef>
            </a:pPr>
            <a:r>
              <a:rPr lang="en-US" sz="1350" b="1" dirty="0">
                <a:effectLst>
                  <a:outerShdw blurRad="38100" dist="38100" dir="2700000" algn="tl">
                    <a:srgbClr val="000000">
                      <a:alpha val="43137"/>
                    </a:srgbClr>
                  </a:outerShdw>
                </a:effectLst>
                <a:latin typeface="Century Gothic" panose="020B0502020202020204" pitchFamily="34" charset="0"/>
                <a:ea typeface="+mj-ea"/>
                <a:cs typeface="+mj-cs"/>
              </a:rPr>
              <a:t>Checks background and qualifications.</a:t>
            </a:r>
          </a:p>
        </p:txBody>
      </p:sp>
      <p:sp>
        <p:nvSpPr>
          <p:cNvPr id="16" name="Rectangle 15"/>
          <p:cNvSpPr/>
          <p:nvPr/>
        </p:nvSpPr>
        <p:spPr>
          <a:xfrm>
            <a:off x="883918" y="5263832"/>
            <a:ext cx="2155371" cy="48006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entury Gothic" panose="020B0502020202020204" pitchFamily="34" charset="0"/>
              </a:rPr>
              <a:t>YOU</a:t>
            </a:r>
          </a:p>
        </p:txBody>
      </p:sp>
      <p:sp>
        <p:nvSpPr>
          <p:cNvPr id="36" name="Rectangle 35"/>
          <p:cNvSpPr/>
          <p:nvPr/>
        </p:nvSpPr>
        <p:spPr>
          <a:xfrm>
            <a:off x="5565200" y="5272481"/>
            <a:ext cx="2138315" cy="48006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entury Gothic" panose="020B0502020202020204" pitchFamily="34" charset="0"/>
              </a:rPr>
              <a:t>FMS</a:t>
            </a:r>
            <a:endParaRPr lang="en-US" sz="33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2898" y="3944068"/>
            <a:ext cx="754380" cy="754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4639500" y="2487560"/>
            <a:ext cx="754380" cy="754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7345608" y="3318667"/>
            <a:ext cx="1578823" cy="466281"/>
          </a:xfrm>
          <a:prstGeom prst="rect">
            <a:avLst/>
          </a:prstGeom>
          <a:noFill/>
        </p:spPr>
        <p:txBody>
          <a:bodyPr wrap="square" rtlCol="0">
            <a:spAutoFit/>
          </a:bodyPr>
          <a:lstStyle/>
          <a:p>
            <a:pPr algn="ctr" defTabSz="685800">
              <a:lnSpc>
                <a:spcPct val="90000"/>
              </a:lnSpc>
              <a:spcBef>
                <a:spcPct val="0"/>
              </a:spcBef>
            </a:pPr>
            <a:r>
              <a:rPr lang="en-US" sz="1350" b="1" u="sng" dirty="0">
                <a:effectLst>
                  <a:outerShdw blurRad="38100" dist="38100" dir="2700000" algn="tl">
                    <a:srgbClr val="000000">
                      <a:alpha val="43137"/>
                    </a:srgbClr>
                  </a:outerShdw>
                </a:effectLst>
                <a:latin typeface="Century Gothic" panose="020B0502020202020204" pitchFamily="34" charset="0"/>
                <a:ea typeface="+mj-ea"/>
                <a:cs typeface="+mj-cs"/>
              </a:rPr>
              <a:t>SHARES</a:t>
            </a:r>
            <a:r>
              <a:rPr lang="en-US" sz="1350" b="1" dirty="0">
                <a:effectLst>
                  <a:outerShdw blurRad="38100" dist="38100" dir="2700000" algn="tl">
                    <a:srgbClr val="000000">
                      <a:alpha val="43137"/>
                    </a:srgbClr>
                  </a:outerShdw>
                </a:effectLst>
                <a:latin typeface="Century Gothic" panose="020B0502020202020204" pitchFamily="34" charset="0"/>
                <a:ea typeface="+mj-ea"/>
                <a:cs typeface="+mj-cs"/>
              </a:rPr>
              <a:t> being the employer.</a:t>
            </a:r>
          </a:p>
        </p:txBody>
      </p:sp>
    </p:spTree>
    <p:extLst>
      <p:ext uri="{BB962C8B-B14F-4D97-AF65-F5344CB8AC3E}">
        <p14:creationId xmlns:p14="http://schemas.microsoft.com/office/powerpoint/2010/main" val="616462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26413406-7A2E-4AC6-B541-F126E167B13D}"/>
              </a:ext>
            </a:extLst>
          </p:cNvPr>
          <p:cNvSpPr>
            <a:spLocks noGrp="1"/>
          </p:cNvSpPr>
          <p:nvPr>
            <p:ph type="sldNum" sz="quarter" idx="12"/>
          </p:nvPr>
        </p:nvSpPr>
        <p:spPr/>
        <p:txBody>
          <a:bodyPr/>
          <a:lstStyle/>
          <a:p>
            <a:fld id="{4D7E5609-FE4C-4FDE-AD6F-D3A3F5CE6A5C}" type="slidenum">
              <a:rPr lang="en-US" smtClean="0"/>
              <a:t>72</a:t>
            </a:fld>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79255" y="932878"/>
            <a:ext cx="5135386" cy="646921"/>
          </a:xfrm>
        </p:spPr>
        <p:txBody>
          <a:bodyPr/>
          <a:lstStyle/>
          <a:p>
            <a:r>
              <a:rPr lang="en-US" sz="21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10912" y="1330969"/>
            <a:ext cx="4527201" cy="372794"/>
          </a:xfrm>
          <a:prstGeom prst="rect">
            <a:avLst/>
          </a:prstGeom>
        </p:spPr>
        <p:txBody>
          <a:bodyPr wrap="none">
            <a:spAutoFit/>
          </a:bodyPr>
          <a:lstStyle/>
          <a:p>
            <a:pPr algn="r">
              <a:lnSpc>
                <a:spcPct val="90000"/>
              </a:lnSpc>
              <a:spcBef>
                <a:spcPct val="0"/>
              </a:spcBef>
            </a:pPr>
            <a:r>
              <a:rPr lang="en-US" sz="2025" b="1" dirty="0">
                <a:solidFill>
                  <a:schemeClr val="bg2">
                    <a:lumMod val="10000"/>
                  </a:schemeClr>
                </a:solidFill>
                <a:latin typeface="Century Gothic" panose="020B0502020202020204" pitchFamily="34" charset="0"/>
              </a:rPr>
              <a:t>FINANCIAL MANAGEMENT SERVICE</a:t>
            </a:r>
          </a:p>
        </p:txBody>
      </p:sp>
      <p:sp>
        <p:nvSpPr>
          <p:cNvPr id="4" name="TextBox 3"/>
          <p:cNvSpPr txBox="1"/>
          <p:nvPr/>
        </p:nvSpPr>
        <p:spPr>
          <a:xfrm>
            <a:off x="1181493" y="1791948"/>
            <a:ext cx="6761747" cy="424732"/>
          </a:xfrm>
          <a:prstGeom prst="rect">
            <a:avLst/>
          </a:prstGeom>
          <a:noFill/>
        </p:spPr>
        <p:txBody>
          <a:bodyPr wrap="square" rtlCol="0">
            <a:spAutoFit/>
          </a:bodyPr>
          <a:lstStyle/>
          <a:p>
            <a:pPr algn="ctr" defTabSz="685800">
              <a:lnSpc>
                <a:spcPct val="90000"/>
              </a:lnSpc>
              <a:spcBef>
                <a:spcPct val="0"/>
              </a:spcBef>
            </a:pPr>
            <a:r>
              <a:rPr lang="en-US" sz="2400" b="1" dirty="0">
                <a:solidFill>
                  <a:schemeClr val="accent5">
                    <a:lumMod val="50000"/>
                  </a:schemeClr>
                </a:solidFill>
                <a:latin typeface="Century Gothic" panose="020B0502020202020204" pitchFamily="34" charset="0"/>
                <a:ea typeface="+mj-ea"/>
                <a:cs typeface="+mj-cs"/>
                <a:hlinkClick r:id="rId3" action="ppaction://hlinkfile"/>
              </a:rPr>
              <a:t>*FMS Cost </a:t>
            </a:r>
            <a:endParaRPr lang="en-US" sz="2400" b="1" dirty="0">
              <a:solidFill>
                <a:schemeClr val="accent5">
                  <a:lumMod val="50000"/>
                </a:schemeClr>
              </a:solidFill>
              <a:latin typeface="Century Gothic" panose="020B0502020202020204" pitchFamily="34" charset="0"/>
              <a:ea typeface="+mj-ea"/>
              <a:cs typeface="+mj-cs"/>
            </a:endParaRPr>
          </a:p>
        </p:txBody>
      </p:sp>
      <p:sp>
        <p:nvSpPr>
          <p:cNvPr id="5" name="Equal 4"/>
          <p:cNvSpPr/>
          <p:nvPr/>
        </p:nvSpPr>
        <p:spPr>
          <a:xfrm>
            <a:off x="4136572" y="3236287"/>
            <a:ext cx="1654628" cy="1245906"/>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672" y="2768605"/>
            <a:ext cx="2137996" cy="2188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09884" y="2040027"/>
            <a:ext cx="3926688" cy="3638426"/>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6" y="3674969"/>
              <a:ext cx="2049251" cy="1009507"/>
            </a:xfrm>
            <a:prstGeom prst="rect">
              <a:avLst/>
            </a:prstGeom>
            <a:noFill/>
          </p:spPr>
          <p:txBody>
            <a:bodyPr wrap="square" rtlCol="0">
              <a:spAutoFit/>
            </a:bodyPr>
            <a:lstStyle/>
            <a:p>
              <a:pPr algn="ctr" defTabSz="685800">
                <a:lnSpc>
                  <a:spcPct val="90000"/>
                </a:lnSpc>
                <a:spcBef>
                  <a:spcPct val="0"/>
                </a:spcBef>
              </a:pPr>
              <a:r>
                <a:rPr lang="en-US" sz="2400" dirty="0">
                  <a:latin typeface="Century Gothic" panose="020B0502020202020204" pitchFamily="34" charset="0"/>
                  <a:ea typeface="+mj-ea"/>
                  <a:cs typeface="+mj-cs"/>
                </a:rPr>
                <a:t>FMS SERVICES</a:t>
              </a:r>
            </a:p>
          </p:txBody>
        </p:sp>
      </p:grpSp>
    </p:spTree>
    <p:extLst>
      <p:ext uri="{BB962C8B-B14F-4D97-AF65-F5344CB8AC3E}">
        <p14:creationId xmlns:p14="http://schemas.microsoft.com/office/powerpoint/2010/main" val="2117187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82658" y="1303634"/>
            <a:ext cx="3276600" cy="372794"/>
          </a:xfrm>
          <a:prstGeom prst="rect">
            <a:avLst/>
          </a:prstGeom>
          <a:noFill/>
        </p:spPr>
        <p:txBody>
          <a:bodyPr wrap="square" rtlCol="0">
            <a:spAutoFit/>
          </a:bodyPr>
          <a:lstStyle/>
          <a:p>
            <a:pPr defTabSz="685800">
              <a:lnSpc>
                <a:spcPct val="90000"/>
              </a:lnSpc>
              <a:spcBef>
                <a:spcPct val="0"/>
              </a:spcBef>
            </a:pPr>
            <a:r>
              <a:rPr lang="en-US" sz="2025" b="1" dirty="0">
                <a:solidFill>
                  <a:schemeClr val="bg2">
                    <a:lumMod val="10000"/>
                  </a:schemeClr>
                </a:solidFill>
                <a:latin typeface="Century Gothic" panose="020B0502020202020204" pitchFamily="34" charset="0"/>
                <a:ea typeface="+mj-ea"/>
                <a:cs typeface="+mj-cs"/>
              </a:rPr>
              <a:t>BACKGROUND CHECKS</a:t>
            </a:r>
          </a:p>
        </p:txBody>
      </p:sp>
      <p:sp>
        <p:nvSpPr>
          <p:cNvPr id="6" name="TextBox 5">
            <a:extLst>
              <a:ext uri="{FF2B5EF4-FFF2-40B4-BE49-F238E27FC236}">
                <a16:creationId xmlns:a16="http://schemas.microsoft.com/office/drawing/2014/main" id="{DD0F4C9F-A51E-654A-802B-68C6BCA5E40A}"/>
              </a:ext>
            </a:extLst>
          </p:cNvPr>
          <p:cNvSpPr txBox="1"/>
          <p:nvPr/>
        </p:nvSpPr>
        <p:spPr>
          <a:xfrm>
            <a:off x="93396" y="4368520"/>
            <a:ext cx="9050604" cy="1846659"/>
          </a:xfrm>
          <a:prstGeom prst="rect">
            <a:avLst/>
          </a:prstGeom>
          <a:noFill/>
        </p:spPr>
        <p:txBody>
          <a:bodyPr wrap="square" rtlCol="0">
            <a:spAutoFit/>
          </a:bodyPr>
          <a:lstStyle/>
          <a:p>
            <a:r>
              <a:rPr lang="en-US" sz="2100" dirty="0">
                <a:latin typeface="Century Gothic" panose="020B0502020202020204" pitchFamily="34" charset="0"/>
              </a:rPr>
              <a:t>Required:</a:t>
            </a:r>
          </a:p>
          <a:p>
            <a:pPr marL="342900" indent="-342900">
              <a:buFont typeface="Arial" panose="020B0604020202020204" pitchFamily="34" charset="0"/>
              <a:buChar char="•"/>
            </a:pPr>
            <a:r>
              <a:rPr lang="en-US" sz="1950" dirty="0">
                <a:latin typeface="Century Gothic" panose="020B0502020202020204" pitchFamily="34" charset="0"/>
              </a:rPr>
              <a:t>Providers of direct personal care</a:t>
            </a:r>
          </a:p>
          <a:p>
            <a:pPr marL="342900" indent="-342900">
              <a:buFont typeface="Arial" panose="020B0604020202020204" pitchFamily="34" charset="0"/>
              <a:buChar char="•"/>
            </a:pPr>
            <a:r>
              <a:rPr lang="en-US" sz="1950" dirty="0">
                <a:latin typeface="Century Gothic" panose="020B0502020202020204" pitchFamily="34" charset="0"/>
              </a:rPr>
              <a:t>Any other provider that </a:t>
            </a:r>
            <a:r>
              <a:rPr lang="en-US" sz="1950" b="1" i="1" dirty="0">
                <a:latin typeface="Century Gothic" panose="020B0502020202020204" pitchFamily="34" charset="0"/>
              </a:rPr>
              <a:t>YOU,</a:t>
            </a:r>
            <a:r>
              <a:rPr lang="en-US" sz="1950" dirty="0">
                <a:latin typeface="Century Gothic" panose="020B0502020202020204" pitchFamily="34" charset="0"/>
              </a:rPr>
              <a:t> the consumer requests</a:t>
            </a:r>
          </a:p>
          <a:p>
            <a:endParaRPr lang="en-US" dirty="0">
              <a:latin typeface="Century Gothic" panose="020B0502020202020204" pitchFamily="34" charset="0"/>
            </a:endParaRPr>
          </a:p>
          <a:p>
            <a:pPr lvl="0" algn="ctr"/>
            <a:r>
              <a:rPr lang="en-US" dirty="0">
                <a:latin typeface="Century Gothic" panose="020B0502020202020204" pitchFamily="34" charset="0"/>
              </a:rPr>
              <a:t>Questions regarding background checks: </a:t>
            </a:r>
          </a:p>
          <a:p>
            <a:pPr lvl="0" algn="ctr"/>
            <a:r>
              <a:rPr lang="en-US" b="1" dirty="0">
                <a:solidFill>
                  <a:schemeClr val="accent5"/>
                </a:solidFill>
                <a:latin typeface="Century Gothic" panose="020B0502020202020204" pitchFamily="34" charset="0"/>
              </a:rPr>
              <a:t>sdpbackground@dds.ca.gov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176801" y="2195883"/>
            <a:ext cx="9345706" cy="897624"/>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4"/>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5"/>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6"/>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7"/>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8"/>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16984" y="3065179"/>
            <a:ext cx="1048871" cy="830997"/>
          </a:xfrm>
          <a:prstGeom prst="rect">
            <a:avLst/>
          </a:prstGeom>
          <a:noFill/>
        </p:spPr>
        <p:txBody>
          <a:bodyPr wrap="square" rtlCol="0">
            <a:spAutoFit/>
          </a:bodyPr>
          <a:lstStyle/>
          <a:p>
            <a:pPr lvl="0" algn="ctr"/>
            <a:r>
              <a:rPr lang="en-US" sz="1200" dirty="0">
                <a:latin typeface="Century Gothic" panose="020B0502020202020204" pitchFamily="34" charset="0"/>
              </a:rPr>
              <a:t>Service provider pays for the cost</a:t>
            </a:r>
          </a:p>
        </p:txBody>
      </p:sp>
      <p:sp>
        <p:nvSpPr>
          <p:cNvPr id="24" name="TextBox 23">
            <a:extLst>
              <a:ext uri="{FF2B5EF4-FFF2-40B4-BE49-F238E27FC236}">
                <a16:creationId xmlns:a16="http://schemas.microsoft.com/office/drawing/2014/main" id="{F6BDD3CB-5F69-5543-850A-6CD80D0144AC}"/>
              </a:ext>
            </a:extLst>
          </p:cNvPr>
          <p:cNvSpPr txBox="1"/>
          <p:nvPr/>
        </p:nvSpPr>
        <p:spPr>
          <a:xfrm>
            <a:off x="1686046" y="3054197"/>
            <a:ext cx="1048871" cy="646331"/>
          </a:xfrm>
          <a:prstGeom prst="rect">
            <a:avLst/>
          </a:prstGeom>
          <a:noFill/>
        </p:spPr>
        <p:txBody>
          <a:bodyPr wrap="square" rtlCol="0">
            <a:spAutoFit/>
          </a:bodyPr>
          <a:lstStyle/>
          <a:p>
            <a:pPr lvl="0" algn="ctr"/>
            <a:r>
              <a:rPr lang="en-US" sz="1200" dirty="0">
                <a:latin typeface="Century Gothic" panose="020B0502020202020204" pitchFamily="34" charset="0"/>
              </a:rPr>
              <a:t>Results are sent to your FMS</a:t>
            </a:r>
          </a:p>
        </p:txBody>
      </p:sp>
      <p:sp>
        <p:nvSpPr>
          <p:cNvPr id="25" name="TextBox 24">
            <a:extLst>
              <a:ext uri="{FF2B5EF4-FFF2-40B4-BE49-F238E27FC236}">
                <a16:creationId xmlns:a16="http://schemas.microsoft.com/office/drawing/2014/main" id="{C33BCDC3-4B27-D24E-ACCD-C16B0DF99E3C}"/>
              </a:ext>
            </a:extLst>
          </p:cNvPr>
          <p:cNvSpPr txBox="1"/>
          <p:nvPr/>
        </p:nvSpPr>
        <p:spPr>
          <a:xfrm>
            <a:off x="2989871" y="3083377"/>
            <a:ext cx="1176549" cy="1384995"/>
          </a:xfrm>
          <a:prstGeom prst="rect">
            <a:avLst/>
          </a:prstGeom>
          <a:noFill/>
        </p:spPr>
        <p:txBody>
          <a:bodyPr wrap="square" rtlCol="0">
            <a:spAutoFit/>
          </a:bodyPr>
          <a:lstStyle/>
          <a:p>
            <a:pPr lvl="0" algn="ctr"/>
            <a:r>
              <a:rPr lang="en-US" sz="1200" dirty="0">
                <a:latin typeface="Century Gothic" panose="020B0502020202020204" pitchFamily="34" charset="0"/>
              </a:rPr>
              <a:t>Convicted of a </a:t>
            </a:r>
            <a:r>
              <a:rPr lang="en-US" sz="1200" b="1" dirty="0">
                <a:latin typeface="Century Gothic" panose="020B0502020202020204" pitchFamily="34" charset="0"/>
              </a:rPr>
              <a:t>minor</a:t>
            </a:r>
            <a:r>
              <a:rPr lang="en-US" sz="1200" dirty="0">
                <a:latin typeface="Century Gothic" panose="020B0502020202020204" pitchFamily="34" charset="0"/>
              </a:rPr>
              <a:t> crime?</a:t>
            </a:r>
          </a:p>
          <a:p>
            <a:pPr lvl="0" algn="ctr"/>
            <a:r>
              <a:rPr lang="en-US" sz="1200" b="1" dirty="0">
                <a:latin typeface="Century Gothic" panose="020B0502020202020204" pitchFamily="34" charset="0"/>
              </a:rPr>
              <a:t>DDS</a:t>
            </a:r>
            <a:r>
              <a:rPr lang="en-US" sz="1200" dirty="0">
                <a:latin typeface="Century Gothic" panose="020B0502020202020204" pitchFamily="34" charset="0"/>
              </a:rPr>
              <a:t> will need to approve before they start</a:t>
            </a:r>
          </a:p>
        </p:txBody>
      </p:sp>
      <p:sp>
        <p:nvSpPr>
          <p:cNvPr id="26" name="TextBox 25">
            <a:extLst>
              <a:ext uri="{FF2B5EF4-FFF2-40B4-BE49-F238E27FC236}">
                <a16:creationId xmlns:a16="http://schemas.microsoft.com/office/drawing/2014/main" id="{CD2D728A-BA66-734E-BE31-E7602B5798B1}"/>
              </a:ext>
            </a:extLst>
          </p:cNvPr>
          <p:cNvSpPr txBox="1"/>
          <p:nvPr/>
        </p:nvSpPr>
        <p:spPr>
          <a:xfrm>
            <a:off x="4421374" y="3106300"/>
            <a:ext cx="1182653" cy="1200329"/>
          </a:xfrm>
          <a:prstGeom prst="rect">
            <a:avLst/>
          </a:prstGeom>
          <a:noFill/>
        </p:spPr>
        <p:txBody>
          <a:bodyPr wrap="square" rtlCol="0">
            <a:spAutoFit/>
          </a:bodyPr>
          <a:lstStyle/>
          <a:p>
            <a:pPr lvl="0" algn="ctr"/>
            <a:r>
              <a:rPr lang="en-US" sz="1200" dirty="0">
                <a:latin typeface="Century Gothic" panose="020B0502020202020204" pitchFamily="34" charset="0"/>
              </a:rPr>
              <a:t>Convicted of a </a:t>
            </a:r>
            <a:r>
              <a:rPr lang="en-US" sz="1200" b="1" dirty="0">
                <a:latin typeface="Century Gothic" panose="020B0502020202020204" pitchFamily="34" charset="0"/>
              </a:rPr>
              <a:t>serious</a:t>
            </a:r>
            <a:r>
              <a:rPr lang="en-US" sz="1200" dirty="0">
                <a:latin typeface="Century Gothic" panose="020B0502020202020204" pitchFamily="34" charset="0"/>
              </a:rPr>
              <a:t> crime?</a:t>
            </a:r>
          </a:p>
          <a:p>
            <a:pPr lvl="0" algn="ctr"/>
            <a:r>
              <a:rPr lang="en-US" sz="1200" dirty="0">
                <a:latin typeface="Century Gothic" panose="020B0502020202020204" pitchFamily="34" charset="0"/>
              </a:rPr>
              <a:t>They </a:t>
            </a:r>
            <a:r>
              <a:rPr lang="en-US" sz="1200" b="1" u="sng" dirty="0">
                <a:latin typeface="Century Gothic" panose="020B0502020202020204" pitchFamily="34" charset="0"/>
              </a:rPr>
              <a:t>cannot</a:t>
            </a:r>
            <a:r>
              <a:rPr lang="en-US" sz="1200" dirty="0">
                <a:latin typeface="Century Gothic" panose="020B0502020202020204" pitchFamily="34" charset="0"/>
              </a:rPr>
              <a:t> provide you services</a:t>
            </a:r>
          </a:p>
        </p:txBody>
      </p:sp>
      <p:sp>
        <p:nvSpPr>
          <p:cNvPr id="27" name="TextBox 26">
            <a:extLst>
              <a:ext uri="{FF2B5EF4-FFF2-40B4-BE49-F238E27FC236}">
                <a16:creationId xmlns:a16="http://schemas.microsoft.com/office/drawing/2014/main" id="{00D0E8D1-E6B7-DC4F-8B05-6DD485859C64}"/>
              </a:ext>
            </a:extLst>
          </p:cNvPr>
          <p:cNvSpPr txBox="1"/>
          <p:nvPr/>
        </p:nvSpPr>
        <p:spPr>
          <a:xfrm>
            <a:off x="5807547" y="3096170"/>
            <a:ext cx="1158025" cy="1015663"/>
          </a:xfrm>
          <a:prstGeom prst="rect">
            <a:avLst/>
          </a:prstGeom>
          <a:noFill/>
        </p:spPr>
        <p:txBody>
          <a:bodyPr wrap="square" rtlCol="0">
            <a:spAutoFit/>
          </a:bodyPr>
          <a:lstStyle/>
          <a:p>
            <a:pPr lvl="0" algn="ctr"/>
            <a:r>
              <a:rPr lang="en-US" sz="1200" dirty="0">
                <a:latin typeface="Century Gothic" panose="020B0502020202020204" pitchFamily="34" charset="0"/>
              </a:rPr>
              <a:t>Background check is completed and they are cleared</a:t>
            </a:r>
          </a:p>
        </p:txBody>
      </p:sp>
      <p:sp>
        <p:nvSpPr>
          <p:cNvPr id="28" name="TextBox 27">
            <a:extLst>
              <a:ext uri="{FF2B5EF4-FFF2-40B4-BE49-F238E27FC236}">
                <a16:creationId xmlns:a16="http://schemas.microsoft.com/office/drawing/2014/main" id="{B0F1F4EF-911F-D149-BEEB-F90DECFC7899}"/>
              </a:ext>
            </a:extLst>
          </p:cNvPr>
          <p:cNvSpPr txBox="1"/>
          <p:nvPr/>
        </p:nvSpPr>
        <p:spPr>
          <a:xfrm>
            <a:off x="7307223" y="3106300"/>
            <a:ext cx="1048871" cy="1015663"/>
          </a:xfrm>
          <a:prstGeom prst="rect">
            <a:avLst/>
          </a:prstGeom>
          <a:noFill/>
        </p:spPr>
        <p:txBody>
          <a:bodyPr wrap="square" rtlCol="0">
            <a:spAutoFit/>
          </a:bodyPr>
          <a:lstStyle/>
          <a:p>
            <a:pPr lvl="0" algn="ctr"/>
            <a:r>
              <a:rPr lang="en-US" sz="1200" dirty="0">
                <a:latin typeface="Century Gothic" panose="020B0502020202020204" pitchFamily="34" charset="0"/>
              </a:rPr>
              <a:t>Provider can start to provide you services</a:t>
            </a:r>
          </a:p>
        </p:txBody>
      </p:sp>
      <p:sp>
        <p:nvSpPr>
          <p:cNvPr id="29" name="Rectangle 28">
            <a:extLst>
              <a:ext uri="{FF2B5EF4-FFF2-40B4-BE49-F238E27FC236}">
                <a16:creationId xmlns:a16="http://schemas.microsoft.com/office/drawing/2014/main" id="{CB9E5FDB-9BA7-AF41-A641-824CE6E9DCA2}"/>
              </a:ext>
            </a:extLst>
          </p:cNvPr>
          <p:cNvSpPr/>
          <p:nvPr/>
        </p:nvSpPr>
        <p:spPr>
          <a:xfrm>
            <a:off x="652932" y="1728242"/>
            <a:ext cx="7736413" cy="369332"/>
          </a:xfrm>
          <a:prstGeom prst="rect">
            <a:avLst/>
          </a:prstGeom>
        </p:spPr>
        <p:txBody>
          <a:bodyPr wrap="none">
            <a:spAutoFit/>
          </a:bodyPr>
          <a:lstStyle/>
          <a:p>
            <a:r>
              <a:rPr lang="en-US" dirty="0">
                <a:latin typeface="Century Gothic" panose="020B0502020202020204" pitchFamily="34" charset="0"/>
              </a:rPr>
              <a:t>The FMS helps protect your safety in the Self-Determination Program</a:t>
            </a:r>
          </a:p>
        </p:txBody>
      </p:sp>
      <p:sp>
        <p:nvSpPr>
          <p:cNvPr id="3" name="Slide Number Placeholder 2">
            <a:extLst>
              <a:ext uri="{FF2B5EF4-FFF2-40B4-BE49-F238E27FC236}">
                <a16:creationId xmlns:a16="http://schemas.microsoft.com/office/drawing/2014/main" id="{6C18415B-F857-4764-9838-439633AE0F8D}"/>
              </a:ext>
            </a:extLst>
          </p:cNvPr>
          <p:cNvSpPr>
            <a:spLocks noGrp="1"/>
          </p:cNvSpPr>
          <p:nvPr>
            <p:ph type="sldNum" sz="quarter" idx="12"/>
          </p:nvPr>
        </p:nvSpPr>
        <p:spPr/>
        <p:txBody>
          <a:bodyPr/>
          <a:lstStyle/>
          <a:p>
            <a:fld id="{4D7E5609-FE4C-4FDE-AD6F-D3A3F5CE6A5C}" type="slidenum">
              <a:rPr lang="en-US" smtClean="0"/>
              <a:t>73</a:t>
            </a:fld>
            <a:endParaRPr lang="en-US" dirty="0"/>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79255" y="932878"/>
            <a:ext cx="5135386" cy="646921"/>
          </a:xfrm>
        </p:spPr>
        <p:txBody>
          <a:bodyPr/>
          <a:lstStyle/>
          <a:p>
            <a:r>
              <a:rPr lang="en-US" sz="2100" dirty="0"/>
              <a:t>YOUR RIGHTS AND SAFETY</a:t>
            </a:r>
          </a:p>
        </p:txBody>
      </p:sp>
    </p:spTree>
    <p:extLst>
      <p:ext uri="{BB962C8B-B14F-4D97-AF65-F5344CB8AC3E}">
        <p14:creationId xmlns:p14="http://schemas.microsoft.com/office/powerpoint/2010/main" val="8157859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Vendored</a:t>
            </a:r>
            <a:r>
              <a:rPr lang="en-US" dirty="0"/>
              <a:t> Service Providers and SDP</a:t>
            </a:r>
          </a:p>
        </p:txBody>
      </p:sp>
      <p:sp>
        <p:nvSpPr>
          <p:cNvPr id="4" name="Content Placeholder 3"/>
          <p:cNvSpPr>
            <a:spLocks noGrp="1"/>
          </p:cNvSpPr>
          <p:nvPr>
            <p:ph idx="1"/>
          </p:nvPr>
        </p:nvSpPr>
        <p:spPr/>
        <p:txBody>
          <a:bodyPr/>
          <a:lstStyle/>
          <a:p>
            <a:r>
              <a:rPr lang="en-US" dirty="0"/>
              <a:t>Self Determination is here…what does that mean if I am a </a:t>
            </a:r>
            <a:r>
              <a:rPr lang="en-US" dirty="0" err="1"/>
              <a:t>vendored</a:t>
            </a:r>
            <a:r>
              <a:rPr lang="en-US" dirty="0"/>
              <a:t> service provider?</a:t>
            </a:r>
          </a:p>
          <a:p>
            <a:r>
              <a:rPr lang="en-US" dirty="0"/>
              <a:t>How will services be delivered?</a:t>
            </a:r>
          </a:p>
          <a:p>
            <a:r>
              <a:rPr lang="en-US" dirty="0"/>
              <a:t>Will I still be able to provide services?</a:t>
            </a:r>
          </a:p>
          <a:p>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24F55741-D8D2-4524-90C8-34EFD1DBEF28}"/>
              </a:ext>
            </a:extLst>
          </p:cNvPr>
          <p:cNvSpPr>
            <a:spLocks noGrp="1"/>
          </p:cNvSpPr>
          <p:nvPr>
            <p:ph type="sldNum" sz="quarter" idx="12"/>
          </p:nvPr>
        </p:nvSpPr>
        <p:spPr/>
        <p:txBody>
          <a:bodyPr/>
          <a:lstStyle/>
          <a:p>
            <a:fld id="{1C6938A6-C927-4877-ADD0-E30AE44D325E}" type="slidenum">
              <a:rPr lang="en-US" smtClean="0"/>
              <a:t>74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657600"/>
            <a:ext cx="2895600" cy="2895600"/>
          </a:xfrm>
          <a:prstGeom prst="rect">
            <a:avLst/>
          </a:prstGeom>
        </p:spPr>
      </p:pic>
    </p:spTree>
    <p:extLst>
      <p:ext uri="{BB962C8B-B14F-4D97-AF65-F5344CB8AC3E}">
        <p14:creationId xmlns:p14="http://schemas.microsoft.com/office/powerpoint/2010/main" val="4091822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Currently </a:t>
            </a:r>
            <a:r>
              <a:rPr lang="en-US" dirty="0" err="1"/>
              <a:t>Vendored</a:t>
            </a:r>
            <a:r>
              <a:rPr lang="en-US" dirty="0"/>
              <a:t> Providers</a:t>
            </a:r>
          </a:p>
        </p:txBody>
      </p:sp>
      <p:sp>
        <p:nvSpPr>
          <p:cNvPr id="8" name="Content Placeholder 7"/>
          <p:cNvSpPr>
            <a:spLocks noGrp="1"/>
          </p:cNvSpPr>
          <p:nvPr>
            <p:ph idx="1"/>
          </p:nvPr>
        </p:nvSpPr>
        <p:spPr/>
        <p:txBody>
          <a:bodyPr>
            <a:normAutofit lnSpcReduction="10000"/>
          </a:bodyPr>
          <a:lstStyle/>
          <a:p>
            <a:r>
              <a:rPr lang="en-US" dirty="0"/>
              <a:t>Can continue to provide services exactly the same</a:t>
            </a:r>
          </a:p>
          <a:p>
            <a:r>
              <a:rPr lang="en-US" dirty="0"/>
              <a:t>Can negotiate directly with the participant to provide services in unique and individualized ways</a:t>
            </a:r>
          </a:p>
          <a:p>
            <a:r>
              <a:rPr lang="en-US" dirty="0"/>
              <a:t>Can negotiate rates directly with the participant</a:t>
            </a:r>
          </a:p>
          <a:p>
            <a:r>
              <a:rPr lang="en-US" dirty="0"/>
              <a:t>Can serve as Independent Facilitator to individuals </a:t>
            </a:r>
            <a:r>
              <a:rPr lang="en-US" u="sng" dirty="0"/>
              <a:t>not currently receiving direct services from you/your agency</a:t>
            </a:r>
            <a:endParaRPr lang="en-US" dirty="0"/>
          </a:p>
          <a:p>
            <a:r>
              <a:rPr lang="en-US" dirty="0"/>
              <a:t>Can serve as Fiscal Management Service agency to individuals </a:t>
            </a:r>
            <a:r>
              <a:rPr lang="en-US" u="sng" dirty="0"/>
              <a:t>not currently receiving direct services from you/your agency</a:t>
            </a:r>
          </a:p>
          <a:p>
            <a:r>
              <a:rPr lang="en-US" dirty="0"/>
              <a:t>Can provide Person Centered Practice services to individuals transitioning into SDP, if qualified</a:t>
            </a:r>
          </a:p>
          <a:p>
            <a:endParaRPr lang="en-US" dirty="0"/>
          </a:p>
          <a:p>
            <a:endParaRPr lang="en-US" dirty="0"/>
          </a:p>
        </p:txBody>
      </p:sp>
      <p:sp>
        <p:nvSpPr>
          <p:cNvPr id="2" name="Slide Number Placeholder 1">
            <a:extLst>
              <a:ext uri="{FF2B5EF4-FFF2-40B4-BE49-F238E27FC236}">
                <a16:creationId xmlns:a16="http://schemas.microsoft.com/office/drawing/2014/main" id="{DC5BC00F-BADD-441C-931F-1F83704CE069}"/>
              </a:ext>
            </a:extLst>
          </p:cNvPr>
          <p:cNvSpPr>
            <a:spLocks noGrp="1"/>
          </p:cNvSpPr>
          <p:nvPr>
            <p:ph type="sldNum" sz="quarter" idx="12"/>
          </p:nvPr>
        </p:nvSpPr>
        <p:spPr/>
        <p:txBody>
          <a:bodyPr/>
          <a:lstStyle/>
          <a:p>
            <a:fld id="{1C6938A6-C927-4877-ADD0-E30AE44D325E}" type="slidenum">
              <a:rPr lang="en-US" smtClean="0"/>
              <a:t>75</a:t>
            </a:fld>
            <a:endParaRPr lang="en-US"/>
          </a:p>
        </p:txBody>
      </p:sp>
    </p:spTree>
    <p:extLst>
      <p:ext uri="{BB962C8B-B14F-4D97-AF65-F5344CB8AC3E}">
        <p14:creationId xmlns:p14="http://schemas.microsoft.com/office/powerpoint/2010/main" val="3646411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Currently </a:t>
            </a:r>
            <a:r>
              <a:rPr lang="en-US" dirty="0" err="1"/>
              <a:t>Vendored</a:t>
            </a:r>
            <a:r>
              <a:rPr lang="en-US" dirty="0"/>
              <a:t> Providers</a:t>
            </a:r>
          </a:p>
        </p:txBody>
      </p:sp>
      <p:sp>
        <p:nvSpPr>
          <p:cNvPr id="3" name="Content Placeholder 2"/>
          <p:cNvSpPr>
            <a:spLocks noGrp="1"/>
          </p:cNvSpPr>
          <p:nvPr>
            <p:ph idx="1"/>
          </p:nvPr>
        </p:nvSpPr>
        <p:spPr/>
        <p:txBody>
          <a:bodyPr/>
          <a:lstStyle/>
          <a:p>
            <a:r>
              <a:rPr lang="en-US" dirty="0"/>
              <a:t>Continue to work with RC Service Coordinator</a:t>
            </a:r>
          </a:p>
          <a:p>
            <a:r>
              <a:rPr lang="en-US" dirty="0"/>
              <a:t>May work with Independent </a:t>
            </a:r>
            <a:r>
              <a:rPr lang="en-US" dirty="0" err="1"/>
              <a:t>Faciliator</a:t>
            </a:r>
            <a:endParaRPr lang="en-US" dirty="0"/>
          </a:p>
          <a:p>
            <a:r>
              <a:rPr lang="en-US" dirty="0"/>
              <a:t>Will work with FMS</a:t>
            </a:r>
          </a:p>
          <a:p>
            <a:pPr lvl="1"/>
            <a:r>
              <a:rPr lang="en-US" dirty="0"/>
              <a:t>Invoices submitted to FMS</a:t>
            </a:r>
          </a:p>
          <a:p>
            <a:pPr lvl="1"/>
            <a:r>
              <a:rPr lang="en-US" dirty="0"/>
              <a:t>FMS makes payment</a:t>
            </a:r>
          </a:p>
        </p:txBody>
      </p:sp>
      <p:sp>
        <p:nvSpPr>
          <p:cNvPr id="5" name="Slide Number Placeholder 4">
            <a:extLst>
              <a:ext uri="{FF2B5EF4-FFF2-40B4-BE49-F238E27FC236}">
                <a16:creationId xmlns:a16="http://schemas.microsoft.com/office/drawing/2014/main" id="{59826B15-3F12-40FE-9275-96B885A7CDF0}"/>
              </a:ext>
            </a:extLst>
          </p:cNvPr>
          <p:cNvSpPr>
            <a:spLocks noGrp="1"/>
          </p:cNvSpPr>
          <p:nvPr>
            <p:ph type="sldNum" sz="quarter" idx="12"/>
          </p:nvPr>
        </p:nvSpPr>
        <p:spPr/>
        <p:txBody>
          <a:bodyPr/>
          <a:lstStyle/>
          <a:p>
            <a:fld id="{1C6938A6-C927-4877-ADD0-E30AE44D325E}" type="slidenum">
              <a:rPr lang="en-US" smtClean="0"/>
              <a:t>76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124200"/>
            <a:ext cx="3846513"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071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services be delivered?</a:t>
            </a:r>
          </a:p>
        </p:txBody>
      </p:sp>
      <p:sp>
        <p:nvSpPr>
          <p:cNvPr id="3" name="Content Placeholder 2"/>
          <p:cNvSpPr>
            <a:spLocks noGrp="1"/>
          </p:cNvSpPr>
          <p:nvPr>
            <p:ph idx="1"/>
          </p:nvPr>
        </p:nvSpPr>
        <p:spPr/>
        <p:txBody>
          <a:bodyPr/>
          <a:lstStyle/>
          <a:p>
            <a:r>
              <a:rPr lang="en-US" dirty="0"/>
              <a:t>By </a:t>
            </a:r>
            <a:r>
              <a:rPr lang="en-US" dirty="0" err="1"/>
              <a:t>Vendored</a:t>
            </a:r>
            <a:r>
              <a:rPr lang="en-US" dirty="0"/>
              <a:t> and non-</a:t>
            </a:r>
            <a:r>
              <a:rPr lang="en-US" dirty="0" err="1"/>
              <a:t>Vendored</a:t>
            </a:r>
            <a:r>
              <a:rPr lang="en-US" dirty="0"/>
              <a:t> Providers</a:t>
            </a:r>
          </a:p>
          <a:p>
            <a:r>
              <a:rPr lang="en-US" dirty="0"/>
              <a:t>Directly to consumer</a:t>
            </a:r>
          </a:p>
          <a:p>
            <a:r>
              <a:rPr lang="en-US" dirty="0"/>
              <a:t>Responsibilities</a:t>
            </a:r>
          </a:p>
          <a:p>
            <a:pPr lvl="1"/>
            <a:r>
              <a:rPr lang="en-US" dirty="0"/>
              <a:t>Quality Assurance</a:t>
            </a:r>
          </a:p>
          <a:p>
            <a:pPr lvl="1"/>
            <a:r>
              <a:rPr lang="en-US" dirty="0"/>
              <a:t>Special Incidents</a:t>
            </a:r>
          </a:p>
          <a:p>
            <a:pPr lvl="1"/>
            <a:r>
              <a:rPr lang="en-US" dirty="0"/>
              <a:t>Mandated Reporting</a:t>
            </a:r>
          </a:p>
          <a:p>
            <a:r>
              <a:rPr lang="en-US" dirty="0"/>
              <a:t>Rights</a:t>
            </a:r>
          </a:p>
        </p:txBody>
      </p:sp>
      <p:sp>
        <p:nvSpPr>
          <p:cNvPr id="5" name="Slide Number Placeholder 4">
            <a:extLst>
              <a:ext uri="{FF2B5EF4-FFF2-40B4-BE49-F238E27FC236}">
                <a16:creationId xmlns:a16="http://schemas.microsoft.com/office/drawing/2014/main" id="{4434DE94-FEB3-43DF-89B8-5F5C16EAF74C}"/>
              </a:ext>
            </a:extLst>
          </p:cNvPr>
          <p:cNvSpPr>
            <a:spLocks noGrp="1"/>
          </p:cNvSpPr>
          <p:nvPr>
            <p:ph type="sldNum" sz="quarter" idx="12"/>
          </p:nvPr>
        </p:nvSpPr>
        <p:spPr/>
        <p:txBody>
          <a:bodyPr/>
          <a:lstStyle/>
          <a:p>
            <a:fld id="{1C6938A6-C927-4877-ADD0-E30AE44D325E}" type="slidenum">
              <a:rPr lang="en-US" smtClean="0"/>
              <a:t>77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199" y="2362200"/>
            <a:ext cx="42132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2147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as A Provider</a:t>
            </a:r>
          </a:p>
        </p:txBody>
      </p:sp>
      <p:sp>
        <p:nvSpPr>
          <p:cNvPr id="3" name="Content Placeholder 2"/>
          <p:cNvSpPr>
            <a:spLocks noGrp="1"/>
          </p:cNvSpPr>
          <p:nvPr>
            <p:ph idx="1"/>
          </p:nvPr>
        </p:nvSpPr>
        <p:spPr/>
        <p:txBody>
          <a:bodyPr/>
          <a:lstStyle/>
          <a:p>
            <a:r>
              <a:rPr lang="en-US" dirty="0"/>
              <a:t>Find out if anyone you serve is in the “soft roll out” of SDP</a:t>
            </a:r>
          </a:p>
          <a:p>
            <a:r>
              <a:rPr lang="en-US" dirty="0"/>
              <a:t>Learn more about the new roles of Independent Facilitator and FMS</a:t>
            </a:r>
          </a:p>
          <a:p>
            <a:r>
              <a:rPr lang="en-US" dirty="0"/>
              <a:t>Think about ways you might deliver services differently</a:t>
            </a:r>
          </a:p>
          <a:p>
            <a:pPr marL="0" indent="0">
              <a:buNone/>
            </a:pPr>
            <a:endParaRPr lang="en-US" dirty="0"/>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D1025D13-C5DE-4B33-B1D6-787C2AAD1BE4}"/>
              </a:ext>
            </a:extLst>
          </p:cNvPr>
          <p:cNvSpPr>
            <a:spLocks noGrp="1"/>
          </p:cNvSpPr>
          <p:nvPr>
            <p:ph type="sldNum" sz="quarter" idx="12"/>
          </p:nvPr>
        </p:nvSpPr>
        <p:spPr/>
        <p:txBody>
          <a:bodyPr/>
          <a:lstStyle/>
          <a:p>
            <a:fld id="{1C6938A6-C927-4877-ADD0-E30AE44D325E}" type="slidenum">
              <a:rPr lang="en-US" smtClean="0"/>
              <a:t>78</a:t>
            </a:fld>
            <a:endParaRPr lang="en-US"/>
          </a:p>
        </p:txBody>
      </p:sp>
      <p:sp>
        <p:nvSpPr>
          <p:cNvPr id="5" name="TextBox 4"/>
          <p:cNvSpPr txBox="1"/>
          <p:nvPr/>
        </p:nvSpPr>
        <p:spPr>
          <a:xfrm rot="20296834">
            <a:off x="142268" y="4628791"/>
            <a:ext cx="3992395"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a:t>Will I still be able to provide services????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37" b="3828"/>
          <a:stretch/>
        </p:blipFill>
        <p:spPr>
          <a:xfrm>
            <a:off x="4187351" y="4047005"/>
            <a:ext cx="2823049" cy="2125195"/>
          </a:xfrm>
          <a:prstGeom prst="rect">
            <a:avLst/>
          </a:prstGeom>
        </p:spPr>
      </p:pic>
    </p:spTree>
    <p:extLst>
      <p:ext uri="{BB962C8B-B14F-4D97-AF65-F5344CB8AC3E}">
        <p14:creationId xmlns:p14="http://schemas.microsoft.com/office/powerpoint/2010/main" val="32154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401895">
            <a:off x="2098031" y="1508724"/>
            <a:ext cx="5022325" cy="990600"/>
          </a:xfrm>
        </p:spPr>
        <p:txBody>
          <a:bodyPr/>
          <a:lstStyle/>
          <a:p>
            <a:r>
              <a:rPr lang="en-US" dirty="0"/>
              <a:t>Next Steps </a:t>
            </a:r>
            <a:r>
              <a:rPr lang="en-US"/>
              <a:t>at SGPRC</a:t>
            </a:r>
            <a:endParaRPr lang="en-US" dirty="0"/>
          </a:p>
        </p:txBody>
      </p:sp>
      <p:sp>
        <p:nvSpPr>
          <p:cNvPr id="2" name="Slide Number Placeholder 1">
            <a:extLst>
              <a:ext uri="{FF2B5EF4-FFF2-40B4-BE49-F238E27FC236}">
                <a16:creationId xmlns:a16="http://schemas.microsoft.com/office/drawing/2014/main" id="{252D0195-00A0-403E-BB34-22AF0B53668B}"/>
              </a:ext>
            </a:extLst>
          </p:cNvPr>
          <p:cNvSpPr>
            <a:spLocks noGrp="1"/>
          </p:cNvSpPr>
          <p:nvPr>
            <p:ph type="sldNum" sz="quarter" idx="12"/>
          </p:nvPr>
        </p:nvSpPr>
        <p:spPr/>
        <p:txBody>
          <a:bodyPr/>
          <a:lstStyle/>
          <a:p>
            <a:fld id="{1C6938A6-C927-4877-ADD0-E30AE44D325E}" type="slidenum">
              <a:rPr lang="en-US" smtClean="0"/>
              <a:t>79</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405051"/>
            <a:ext cx="43815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33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a:latin typeface="+mn-lt"/>
              </a:rPr>
              <a:t>Self Determination </a:t>
            </a:r>
            <a:endParaRPr lang="en-US" u="sng" dirty="0">
              <a:latin typeface="+mn-lt"/>
            </a:endParaRPr>
          </a:p>
        </p:txBody>
      </p:sp>
      <p:sp>
        <p:nvSpPr>
          <p:cNvPr id="3" name="Content Placeholder 2"/>
          <p:cNvSpPr>
            <a:spLocks noGrp="1"/>
          </p:cNvSpPr>
          <p:nvPr>
            <p:ph idx="1"/>
          </p:nvPr>
        </p:nvSpPr>
        <p:spPr/>
        <p:txBody>
          <a:bodyPr>
            <a:normAutofit fontScale="92500"/>
          </a:bodyPr>
          <a:lstStyle/>
          <a:p>
            <a:pPr marL="114300" indent="0">
              <a:buNone/>
            </a:pPr>
            <a:r>
              <a:rPr lang="en-US" sz="3200" dirty="0"/>
              <a:t>Self-Determination is a program where an individual (or his or her parents or legal representative) is given a specific budget from which they can purchase the services and supports that they need to make their person-centered plan work for them.</a:t>
            </a:r>
            <a:endParaRPr lang="en-US" sz="3200" strike="sngStrike" dirty="0"/>
          </a:p>
        </p:txBody>
      </p:sp>
      <p:sp>
        <p:nvSpPr>
          <p:cNvPr id="4" name="Slide Number Placeholder 3">
            <a:extLst>
              <a:ext uri="{FF2B5EF4-FFF2-40B4-BE49-F238E27FC236}">
                <a16:creationId xmlns:a16="http://schemas.microsoft.com/office/drawing/2014/main" id="{22314B45-C03B-4420-9341-05214CCE2AE4}"/>
              </a:ext>
            </a:extLst>
          </p:cNvPr>
          <p:cNvSpPr>
            <a:spLocks noGrp="1"/>
          </p:cNvSpPr>
          <p:nvPr>
            <p:ph type="sldNum" sz="quarter" idx="12"/>
          </p:nvPr>
        </p:nvSpPr>
        <p:spPr/>
        <p:txBody>
          <a:bodyPr/>
          <a:lstStyle/>
          <a:p>
            <a:fld id="{1C6938A6-C927-4877-ADD0-E30AE44D325E}" type="slidenum">
              <a:rPr lang="en-US" smtClean="0"/>
              <a:t>8</a:t>
            </a:fld>
            <a:endParaRPr lang="en-US"/>
          </a:p>
        </p:txBody>
      </p:sp>
    </p:spTree>
    <p:extLst>
      <p:ext uri="{BB962C8B-B14F-4D97-AF65-F5344CB8AC3E}">
        <p14:creationId xmlns:p14="http://schemas.microsoft.com/office/powerpoint/2010/main" val="2746971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2912E724-D338-4008-878E-2840E01BB4F7}"/>
              </a:ext>
            </a:extLst>
          </p:cNvPr>
          <p:cNvSpPr>
            <a:spLocks noGrp="1"/>
          </p:cNvSpPr>
          <p:nvPr>
            <p:ph type="sldNum" sz="quarter" idx="12"/>
          </p:nvPr>
        </p:nvSpPr>
        <p:spPr/>
        <p:txBody>
          <a:bodyPr/>
          <a:lstStyle/>
          <a:p>
            <a:fld id="{1C6938A6-C927-4877-ADD0-E30AE44D325E}" type="slidenum">
              <a:rPr lang="en-US" smtClean="0"/>
              <a:t>80</a:t>
            </a:fld>
            <a:endParaRPr lang="en-US"/>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12" y="1709737"/>
            <a:ext cx="6200775" cy="4581525"/>
          </a:xfrm>
          <a:prstGeom prst="rect">
            <a:avLst/>
          </a:prstGeom>
        </p:spPr>
      </p:pic>
    </p:spTree>
    <p:extLst>
      <p:ext uri="{BB962C8B-B14F-4D97-AF65-F5344CB8AC3E}">
        <p14:creationId xmlns:p14="http://schemas.microsoft.com/office/powerpoint/2010/main" val="377936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7348B0AE-C142-40AF-8429-1908E1F61BB9}"/>
              </a:ext>
            </a:extLst>
          </p:cNvPr>
          <p:cNvSpPr>
            <a:spLocks noGrp="1"/>
          </p:cNvSpPr>
          <p:nvPr>
            <p:ph type="sldNum" sz="quarter" idx="12"/>
          </p:nvPr>
        </p:nvSpPr>
        <p:spPr/>
        <p:txBody>
          <a:bodyPr/>
          <a:lstStyle/>
          <a:p>
            <a:fld id="{1C6938A6-C927-4877-ADD0-E30AE44D325E}" type="slidenum">
              <a:rPr lang="en-US" smtClean="0"/>
              <a:t>81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38" y="457200"/>
            <a:ext cx="6137562" cy="6052907"/>
          </a:xfrm>
          <a:prstGeom prst="rect">
            <a:avLst/>
          </a:prstGeom>
        </p:spPr>
      </p:pic>
    </p:spTree>
    <p:extLst>
      <p:ext uri="{BB962C8B-B14F-4D97-AF65-F5344CB8AC3E}">
        <p14:creationId xmlns:p14="http://schemas.microsoft.com/office/powerpoint/2010/main" val="115177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71600"/>
            <a:ext cx="7010400" cy="1831975"/>
          </a:xfrm>
        </p:spPr>
        <p:txBody>
          <a:bodyPr/>
          <a:lstStyle/>
          <a:p>
            <a:r>
              <a:rPr lang="en-US" sz="4400" dirty="0">
                <a:latin typeface="+mn-lt"/>
              </a:rPr>
              <a:t>History and Principles of Self-Determination</a:t>
            </a:r>
          </a:p>
        </p:txBody>
      </p:sp>
      <p:sp>
        <p:nvSpPr>
          <p:cNvPr id="3" name="Subtitle 2"/>
          <p:cNvSpPr>
            <a:spLocks noGrp="1"/>
          </p:cNvSpPr>
          <p:nvPr>
            <p:ph type="subTitle" idx="1"/>
          </p:nvPr>
        </p:nvSpPr>
        <p:spPr/>
        <p:txBody>
          <a:bodyPr>
            <a:normAutofit/>
          </a:bodyPr>
          <a:lstStyle/>
          <a:p>
            <a:endParaRPr lang="en-US" sz="2800" dirty="0"/>
          </a:p>
        </p:txBody>
      </p:sp>
    </p:spTree>
    <p:extLst>
      <p:ext uri="{BB962C8B-B14F-4D97-AF65-F5344CB8AC3E}">
        <p14:creationId xmlns:p14="http://schemas.microsoft.com/office/powerpoint/2010/main" val="304090687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442</TotalTime>
  <Words>12055</Words>
  <Application>Microsoft Office PowerPoint</Application>
  <PresentationFormat>On-screen Show (4:3)</PresentationFormat>
  <Paragraphs>1160</Paragraphs>
  <Slides>81</Slides>
  <Notes>63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Arial</vt:lpstr>
      <vt:lpstr>Calibri</vt:lpstr>
      <vt:lpstr>Century Gothic</vt:lpstr>
      <vt:lpstr>Courier New</vt:lpstr>
      <vt:lpstr>Franklin Gothic Heavy</vt:lpstr>
      <vt:lpstr>Lucida Handwriting</vt:lpstr>
      <vt:lpstr>Times New Roman</vt:lpstr>
      <vt:lpstr>Trebuchet MS</vt:lpstr>
      <vt:lpstr>Wingdings</vt:lpstr>
      <vt:lpstr>Wingdings 3</vt:lpstr>
      <vt:lpstr>Facet</vt:lpstr>
      <vt:lpstr>Self Determination for Service Providers  </vt:lpstr>
      <vt:lpstr>WELCOME</vt:lpstr>
      <vt:lpstr>About Today…Here’s what you should walk away with</vt:lpstr>
      <vt:lpstr>Vendored Service Providers and SDP</vt:lpstr>
      <vt:lpstr>Activity: Let’s Think!</vt:lpstr>
      <vt:lpstr>What is Self Determination?????</vt:lpstr>
      <vt:lpstr>Learning Objectives</vt:lpstr>
      <vt:lpstr>Self Determination </vt:lpstr>
      <vt:lpstr>History and Principles of Self-Determination</vt:lpstr>
      <vt:lpstr>History and Background</vt:lpstr>
      <vt:lpstr>Principles of Self-Determination</vt:lpstr>
      <vt:lpstr>Where are we at?</vt:lpstr>
      <vt:lpstr>Status</vt:lpstr>
      <vt:lpstr>Number of Participants Per  Regional Center</vt:lpstr>
      <vt:lpstr>Rules, Roles, and Everything Else </vt:lpstr>
      <vt:lpstr>Learning Objectives</vt:lpstr>
      <vt:lpstr>Program Participants</vt:lpstr>
      <vt:lpstr>Regional Centers</vt:lpstr>
      <vt:lpstr>Regional Centers</vt:lpstr>
      <vt:lpstr>Individual Program Planning Team</vt:lpstr>
      <vt:lpstr>Service Coordinators</vt:lpstr>
      <vt:lpstr>Regional Center  Service Coordinator</vt:lpstr>
      <vt:lpstr>Independent Facilitator</vt:lpstr>
      <vt:lpstr>Financial Management Services</vt:lpstr>
      <vt:lpstr>PowerPoint Presentation</vt:lpstr>
      <vt:lpstr>PowerPoint Presentation</vt:lpstr>
      <vt:lpstr>Local Volunteer Advisory Committee</vt:lpstr>
      <vt:lpstr>Participant Eligibility, Rights, and Responsibilities</vt:lpstr>
      <vt:lpstr>Learning Objectives</vt:lpstr>
      <vt:lpstr>Eligibility</vt:lpstr>
      <vt:lpstr>Requirements for Participation</vt:lpstr>
      <vt:lpstr>Requirements for Participation</vt:lpstr>
      <vt:lpstr>Exiting from Participation</vt:lpstr>
      <vt:lpstr>What happens if the participant moves?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 Budget</vt:lpstr>
      <vt:lpstr>Learning Objectives</vt:lpstr>
      <vt:lpstr>Individual Budget</vt:lpstr>
      <vt:lpstr>Individual Budget </vt:lpstr>
      <vt:lpstr>Budget Determination</vt:lpstr>
      <vt:lpstr>Budget Modifications</vt:lpstr>
      <vt:lpstr>Services</vt:lpstr>
      <vt:lpstr>Services</vt:lpstr>
      <vt:lpstr>Where to find out about services</vt:lpstr>
      <vt:lpstr>Independent Facilitator</vt:lpstr>
      <vt:lpstr>Learning Objectives</vt:lpstr>
      <vt:lpstr>Roles and Responsibilities</vt:lpstr>
      <vt:lpstr>Roles and Responsibilities</vt:lpstr>
      <vt:lpstr>May assist with:</vt:lpstr>
      <vt:lpstr>Other </vt:lpstr>
      <vt:lpstr>Activity: Discussion</vt:lpstr>
      <vt:lpstr>Financial Management Services</vt:lpstr>
      <vt:lpstr>Learning Objectives</vt:lpstr>
      <vt:lpstr>PowerPoint Presentation</vt:lpstr>
      <vt:lpstr>FMS Provider Description</vt:lpstr>
      <vt:lpstr>General FMS Responsibilities</vt:lpstr>
      <vt:lpstr>General FMS Responsibilities</vt:lpstr>
      <vt:lpstr>PowerPoint Presentation</vt:lpstr>
      <vt:lpstr>PowerPoint Presentation</vt:lpstr>
      <vt:lpstr>PowerPoint Presentation</vt:lpstr>
      <vt:lpstr>PowerPoint Presentation</vt:lpstr>
      <vt:lpstr>PowerPoint Presentation</vt:lpstr>
      <vt:lpstr>PowerPoint Presentation</vt:lpstr>
      <vt:lpstr>Vendored Service Providers and SDP</vt:lpstr>
      <vt:lpstr>Currently Vendored Providers</vt:lpstr>
      <vt:lpstr>Currently Vendored Providers</vt:lpstr>
      <vt:lpstr>How will services be delivered?</vt:lpstr>
      <vt:lpstr>Next Steps as A Provider</vt:lpstr>
      <vt:lpstr>Next Steps at SGPRC</vt:lpstr>
      <vt:lpstr>Questions?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 Determination Update Training for Consumer Services and Community Services Staff</dc:title>
  <dc:creator>Elizabeth A. Harrell</dc:creator>
  <cp:lastModifiedBy>Galarza, Lucina</cp:lastModifiedBy>
  <cp:revision>86</cp:revision>
  <cp:lastPrinted>2018-11-26T17:09:31Z</cp:lastPrinted>
  <dcterms:created xsi:type="dcterms:W3CDTF">2018-01-18T21:22:43Z</dcterms:created>
  <dcterms:modified xsi:type="dcterms:W3CDTF">2019-09-18T17:37:59Z</dcterms:modified>
</cp:coreProperties>
</file>