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charts/chart10.xml" ContentType="application/vnd.openxmlformats-officedocument.drawingml.chart+xml"/>
  <Override PartName="/ppt/notesSlides/notesSlide13.xml" ContentType="application/vnd.openxmlformats-officedocument.presentationml.notesSlide+xml"/>
  <Override PartName="/ppt/charts/chart11.xml" ContentType="application/vnd.openxmlformats-officedocument.drawingml.chart+xml"/>
  <Override PartName="/ppt/notesSlides/notesSlide14.xml" ContentType="application/vnd.openxmlformats-officedocument.presentationml.notesSlide+xml"/>
  <Override PartName="/ppt/charts/chart12.xml" ContentType="application/vnd.openxmlformats-officedocument.drawingml.chart+xml"/>
  <Override PartName="/ppt/notesSlides/notesSlide15.xml" ContentType="application/vnd.openxmlformats-officedocument.presentationml.notesSlide+xml"/>
  <Override PartName="/ppt/charts/chart13.xml" ContentType="application/vnd.openxmlformats-officedocument.drawingml.chart+xml"/>
  <Override PartName="/ppt/charts/style4.xml" ContentType="application/vnd.ms-office.chartstyle+xml"/>
  <Override PartName="/ppt/charts/colors4.xml" ContentType="application/vnd.ms-office.chartcolorstyle+xml"/>
  <Override PartName="/ppt/comments/comment1.xml" ContentType="application/vnd.openxmlformats-officedocument.presentationml.comments+xml"/>
  <Override PartName="/ppt/notesSlides/notesSlide16.xml" ContentType="application/vnd.openxmlformats-officedocument.presentationml.notesSlide+xml"/>
  <Override PartName="/ppt/charts/chart14.xml" ContentType="application/vnd.openxmlformats-officedocument.drawingml.chart+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ppt/charts/chart18.xml" ContentType="application/vnd.openxmlformats-officedocument.drawingml.chart+xml"/>
  <Override PartName="/ppt/notesSlides/notesSlide21.xml" ContentType="application/vnd.openxmlformats-officedocument.presentationml.notesSlide+xml"/>
  <Override PartName="/ppt/charts/chart19.xml" ContentType="application/vnd.openxmlformats-officedocument.drawingml.chart+xml"/>
  <Override PartName="/ppt/notesSlides/notesSlide22.xml" ContentType="application/vnd.openxmlformats-officedocument.presentationml.notesSlide+xml"/>
  <Override PartName="/ppt/charts/chart20.xml" ContentType="application/vnd.openxmlformats-officedocument.drawingml.chart+xml"/>
  <Override PartName="/ppt/notesSlides/notesSlide23.xml" ContentType="application/vnd.openxmlformats-officedocument.presentationml.notesSlide+xml"/>
  <Override PartName="/ppt/charts/chart21.xml" ContentType="application/vnd.openxmlformats-officedocument.drawingml.chart+xml"/>
  <Override PartName="/ppt/notesSlides/notesSlide24.xml" ContentType="application/vnd.openxmlformats-officedocument.presentationml.notesSlide+xml"/>
  <Override PartName="/ppt/charts/chart22.xml" ContentType="application/vnd.openxmlformats-officedocument.drawingml.chart+xml"/>
  <Override PartName="/ppt/notesSlides/notesSlide25.xml" ContentType="application/vnd.openxmlformats-officedocument.presentationml.notesSlide+xml"/>
  <Override PartName="/ppt/charts/chart23.xml" ContentType="application/vnd.openxmlformats-officedocument.drawingml.chart+xml"/>
  <Override PartName="/ppt/notesSlides/notesSlide26.xml" ContentType="application/vnd.openxmlformats-officedocument.presentationml.notesSlide+xml"/>
  <Override PartName="/ppt/charts/chart24.xml" ContentType="application/vnd.openxmlformats-officedocument.drawingml.chart+xml"/>
  <Override PartName="/ppt/notesSlides/notesSlide27.xml" ContentType="application/vnd.openxmlformats-officedocument.presentationml.notesSlide+xml"/>
  <Override PartName="/ppt/charts/chart25.xml" ContentType="application/vnd.openxmlformats-officedocument.drawingml.chart+xml"/>
  <Override PartName="/ppt/notesSlides/notesSlide28.xml" ContentType="application/vnd.openxmlformats-officedocument.presentationml.notesSlide+xml"/>
  <Override PartName="/ppt/charts/chart26.xml" ContentType="application/vnd.openxmlformats-officedocument.drawingml.chart+xml"/>
  <Override PartName="/ppt/notesSlides/notesSlide29.xml" ContentType="application/vnd.openxmlformats-officedocument.presentationml.notesSlide+xml"/>
  <Override PartName="/ppt/charts/chart27.xml" ContentType="application/vnd.openxmlformats-officedocument.drawingml.chart+xml"/>
  <Override PartName="/ppt/notesSlides/notesSlide30.xml" ContentType="application/vnd.openxmlformats-officedocument.presentationml.notesSlide+xml"/>
  <Override PartName="/ppt/charts/chart28.xml" ContentType="application/vnd.openxmlformats-officedocument.drawingml.chart+xml"/>
  <Override PartName="/ppt/notesSlides/notesSlide31.xml" ContentType="application/vnd.openxmlformats-officedocument.presentationml.notesSlide+xml"/>
  <Override PartName="/ppt/charts/chart29.xml" ContentType="application/vnd.openxmlformats-officedocument.drawingml.chart+xml"/>
  <Override PartName="/ppt/notesSlides/notesSlide32.xml" ContentType="application/vnd.openxmlformats-officedocument.presentationml.notesSlide+xml"/>
  <Override PartName="/ppt/charts/chart30.xml" ContentType="application/vnd.openxmlformats-officedocument.drawingml.chart+xml"/>
  <Override PartName="/ppt/notesSlides/notesSlide33.xml" ContentType="application/vnd.openxmlformats-officedocument.presentationml.notesSlide+xml"/>
  <Override PartName="/ppt/charts/chart31.xml" ContentType="application/vnd.openxmlformats-officedocument.drawingml.chart+xml"/>
  <Override PartName="/ppt/notesSlides/notesSlide34.xml" ContentType="application/vnd.openxmlformats-officedocument.presentationml.notesSlide+xml"/>
  <Override PartName="/ppt/charts/chart32.xml" ContentType="application/vnd.openxmlformats-officedocument.drawingml.chart+xml"/>
  <Override PartName="/ppt/notesSlides/notesSlide35.xml" ContentType="application/vnd.openxmlformats-officedocument.presentationml.notesSlide+xml"/>
  <Override PartName="/ppt/charts/chart33.xml" ContentType="application/vnd.openxmlformats-officedocument.drawingml.chart+xml"/>
  <Override PartName="/ppt/notesSlides/notesSlide36.xml" ContentType="application/vnd.openxmlformats-officedocument.presentationml.notesSlide+xml"/>
  <Override PartName="/ppt/charts/chart34.xml" ContentType="application/vnd.openxmlformats-officedocument.drawingml.chart+xml"/>
  <Override PartName="/ppt/notesSlides/notesSlide37.xml" ContentType="application/vnd.openxmlformats-officedocument.presentationml.notesSlide+xml"/>
  <Override PartName="/ppt/charts/chart3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8.xml" ContentType="application/vnd.openxmlformats-officedocument.presentationml.notesSlide+xml"/>
  <Override PartName="/ppt/charts/chart3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9.xml" ContentType="application/vnd.openxmlformats-officedocument.presentationml.notesSlide+xml"/>
  <Override PartName="/ppt/charts/chart3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0.xml" ContentType="application/vnd.openxmlformats-officedocument.presentationml.notesSlide+xml"/>
  <Override PartName="/ppt/charts/chart3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41.xml" ContentType="application/vnd.openxmlformats-officedocument.presentationml.notesSlide+xml"/>
  <Override PartName="/ppt/charts/chart39.xml" ContentType="application/vnd.openxmlformats-officedocument.drawingml.chart+xml"/>
  <Override PartName="/ppt/notesSlides/notesSlide42.xml" ContentType="application/vnd.openxmlformats-officedocument.presentationml.notesSlide+xml"/>
  <Override PartName="/ppt/charts/chart40.xml" ContentType="application/vnd.openxmlformats-officedocument.drawingml.chart+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6"/>
  </p:notesMasterIdLst>
  <p:handoutMasterIdLst>
    <p:handoutMasterId r:id="rId57"/>
  </p:handoutMasterIdLst>
  <p:sldIdLst>
    <p:sldId id="437" r:id="rId2"/>
    <p:sldId id="441" r:id="rId3"/>
    <p:sldId id="636" r:id="rId4"/>
    <p:sldId id="648" r:id="rId5"/>
    <p:sldId id="670" r:id="rId6"/>
    <p:sldId id="671" r:id="rId7"/>
    <p:sldId id="672" r:id="rId8"/>
    <p:sldId id="362" r:id="rId9"/>
    <p:sldId id="673" r:id="rId10"/>
    <p:sldId id="366" r:id="rId11"/>
    <p:sldId id="662" r:id="rId12"/>
    <p:sldId id="316" r:id="rId13"/>
    <p:sldId id="674" r:id="rId14"/>
    <p:sldId id="675" r:id="rId15"/>
    <p:sldId id="676" r:id="rId16"/>
    <p:sldId id="677" r:id="rId17"/>
    <p:sldId id="371" r:id="rId18"/>
    <p:sldId id="666" r:id="rId19"/>
    <p:sldId id="521" r:id="rId20"/>
    <p:sldId id="537" r:id="rId21"/>
    <p:sldId id="522" r:id="rId22"/>
    <p:sldId id="538" r:id="rId23"/>
    <p:sldId id="539" r:id="rId24"/>
    <p:sldId id="525" r:id="rId25"/>
    <p:sldId id="523" r:id="rId26"/>
    <p:sldId id="540" r:id="rId27"/>
    <p:sldId id="524" r:id="rId28"/>
    <p:sldId id="541" r:id="rId29"/>
    <p:sldId id="461" r:id="rId30"/>
    <p:sldId id="462" r:id="rId31"/>
    <p:sldId id="478" r:id="rId32"/>
    <p:sldId id="480" r:id="rId33"/>
    <p:sldId id="533" r:id="rId34"/>
    <p:sldId id="534" r:id="rId35"/>
    <p:sldId id="479" r:id="rId36"/>
    <p:sldId id="535" r:id="rId37"/>
    <p:sldId id="536" r:id="rId38"/>
    <p:sldId id="514" r:id="rId39"/>
    <p:sldId id="664" r:id="rId40"/>
    <p:sldId id="626" r:id="rId41"/>
    <p:sldId id="627" r:id="rId42"/>
    <p:sldId id="628" r:id="rId43"/>
    <p:sldId id="667" r:id="rId44"/>
    <p:sldId id="678" r:id="rId45"/>
    <p:sldId id="649" r:id="rId46"/>
    <p:sldId id="658" r:id="rId47"/>
    <p:sldId id="651" r:id="rId48"/>
    <p:sldId id="650" r:id="rId49"/>
    <p:sldId id="644" r:id="rId50"/>
    <p:sldId id="638" r:id="rId51"/>
    <p:sldId id="656" r:id="rId52"/>
    <p:sldId id="654" r:id="rId53"/>
    <p:sldId id="288" r:id="rId54"/>
    <p:sldId id="289" r:id="rId5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yun, Amos" initials="BA" lastIdx="1" clrIdx="0">
    <p:extLst>
      <p:ext uri="{19B8F6BF-5375-455C-9EA6-DF929625EA0E}">
        <p15:presenceInfo xmlns:p15="http://schemas.microsoft.com/office/powerpoint/2012/main" userId="S-1-5-21-2538972150-1359980673-1336878732-1304" providerId="AD"/>
      </p:ext>
    </p:extLst>
  </p:cmAuthor>
  <p:cmAuthor id="2" name="Gonzalez, Xochitl" initials="GX" lastIdx="1" clrIdx="1">
    <p:extLst>
      <p:ext uri="{19B8F6BF-5375-455C-9EA6-DF929625EA0E}">
        <p15:presenceInfo xmlns:p15="http://schemas.microsoft.com/office/powerpoint/2012/main" userId="S::xgonzalez@sgprc.org::6d52da73-6cb3-47d1-a7f7-0ea81d91d9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E08C"/>
    <a:srgbClr val="80CC4C"/>
    <a:srgbClr val="99FF33"/>
    <a:srgbClr val="4F7921"/>
    <a:srgbClr val="27CB2F"/>
    <a:srgbClr val="BCE4A0"/>
    <a:srgbClr val="09FF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61" autoAdjust="0"/>
    <p:restoredTop sz="86470" autoAdjust="0"/>
  </p:normalViewPr>
  <p:slideViewPr>
    <p:cSldViewPr>
      <p:cViewPr varScale="1">
        <p:scale>
          <a:sx n="83" d="100"/>
          <a:sy n="83" d="100"/>
        </p:scale>
        <p:origin x="1194"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4.xml"/><Relationship Id="rId1" Type="http://schemas.microsoft.com/office/2011/relationships/chartStyle" Target="style4.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4.xlsx"/><Relationship Id="rId2" Type="http://schemas.microsoft.com/office/2011/relationships/chartColorStyle" Target="colors5.xml"/><Relationship Id="rId1" Type="http://schemas.microsoft.com/office/2011/relationships/chartStyle" Target="style5.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6.xml"/><Relationship Id="rId1" Type="http://schemas.microsoft.com/office/2011/relationships/chartStyle" Target="style6.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7.xml"/><Relationship Id="rId1" Type="http://schemas.microsoft.com/office/2011/relationships/chartStyle" Target="style7.xml"/></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_Worksheet37.xlsx"/><Relationship Id="rId2" Type="http://schemas.microsoft.com/office/2011/relationships/chartColorStyle" Target="colors8.xml"/><Relationship Id="rId1" Type="http://schemas.microsoft.com/office/2011/relationships/chartStyle" Target="style8.xml"/></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56069553805799"/>
          <c:y val="1.9956709956709999E-2"/>
          <c:w val="0.852161526684165"/>
          <c:h val="0.62727836103820356"/>
        </c:manualLayout>
      </c:layout>
      <c:barChart>
        <c:barDir val="col"/>
        <c:grouping val="clustered"/>
        <c:varyColors val="0"/>
        <c:ser>
          <c:idx val="0"/>
          <c:order val="0"/>
          <c:tx>
            <c:strRef>
              <c:f>Sheet1!$B$1</c:f>
              <c:strCache>
                <c:ptCount val="1"/>
                <c:pt idx="0">
                  <c:v>FY 2016</c:v>
                </c:pt>
              </c:strCache>
            </c:strRef>
          </c:tx>
          <c:spPr>
            <a:solidFill>
              <a:schemeClr val="bg2">
                <a:lumMod val="75000"/>
              </a:schemeClr>
            </a:solidFill>
          </c:spPr>
          <c:invertIfNegative val="0"/>
          <c:dPt>
            <c:idx val="0"/>
            <c:invertIfNegative val="0"/>
            <c:bubble3D val="0"/>
            <c:extLst>
              <c:ext xmlns:c16="http://schemas.microsoft.com/office/drawing/2014/chart" uri="{C3380CC4-5D6E-409C-BE32-E72D297353CC}">
                <c16:uniqueId val="{00000000-A94C-4567-97FF-4584386ADF8A}"/>
              </c:ext>
            </c:extLst>
          </c:dPt>
          <c:cat>
            <c:strRef>
              <c:f>Sheet1!$A$2:$A$6</c:f>
              <c:strCache>
                <c:ptCount val="5"/>
                <c:pt idx="0">
                  <c:v>Asian</c:v>
                </c:pt>
                <c:pt idx="1">
                  <c:v>Black/African American</c:v>
                </c:pt>
                <c:pt idx="2">
                  <c:v>Other</c:v>
                </c:pt>
                <c:pt idx="3">
                  <c:v>Hispanic</c:v>
                </c:pt>
                <c:pt idx="4">
                  <c:v>White</c:v>
                </c:pt>
              </c:strCache>
            </c:strRef>
          </c:cat>
          <c:val>
            <c:numRef>
              <c:f>Sheet1!$B$2:$B$6</c:f>
              <c:numCache>
                <c:formatCode>#,##0</c:formatCode>
                <c:ptCount val="5"/>
                <c:pt idx="0">
                  <c:v>1600</c:v>
                </c:pt>
                <c:pt idx="1">
                  <c:v>798</c:v>
                </c:pt>
                <c:pt idx="2">
                  <c:v>1059</c:v>
                </c:pt>
                <c:pt idx="3">
                  <c:v>7916</c:v>
                </c:pt>
                <c:pt idx="4">
                  <c:v>2679</c:v>
                </c:pt>
              </c:numCache>
            </c:numRef>
          </c:val>
          <c:extLst>
            <c:ext xmlns:c16="http://schemas.microsoft.com/office/drawing/2014/chart" uri="{C3380CC4-5D6E-409C-BE32-E72D297353CC}">
              <c16:uniqueId val="{00000000-343E-4E58-8175-6AFD1BBEDCCD}"/>
            </c:ext>
          </c:extLst>
        </c:ser>
        <c:ser>
          <c:idx val="1"/>
          <c:order val="1"/>
          <c:tx>
            <c:strRef>
              <c:f>Sheet1!$C$1</c:f>
              <c:strCache>
                <c:ptCount val="1"/>
                <c:pt idx="0">
                  <c:v>FY 2017</c:v>
                </c:pt>
              </c:strCache>
            </c:strRef>
          </c:tx>
          <c:spPr>
            <a:solidFill>
              <a:schemeClr val="accent1"/>
            </a:solidFill>
          </c:spPr>
          <c:invertIfNegative val="0"/>
          <c:cat>
            <c:strRef>
              <c:f>Sheet1!$A$2:$A$6</c:f>
              <c:strCache>
                <c:ptCount val="5"/>
                <c:pt idx="0">
                  <c:v>Asian</c:v>
                </c:pt>
                <c:pt idx="1">
                  <c:v>Black/African American</c:v>
                </c:pt>
                <c:pt idx="2">
                  <c:v>Other</c:v>
                </c:pt>
                <c:pt idx="3">
                  <c:v>Hispanic</c:v>
                </c:pt>
                <c:pt idx="4">
                  <c:v>White</c:v>
                </c:pt>
              </c:strCache>
            </c:strRef>
          </c:cat>
          <c:val>
            <c:numRef>
              <c:f>Sheet1!$C$2:$C$6</c:f>
              <c:numCache>
                <c:formatCode>#,##0</c:formatCode>
                <c:ptCount val="5"/>
                <c:pt idx="0">
                  <c:v>1710</c:v>
                </c:pt>
                <c:pt idx="1">
                  <c:v>802</c:v>
                </c:pt>
                <c:pt idx="2">
                  <c:v>1165</c:v>
                </c:pt>
                <c:pt idx="3">
                  <c:v>8242</c:v>
                </c:pt>
                <c:pt idx="4">
                  <c:v>2649</c:v>
                </c:pt>
              </c:numCache>
            </c:numRef>
          </c:val>
          <c:extLst>
            <c:ext xmlns:c16="http://schemas.microsoft.com/office/drawing/2014/chart" uri="{C3380CC4-5D6E-409C-BE32-E72D297353CC}">
              <c16:uniqueId val="{00000001-343E-4E58-8175-6AFD1BBEDCCD}"/>
            </c:ext>
          </c:extLst>
        </c:ser>
        <c:ser>
          <c:idx val="2"/>
          <c:order val="2"/>
          <c:tx>
            <c:strRef>
              <c:f>Sheet1!$D$1</c:f>
              <c:strCache>
                <c:ptCount val="1"/>
                <c:pt idx="0">
                  <c:v>FY 2018</c:v>
                </c:pt>
              </c:strCache>
            </c:strRef>
          </c:tx>
          <c:spPr>
            <a:solidFill>
              <a:srgbClr val="FFC000"/>
            </a:solidFill>
          </c:spPr>
          <c:invertIfNegative val="0"/>
          <c:cat>
            <c:strRef>
              <c:f>Sheet1!$A$2:$A$6</c:f>
              <c:strCache>
                <c:ptCount val="5"/>
                <c:pt idx="0">
                  <c:v>Asian</c:v>
                </c:pt>
                <c:pt idx="1">
                  <c:v>Black/African American</c:v>
                </c:pt>
                <c:pt idx="2">
                  <c:v>Other</c:v>
                </c:pt>
                <c:pt idx="3">
                  <c:v>Hispanic</c:v>
                </c:pt>
                <c:pt idx="4">
                  <c:v>White</c:v>
                </c:pt>
              </c:strCache>
            </c:strRef>
          </c:cat>
          <c:val>
            <c:numRef>
              <c:f>Sheet1!$D$2:$D$6</c:f>
              <c:numCache>
                <c:formatCode>#,##0</c:formatCode>
                <c:ptCount val="5"/>
                <c:pt idx="0">
                  <c:v>1802</c:v>
                </c:pt>
                <c:pt idx="1">
                  <c:v>784</c:v>
                </c:pt>
                <c:pt idx="2">
                  <c:v>1243</c:v>
                </c:pt>
                <c:pt idx="3">
                  <c:v>8355</c:v>
                </c:pt>
                <c:pt idx="4">
                  <c:v>2592</c:v>
                </c:pt>
              </c:numCache>
            </c:numRef>
          </c:val>
          <c:extLst>
            <c:ext xmlns:c16="http://schemas.microsoft.com/office/drawing/2014/chart" uri="{C3380CC4-5D6E-409C-BE32-E72D297353CC}">
              <c16:uniqueId val="{00000002-343E-4E58-8175-6AFD1BBEDCCD}"/>
            </c:ext>
          </c:extLst>
        </c:ser>
        <c:ser>
          <c:idx val="3"/>
          <c:order val="3"/>
          <c:tx>
            <c:strRef>
              <c:f>Sheet1!$E$1</c:f>
              <c:strCache>
                <c:ptCount val="1"/>
                <c:pt idx="0">
                  <c:v>FY 2019</c:v>
                </c:pt>
              </c:strCache>
            </c:strRef>
          </c:tx>
          <c:spPr>
            <a:solidFill>
              <a:schemeClr val="accent3"/>
            </a:solidFill>
          </c:spPr>
          <c:invertIfNegative val="0"/>
          <c:cat>
            <c:strRef>
              <c:f>Sheet1!$A$2:$A$6</c:f>
              <c:strCache>
                <c:ptCount val="5"/>
                <c:pt idx="0">
                  <c:v>Asian</c:v>
                </c:pt>
                <c:pt idx="1">
                  <c:v>Black/African American</c:v>
                </c:pt>
                <c:pt idx="2">
                  <c:v>Other</c:v>
                </c:pt>
                <c:pt idx="3">
                  <c:v>Hispanic</c:v>
                </c:pt>
                <c:pt idx="4">
                  <c:v>White</c:v>
                </c:pt>
              </c:strCache>
            </c:strRef>
          </c:cat>
          <c:val>
            <c:numRef>
              <c:f>Sheet1!$E$2:$E$6</c:f>
              <c:numCache>
                <c:formatCode>#,##0</c:formatCode>
                <c:ptCount val="5"/>
                <c:pt idx="0">
                  <c:v>1899</c:v>
                </c:pt>
                <c:pt idx="1">
                  <c:v>788</c:v>
                </c:pt>
                <c:pt idx="2">
                  <c:v>1679</c:v>
                </c:pt>
                <c:pt idx="3">
                  <c:v>8571</c:v>
                </c:pt>
                <c:pt idx="4">
                  <c:v>2561</c:v>
                </c:pt>
              </c:numCache>
            </c:numRef>
          </c:val>
          <c:extLst>
            <c:ext xmlns:c16="http://schemas.microsoft.com/office/drawing/2014/chart" uri="{C3380CC4-5D6E-409C-BE32-E72D297353CC}">
              <c16:uniqueId val="{00000003-343E-4E58-8175-6AFD1BBEDCCD}"/>
            </c:ext>
          </c:extLst>
        </c:ser>
        <c:dLbls>
          <c:showLegendKey val="0"/>
          <c:showVal val="0"/>
          <c:showCatName val="0"/>
          <c:showSerName val="0"/>
          <c:showPercent val="0"/>
          <c:showBubbleSize val="0"/>
        </c:dLbls>
        <c:gapWidth val="150"/>
        <c:axId val="2146435896"/>
        <c:axId val="2111814008"/>
      </c:barChart>
      <c:catAx>
        <c:axId val="2146435896"/>
        <c:scaling>
          <c:orientation val="minMax"/>
        </c:scaling>
        <c:delete val="0"/>
        <c:axPos val="b"/>
        <c:numFmt formatCode="General" sourceLinked="0"/>
        <c:majorTickMark val="none"/>
        <c:minorTickMark val="none"/>
        <c:tickLblPos val="nextTo"/>
        <c:crossAx val="2111814008"/>
        <c:crosses val="autoZero"/>
        <c:auto val="1"/>
        <c:lblAlgn val="ctr"/>
        <c:lblOffset val="100"/>
        <c:noMultiLvlLbl val="0"/>
      </c:catAx>
      <c:valAx>
        <c:axId val="2111814008"/>
        <c:scaling>
          <c:orientation val="minMax"/>
          <c:max val="8600"/>
          <c:min val="0"/>
        </c:scaling>
        <c:delete val="0"/>
        <c:axPos val="l"/>
        <c:majorGridlines>
          <c:spPr>
            <a:ln>
              <a:solidFill>
                <a:schemeClr val="bg1">
                  <a:lumMod val="85000"/>
                </a:schemeClr>
              </a:solidFill>
            </a:ln>
          </c:spPr>
        </c:majorGridlines>
        <c:title>
          <c:tx>
            <c:rich>
              <a:bodyPr/>
              <a:lstStyle/>
              <a:p>
                <a:pPr>
                  <a:defRPr sz="1400"/>
                </a:pPr>
                <a:r>
                  <a:rPr lang="en-US" sz="1400" err="1"/>
                  <a:t>Numero</a:t>
                </a:r>
                <a:r>
                  <a:rPr lang="en-US" sz="1400"/>
                  <a:t> de </a:t>
                </a:r>
                <a:r>
                  <a:rPr lang="en-US" sz="1400" err="1"/>
                  <a:t>Clientes</a:t>
                </a:r>
                <a:endParaRPr lang="en-US" sz="1400"/>
              </a:p>
            </c:rich>
          </c:tx>
          <c:overlay val="0"/>
        </c:title>
        <c:numFmt formatCode="#,##0" sourceLinked="1"/>
        <c:majorTickMark val="out"/>
        <c:minorTickMark val="none"/>
        <c:tickLblPos val="low"/>
        <c:spPr>
          <a:ln>
            <a:solidFill>
              <a:schemeClr val="bg1">
                <a:lumMod val="85000"/>
              </a:schemeClr>
            </a:solidFill>
          </a:ln>
        </c:spPr>
        <c:txPr>
          <a:bodyPr/>
          <a:lstStyle/>
          <a:p>
            <a:pPr>
              <a:defRPr sz="1200"/>
            </a:pPr>
            <a:endParaRPr lang="en-US"/>
          </a:p>
        </c:txPr>
        <c:crossAx val="2146435896"/>
        <c:crosses val="autoZero"/>
        <c:crossBetween val="between"/>
        <c:majorUnit val="1000"/>
        <c:minorUnit val="200"/>
      </c:val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34078458313519"/>
          <c:y val="1.0023978484170945E-3"/>
          <c:w val="0.87194780602089172"/>
          <c:h val="0.66497861378438794"/>
        </c:manualLayout>
      </c:layout>
      <c:barChart>
        <c:barDir val="col"/>
        <c:grouping val="clustered"/>
        <c:varyColors val="0"/>
        <c:ser>
          <c:idx val="0"/>
          <c:order val="0"/>
          <c:tx>
            <c:strRef>
              <c:f>Sheet1!$B$1</c:f>
              <c:strCache>
                <c:ptCount val="1"/>
                <c:pt idx="0">
                  <c:v>0-2 Yrs.</c:v>
                </c:pt>
              </c:strCache>
            </c:strRef>
          </c:tx>
          <c:spPr>
            <a:solidFill>
              <a:schemeClr val="tx1">
                <a:lumMod val="50000"/>
                <a:lumOff val="50000"/>
              </a:schemeClr>
            </a:solidFill>
          </c:spPr>
          <c:invertIfNegative val="0"/>
          <c:dLbls>
            <c:dLbl>
              <c:idx val="0"/>
              <c:tx>
                <c:rich>
                  <a:bodyPr/>
                  <a:lstStyle/>
                  <a:p>
                    <a:r>
                      <a:rPr lang="en-US"/>
                      <a:t>431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465-497A-99F5-997DE05E6738}"/>
                </c:ext>
              </c:extLst>
            </c:dLbl>
            <c:dLbl>
              <c:idx val="1"/>
              <c:tx>
                <c:rich>
                  <a:bodyPr/>
                  <a:lstStyle/>
                  <a:p>
                    <a:r>
                      <a:rPr lang="en-US"/>
                      <a:t>80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465-497A-99F5-997DE05E6738}"/>
                </c:ext>
              </c:extLst>
            </c:dLbl>
            <c:dLbl>
              <c:idx val="2"/>
              <c:tx>
                <c:rich>
                  <a:bodyPr/>
                  <a:lstStyle/>
                  <a:p>
                    <a:r>
                      <a:rPr lang="en-US"/>
                      <a:t>2,007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465-497A-99F5-997DE05E6738}"/>
                </c:ext>
              </c:extLst>
            </c:dLbl>
            <c:dLbl>
              <c:idx val="3"/>
              <c:tx>
                <c:rich>
                  <a:bodyPr/>
                  <a:lstStyle/>
                  <a:p>
                    <a:r>
                      <a:rPr lang="en-US"/>
                      <a:t>242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465-497A-99F5-997DE05E6738}"/>
                </c:ext>
              </c:extLst>
            </c:dLbl>
            <c:dLbl>
              <c:idx val="4"/>
              <c:tx>
                <c:rich>
                  <a:bodyPr/>
                  <a:lstStyle/>
                  <a:p>
                    <a:r>
                      <a:rPr lang="en-US"/>
                      <a:t>447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465-497A-99F5-997DE05E673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Asian
(1,899)</c:v>
                </c:pt>
                <c:pt idx="1">
                  <c:v>Black/African American
(788)</c:v>
                </c:pt>
                <c:pt idx="2">
                  <c:v>Hispanic
(8,571)</c:v>
                </c:pt>
                <c:pt idx="3">
                  <c:v>White
(2,561)</c:v>
                </c:pt>
                <c:pt idx="4">
                  <c:v>Other
(1,393)</c:v>
                </c:pt>
              </c:strCache>
            </c:strRef>
          </c:cat>
          <c:val>
            <c:numRef>
              <c:f>Sheet1!$B$2:$B$6</c:f>
              <c:numCache>
                <c:formatCode>0%</c:formatCode>
                <c:ptCount val="5"/>
                <c:pt idx="0">
                  <c:v>0.23</c:v>
                </c:pt>
                <c:pt idx="1">
                  <c:v>0.1</c:v>
                </c:pt>
                <c:pt idx="2">
                  <c:v>0.23</c:v>
                </c:pt>
                <c:pt idx="3">
                  <c:v>0.09</c:v>
                </c:pt>
                <c:pt idx="4">
                  <c:v>0.32</c:v>
                </c:pt>
              </c:numCache>
            </c:numRef>
          </c:val>
          <c:extLst>
            <c:ext xmlns:c16="http://schemas.microsoft.com/office/drawing/2014/chart" uri="{C3380CC4-5D6E-409C-BE32-E72D297353CC}">
              <c16:uniqueId val="{00000000-36A8-4AD9-9C38-8C82C686164C}"/>
            </c:ext>
          </c:extLst>
        </c:ser>
        <c:ser>
          <c:idx val="1"/>
          <c:order val="1"/>
          <c:tx>
            <c:strRef>
              <c:f>Sheet1!$C$1</c:f>
              <c:strCache>
                <c:ptCount val="1"/>
                <c:pt idx="0">
                  <c:v>3-22 Yrs.</c:v>
                </c:pt>
              </c:strCache>
            </c:strRef>
          </c:tx>
          <c:spPr>
            <a:solidFill>
              <a:srgbClr val="92D050"/>
            </a:solidFill>
          </c:spPr>
          <c:invertIfNegative val="0"/>
          <c:dLbls>
            <c:dLbl>
              <c:idx val="0"/>
              <c:tx>
                <c:rich>
                  <a:bodyPr/>
                  <a:lstStyle/>
                  <a:p>
                    <a:r>
                      <a:rPr lang="en-US"/>
                      <a:t>814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465-497A-99F5-997DE05E6738}"/>
                </c:ext>
              </c:extLst>
            </c:dLbl>
            <c:dLbl>
              <c:idx val="1"/>
              <c:tx>
                <c:rich>
                  <a:bodyPr/>
                  <a:lstStyle/>
                  <a:p>
                    <a:r>
                      <a:rPr lang="en-US"/>
                      <a:t>216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465-497A-99F5-997DE05E6738}"/>
                </c:ext>
              </c:extLst>
            </c:dLbl>
            <c:dLbl>
              <c:idx val="2"/>
              <c:tx>
                <c:rich>
                  <a:bodyPr/>
                  <a:lstStyle/>
                  <a:p>
                    <a:r>
                      <a:rPr lang="en-US"/>
                      <a:t>3,771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465-497A-99F5-997DE05E6738}"/>
                </c:ext>
              </c:extLst>
            </c:dLbl>
            <c:dLbl>
              <c:idx val="3"/>
              <c:tx>
                <c:rich>
                  <a:bodyPr/>
                  <a:lstStyle/>
                  <a:p>
                    <a:r>
                      <a:rPr lang="en-US"/>
                      <a:t>533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465-497A-99F5-997DE05E6738}"/>
                </c:ext>
              </c:extLst>
            </c:dLbl>
            <c:dLbl>
              <c:idx val="4"/>
              <c:tx>
                <c:rich>
                  <a:bodyPr/>
                  <a:lstStyle/>
                  <a:p>
                    <a:r>
                      <a:rPr lang="en-US"/>
                      <a:t>651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465-497A-99F5-997DE05E673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Asian
(1,899)</c:v>
                </c:pt>
                <c:pt idx="1">
                  <c:v>Black/African American
(788)</c:v>
                </c:pt>
                <c:pt idx="2">
                  <c:v>Hispanic
(8,571)</c:v>
                </c:pt>
                <c:pt idx="3">
                  <c:v>White
(2,561)</c:v>
                </c:pt>
                <c:pt idx="4">
                  <c:v>Other
(1,393)</c:v>
                </c:pt>
              </c:strCache>
            </c:strRef>
          </c:cat>
          <c:val>
            <c:numRef>
              <c:f>Sheet1!$C$2:$C$6</c:f>
              <c:numCache>
                <c:formatCode>0%</c:formatCode>
                <c:ptCount val="5"/>
                <c:pt idx="0">
                  <c:v>0.43</c:v>
                </c:pt>
                <c:pt idx="1">
                  <c:v>0.27</c:v>
                </c:pt>
                <c:pt idx="2">
                  <c:v>0.44</c:v>
                </c:pt>
                <c:pt idx="3">
                  <c:v>0.21</c:v>
                </c:pt>
                <c:pt idx="4">
                  <c:v>0.47</c:v>
                </c:pt>
              </c:numCache>
            </c:numRef>
          </c:val>
          <c:extLst>
            <c:ext xmlns:c16="http://schemas.microsoft.com/office/drawing/2014/chart" uri="{C3380CC4-5D6E-409C-BE32-E72D297353CC}">
              <c16:uniqueId val="{00000001-36A8-4AD9-9C38-8C82C686164C}"/>
            </c:ext>
          </c:extLst>
        </c:ser>
        <c:ser>
          <c:idx val="2"/>
          <c:order val="2"/>
          <c:tx>
            <c:strRef>
              <c:f>Sheet1!$D$1</c:f>
              <c:strCache>
                <c:ptCount val="1"/>
                <c:pt idx="0">
                  <c:v>22+ Yrs.</c:v>
                </c:pt>
              </c:strCache>
            </c:strRef>
          </c:tx>
          <c:spPr>
            <a:solidFill>
              <a:schemeClr val="bg2">
                <a:lumMod val="50000"/>
              </a:schemeClr>
            </a:solidFill>
          </c:spPr>
          <c:invertIfNegative val="0"/>
          <c:dLbls>
            <c:dLbl>
              <c:idx val="0"/>
              <c:tx>
                <c:rich>
                  <a:bodyPr/>
                  <a:lstStyle/>
                  <a:p>
                    <a:r>
                      <a:rPr lang="en-US"/>
                      <a:t>654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465-497A-99F5-997DE05E6738}"/>
                </c:ext>
              </c:extLst>
            </c:dLbl>
            <c:dLbl>
              <c:idx val="1"/>
              <c:tx>
                <c:rich>
                  <a:bodyPr/>
                  <a:lstStyle/>
                  <a:p>
                    <a:r>
                      <a:rPr lang="en-US"/>
                      <a:t>492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465-497A-99F5-997DE05E6738}"/>
                </c:ext>
              </c:extLst>
            </c:dLbl>
            <c:dLbl>
              <c:idx val="2"/>
              <c:tx>
                <c:rich>
                  <a:bodyPr/>
                  <a:lstStyle/>
                  <a:p>
                    <a:r>
                      <a:rPr lang="en-US"/>
                      <a:t>2,793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465-497A-99F5-997DE05E6738}"/>
                </c:ext>
              </c:extLst>
            </c:dLbl>
            <c:dLbl>
              <c:idx val="3"/>
              <c:tx>
                <c:rich>
                  <a:bodyPr/>
                  <a:lstStyle/>
                  <a:p>
                    <a:r>
                      <a:rPr lang="en-US"/>
                      <a:t>1,786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465-497A-99F5-997DE05E6738}"/>
                </c:ext>
              </c:extLst>
            </c:dLbl>
            <c:dLbl>
              <c:idx val="4"/>
              <c:tx>
                <c:rich>
                  <a:bodyPr/>
                  <a:lstStyle/>
                  <a:p>
                    <a:r>
                      <a:rPr lang="en-US"/>
                      <a:t>295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465-497A-99F5-997DE05E673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Asian
(1,899)</c:v>
                </c:pt>
                <c:pt idx="1">
                  <c:v>Black/African American
(788)</c:v>
                </c:pt>
                <c:pt idx="2">
                  <c:v>Hispanic
(8,571)</c:v>
                </c:pt>
                <c:pt idx="3">
                  <c:v>White
(2,561)</c:v>
                </c:pt>
                <c:pt idx="4">
                  <c:v>Other
(1,393)</c:v>
                </c:pt>
              </c:strCache>
            </c:strRef>
          </c:cat>
          <c:val>
            <c:numRef>
              <c:f>Sheet1!$D$2:$D$6</c:f>
              <c:numCache>
                <c:formatCode>0%</c:formatCode>
                <c:ptCount val="5"/>
                <c:pt idx="0">
                  <c:v>0.34</c:v>
                </c:pt>
                <c:pt idx="1">
                  <c:v>0.63</c:v>
                </c:pt>
                <c:pt idx="2">
                  <c:v>0.33</c:v>
                </c:pt>
                <c:pt idx="3">
                  <c:v>0.7</c:v>
                </c:pt>
                <c:pt idx="4">
                  <c:v>0.21</c:v>
                </c:pt>
              </c:numCache>
            </c:numRef>
          </c:val>
          <c:extLst>
            <c:ext xmlns:c16="http://schemas.microsoft.com/office/drawing/2014/chart" uri="{C3380CC4-5D6E-409C-BE32-E72D297353CC}">
              <c16:uniqueId val="{00000002-36A8-4AD9-9C38-8C82C686164C}"/>
            </c:ext>
          </c:extLst>
        </c:ser>
        <c:dLbls>
          <c:showLegendKey val="0"/>
          <c:showVal val="1"/>
          <c:showCatName val="0"/>
          <c:showSerName val="0"/>
          <c:showPercent val="0"/>
          <c:showBubbleSize val="0"/>
        </c:dLbls>
        <c:gapWidth val="150"/>
        <c:overlap val="-25"/>
        <c:axId val="2114923880"/>
        <c:axId val="2114887832"/>
      </c:barChart>
      <c:catAx>
        <c:axId val="2114923880"/>
        <c:scaling>
          <c:orientation val="minMax"/>
        </c:scaling>
        <c:delete val="0"/>
        <c:axPos val="b"/>
        <c:numFmt formatCode="General" sourceLinked="0"/>
        <c:majorTickMark val="none"/>
        <c:minorTickMark val="none"/>
        <c:tickLblPos val="nextTo"/>
        <c:crossAx val="2114887832"/>
        <c:crosses val="autoZero"/>
        <c:auto val="1"/>
        <c:lblAlgn val="ctr"/>
        <c:lblOffset val="100"/>
        <c:noMultiLvlLbl val="0"/>
      </c:catAx>
      <c:valAx>
        <c:axId val="2114887832"/>
        <c:scaling>
          <c:orientation val="minMax"/>
        </c:scaling>
        <c:delete val="1"/>
        <c:axPos val="l"/>
        <c:majorGridlines>
          <c:spPr>
            <a:ln>
              <a:solidFill>
                <a:schemeClr val="bg1">
                  <a:lumMod val="85000"/>
                </a:schemeClr>
              </a:solidFill>
            </a:ln>
          </c:spPr>
        </c:majorGridlines>
        <c:title>
          <c:tx>
            <c:rich>
              <a:bodyPr/>
              <a:lstStyle/>
              <a:p>
                <a:pPr>
                  <a:defRPr/>
                </a:pPr>
                <a:r>
                  <a:rPr lang="en-US" err="1"/>
                  <a:t>Porcentaje</a:t>
                </a:r>
                <a:r>
                  <a:rPr lang="en-US" baseline="0"/>
                  <a:t> de </a:t>
                </a:r>
                <a:r>
                  <a:rPr lang="en-US" baseline="0" err="1"/>
                  <a:t>gru</a:t>
                </a:r>
                <a:r>
                  <a:rPr lang="en-US" err="1"/>
                  <a:t>po</a:t>
                </a:r>
                <a:r>
                  <a:rPr lang="en-US"/>
                  <a:t> por </a:t>
                </a:r>
                <a:r>
                  <a:rPr lang="en-US" err="1"/>
                  <a:t>edad</a:t>
                </a:r>
                <a:endParaRPr lang="en-US"/>
              </a:p>
            </c:rich>
          </c:tx>
          <c:layout>
            <c:manualLayout>
              <c:xMode val="edge"/>
              <c:yMode val="edge"/>
              <c:x val="8.832619915799117E-2"/>
              <c:y val="9.3018372703412067E-2"/>
            </c:manualLayout>
          </c:layout>
          <c:overlay val="0"/>
        </c:title>
        <c:numFmt formatCode="0%" sourceLinked="1"/>
        <c:majorTickMark val="none"/>
        <c:minorTickMark val="none"/>
        <c:tickLblPos val="none"/>
        <c:crossAx val="2114923880"/>
        <c:crosses val="autoZero"/>
        <c:crossBetween val="between"/>
      </c:valAx>
      <c:dTable>
        <c:showHorzBorder val="1"/>
        <c:showVertBorder val="1"/>
        <c:showOutline val="1"/>
        <c:showKeys val="1"/>
        <c:spPr>
          <a:ln>
            <a:solidFill>
              <a:schemeClr val="tx1">
                <a:lumMod val="50000"/>
                <a:lumOff val="50000"/>
              </a:schemeClr>
            </a:solidFill>
          </a:ln>
        </c:spPr>
      </c:dTable>
      <c:spPr>
        <a:noFill/>
        <a:ln>
          <a:solidFill>
            <a:schemeClr val="bg1">
              <a:lumMod val="85000"/>
            </a:schemeClr>
          </a:solidFill>
        </a:ln>
      </c:spPr>
    </c:plotArea>
    <c:legend>
      <c:legendPos val="t"/>
      <c:layout>
        <c:manualLayout>
          <c:xMode val="edge"/>
          <c:yMode val="edge"/>
          <c:x val="0.33640543254240873"/>
          <c:y val="2.3519328602443212E-2"/>
          <c:w val="0.32047772551920939"/>
          <c:h val="5.6172353455818023E-2"/>
        </c:manualLayout>
      </c:layout>
      <c:overlay val="0"/>
    </c:legend>
    <c:plotVisOnly val="1"/>
    <c:dispBlanksAs val="gap"/>
    <c:showDLblsOverMax val="0"/>
  </c:chart>
  <c:spPr>
    <a:ln w="0">
      <a:noFill/>
      <a:round/>
    </a:ln>
  </c:spPr>
  <c:txPr>
    <a:bodyPr/>
    <a:lstStyle/>
    <a:p>
      <a:pPr>
        <a:defRPr sz="14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All Age Clients</c:v>
                </c:pt>
              </c:strCache>
            </c:strRef>
          </c:tx>
          <c:invertIfNegative val="0"/>
          <c:cat>
            <c:strRef>
              <c:f>Sheet1!$B$1:$F$1</c:f>
              <c:strCache>
                <c:ptCount val="5"/>
                <c:pt idx="0">
                  <c:v>Asian</c:v>
                </c:pt>
                <c:pt idx="1">
                  <c:v>Black/ African- American</c:v>
                </c:pt>
                <c:pt idx="2">
                  <c:v>Hispanic</c:v>
                </c:pt>
                <c:pt idx="3">
                  <c:v>Other</c:v>
                </c:pt>
                <c:pt idx="4">
                  <c:v>White</c:v>
                </c:pt>
              </c:strCache>
            </c:strRef>
          </c:cat>
          <c:val>
            <c:numRef>
              <c:f>Sheet1!$B$2:$F$2</c:f>
              <c:numCache>
                <c:formatCode>#,##0</c:formatCode>
                <c:ptCount val="5"/>
                <c:pt idx="0">
                  <c:v>1899</c:v>
                </c:pt>
                <c:pt idx="1">
                  <c:v>788</c:v>
                </c:pt>
                <c:pt idx="2">
                  <c:v>8571</c:v>
                </c:pt>
                <c:pt idx="3">
                  <c:v>1393</c:v>
                </c:pt>
                <c:pt idx="4">
                  <c:v>2561</c:v>
                </c:pt>
              </c:numCache>
            </c:numRef>
          </c:val>
          <c:extLst>
            <c:ext xmlns:c16="http://schemas.microsoft.com/office/drawing/2014/chart" uri="{C3380CC4-5D6E-409C-BE32-E72D297353CC}">
              <c16:uniqueId val="{00000000-570B-4941-B0F3-4DA453B25BB9}"/>
            </c:ext>
          </c:extLst>
        </c:ser>
        <c:ser>
          <c:idx val="1"/>
          <c:order val="1"/>
          <c:tx>
            <c:strRef>
              <c:f>Sheet1!$A$3</c:f>
              <c:strCache>
                <c:ptCount val="1"/>
                <c:pt idx="0">
                  <c:v>Residential Care</c:v>
                </c:pt>
              </c:strCache>
            </c:strRef>
          </c:tx>
          <c:spPr>
            <a:solidFill>
              <a:srgbClr val="92D050"/>
            </a:solidFill>
          </c:spPr>
          <c:invertIfNegative val="0"/>
          <c:dLbls>
            <c:dLbl>
              <c:idx val="0"/>
              <c:tx>
                <c:rich>
                  <a:bodyPr/>
                  <a:lstStyle/>
                  <a:p>
                    <a:r>
                      <a:rPr lang="en-US" sz="1600"/>
                      <a:t>8</a:t>
                    </a:r>
                    <a:r>
                      <a:rPr lang="en-US"/>
                      <a:t>%</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70B-4941-B0F3-4DA453B25BB9}"/>
                </c:ext>
              </c:extLst>
            </c:dLbl>
            <c:dLbl>
              <c:idx val="1"/>
              <c:layout>
                <c:manualLayout>
                  <c:x val="1.3888888888888999E-2"/>
                  <c:y val="2.1645021645021701E-3"/>
                </c:manualLayout>
              </c:layout>
              <c:tx>
                <c:rich>
                  <a:bodyPr/>
                  <a:lstStyle/>
                  <a:p>
                    <a:r>
                      <a:rPr lang="en-US" sz="1600" b="1">
                        <a:solidFill>
                          <a:srgbClr val="FF0000"/>
                        </a:solidFill>
                      </a:rPr>
                      <a:t>38</a:t>
                    </a:r>
                    <a:r>
                      <a:rPr lang="en-US"/>
                      <a:t>%</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70B-4941-B0F3-4DA453B25BB9}"/>
                </c:ext>
              </c:extLst>
            </c:dLbl>
            <c:dLbl>
              <c:idx val="2"/>
              <c:tx>
                <c:rich>
                  <a:bodyPr/>
                  <a:lstStyle/>
                  <a:p>
                    <a:r>
                      <a:rPr lang="en-US" sz="1600"/>
                      <a:t>9</a:t>
                    </a:r>
                    <a:r>
                      <a:rPr lang="en-US"/>
                      <a:t>%</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70B-4941-B0F3-4DA453B25BB9}"/>
                </c:ext>
              </c:extLst>
            </c:dLbl>
            <c:dLbl>
              <c:idx val="3"/>
              <c:tx>
                <c:rich>
                  <a:bodyPr/>
                  <a:lstStyle/>
                  <a:p>
                    <a:r>
                      <a:rPr lang="en-US"/>
                      <a:t>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70B-4941-B0F3-4DA453B25BB9}"/>
                </c:ext>
              </c:extLst>
            </c:dLbl>
            <c:dLbl>
              <c:idx val="4"/>
              <c:tx>
                <c:rich>
                  <a:bodyPr/>
                  <a:lstStyle/>
                  <a:p>
                    <a:r>
                      <a:rPr lang="en-US" b="1">
                        <a:solidFill>
                          <a:srgbClr val="FF0000"/>
                        </a:solidFill>
                      </a:rPr>
                      <a:t>49</a:t>
                    </a:r>
                    <a:r>
                      <a:rPr lang="en-US"/>
                      <a:t>%</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70B-4941-B0F3-4DA453B25BB9}"/>
                </c:ext>
              </c:extLst>
            </c:dLbl>
            <c:dLbl>
              <c:idx val="5"/>
              <c:tx>
                <c:rich>
                  <a:bodyPr/>
                  <a:lstStyle/>
                  <a:p>
                    <a:r>
                      <a:rPr lang="en-US">
                        <a:solidFill>
                          <a:srgbClr val="FF0000"/>
                        </a:solidFill>
                      </a:rPr>
                      <a:t>50</a:t>
                    </a:r>
                    <a:r>
                      <a:rPr lang="en-US"/>
                      <a:t>%</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70B-4941-B0F3-4DA453B25BB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Asian</c:v>
                </c:pt>
                <c:pt idx="1">
                  <c:v>Black/ African- American</c:v>
                </c:pt>
                <c:pt idx="2">
                  <c:v>Hispanic</c:v>
                </c:pt>
                <c:pt idx="3">
                  <c:v>Other</c:v>
                </c:pt>
                <c:pt idx="4">
                  <c:v>White</c:v>
                </c:pt>
              </c:strCache>
            </c:strRef>
          </c:cat>
          <c:val>
            <c:numRef>
              <c:f>Sheet1!$B$3:$F$3</c:f>
              <c:numCache>
                <c:formatCode>#,##0</c:formatCode>
                <c:ptCount val="5"/>
                <c:pt idx="0">
                  <c:v>143</c:v>
                </c:pt>
                <c:pt idx="1">
                  <c:v>301</c:v>
                </c:pt>
                <c:pt idx="2">
                  <c:v>814</c:v>
                </c:pt>
                <c:pt idx="3">
                  <c:v>110</c:v>
                </c:pt>
                <c:pt idx="4">
                  <c:v>1244</c:v>
                </c:pt>
              </c:numCache>
            </c:numRef>
          </c:val>
          <c:extLst>
            <c:ext xmlns:c16="http://schemas.microsoft.com/office/drawing/2014/chart" uri="{C3380CC4-5D6E-409C-BE32-E72D297353CC}">
              <c16:uniqueId val="{00000007-570B-4941-B0F3-4DA453B25BB9}"/>
            </c:ext>
          </c:extLst>
        </c:ser>
        <c:dLbls>
          <c:showLegendKey val="0"/>
          <c:showVal val="0"/>
          <c:showCatName val="0"/>
          <c:showSerName val="0"/>
          <c:showPercent val="0"/>
          <c:showBubbleSize val="0"/>
        </c:dLbls>
        <c:gapWidth val="250"/>
        <c:axId val="-2147462200"/>
        <c:axId val="-2147459192"/>
      </c:barChart>
      <c:catAx>
        <c:axId val="-2147462200"/>
        <c:scaling>
          <c:orientation val="minMax"/>
        </c:scaling>
        <c:delete val="0"/>
        <c:axPos val="b"/>
        <c:numFmt formatCode="General" sourceLinked="0"/>
        <c:majorTickMark val="none"/>
        <c:minorTickMark val="none"/>
        <c:tickLblPos val="nextTo"/>
        <c:crossAx val="-2147459192"/>
        <c:crosses val="autoZero"/>
        <c:auto val="1"/>
        <c:lblAlgn val="ctr"/>
        <c:lblOffset val="100"/>
        <c:noMultiLvlLbl val="0"/>
      </c:catAx>
      <c:valAx>
        <c:axId val="-2147459192"/>
        <c:scaling>
          <c:orientation val="minMax"/>
          <c:max val="8600"/>
          <c:min val="0"/>
        </c:scaling>
        <c:delete val="0"/>
        <c:axPos val="l"/>
        <c:majorGridlines>
          <c:spPr>
            <a:ln>
              <a:solidFill>
                <a:schemeClr val="bg1">
                  <a:lumMod val="85000"/>
                </a:schemeClr>
              </a:solidFill>
            </a:ln>
          </c:spPr>
        </c:majorGridlines>
        <c:numFmt formatCode="#,##0" sourceLinked="1"/>
        <c:majorTickMark val="out"/>
        <c:minorTickMark val="none"/>
        <c:tickLblPos val="low"/>
        <c:spPr>
          <a:ln>
            <a:solidFill>
              <a:schemeClr val="bg1">
                <a:lumMod val="85000"/>
              </a:schemeClr>
            </a:solidFill>
          </a:ln>
        </c:spPr>
        <c:crossAx val="-2147462200"/>
        <c:crosses val="autoZero"/>
        <c:crossBetween val="between"/>
        <c:majorUnit val="1000"/>
      </c:valAx>
      <c:dTable>
        <c:showHorzBorder val="1"/>
        <c:showVertBorder val="1"/>
        <c:showOutline val="1"/>
        <c:showKeys val="1"/>
      </c:dTable>
    </c:plotArea>
    <c:plotVisOnly val="1"/>
    <c:dispBlanksAs val="gap"/>
    <c:showDLblsOverMax val="0"/>
  </c:chart>
  <c:txPr>
    <a:bodyPr/>
    <a:lstStyle/>
    <a:p>
      <a:pPr>
        <a:defRPr sz="14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53184601924762"/>
          <c:y val="7.4774634652149966E-2"/>
          <c:w val="0.87275678627419895"/>
          <c:h val="0.59120637698065515"/>
        </c:manualLayout>
      </c:layout>
      <c:barChart>
        <c:barDir val="col"/>
        <c:grouping val="clustered"/>
        <c:varyColors val="0"/>
        <c:ser>
          <c:idx val="0"/>
          <c:order val="0"/>
          <c:tx>
            <c:strRef>
              <c:f>Sheet1!$B$1</c:f>
              <c:strCache>
                <c:ptCount val="1"/>
                <c:pt idx="0">
                  <c:v>0-2 Yrs.</c:v>
                </c:pt>
              </c:strCache>
            </c:strRef>
          </c:tx>
          <c:spPr>
            <a:solidFill>
              <a:srgbClr val="FFC000"/>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Asian
(143 of 1,899)</c:v>
                </c:pt>
                <c:pt idx="1">
                  <c:v>Black/African American
(301 of 788)</c:v>
                </c:pt>
                <c:pt idx="2">
                  <c:v>Hispanic
(814 of 8,571)</c:v>
                </c:pt>
                <c:pt idx="3">
                  <c:v>White
(1,244 of 2,561)</c:v>
                </c:pt>
                <c:pt idx="4">
                  <c:v>Other
(110 of 1,393)</c:v>
                </c:pt>
              </c:strCache>
            </c:strRef>
          </c:cat>
          <c:val>
            <c:numRef>
              <c:f>Sheet1!$B$2:$B$6</c:f>
              <c:numCache>
                <c:formatCode>0</c:formatCode>
                <c:ptCount val="5"/>
                <c:pt idx="0">
                  <c:v>1</c:v>
                </c:pt>
                <c:pt idx="1">
                  <c:v>1</c:v>
                </c:pt>
                <c:pt idx="2">
                  <c:v>1</c:v>
                </c:pt>
                <c:pt idx="3">
                  <c:v>0.09</c:v>
                </c:pt>
                <c:pt idx="4">
                  <c:v>0.32</c:v>
                </c:pt>
              </c:numCache>
            </c:numRef>
          </c:val>
          <c:extLst>
            <c:ext xmlns:c16="http://schemas.microsoft.com/office/drawing/2014/chart" uri="{C3380CC4-5D6E-409C-BE32-E72D297353CC}">
              <c16:uniqueId val="{00000000-36A8-4AD9-9C38-8C82C686164C}"/>
            </c:ext>
          </c:extLst>
        </c:ser>
        <c:ser>
          <c:idx val="1"/>
          <c:order val="1"/>
          <c:tx>
            <c:strRef>
              <c:f>Sheet1!$C$1</c:f>
              <c:strCache>
                <c:ptCount val="1"/>
                <c:pt idx="0">
                  <c:v>3-21 Yrs.</c:v>
                </c:pt>
              </c:strCache>
            </c:strRef>
          </c:tx>
          <c:spPr>
            <a:solidFill>
              <a:srgbClr val="92D050"/>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Asian
(143 of 1,899)</c:v>
                </c:pt>
                <c:pt idx="1">
                  <c:v>Black/African American
(301 of 788)</c:v>
                </c:pt>
                <c:pt idx="2">
                  <c:v>Hispanic
(814 of 8,571)</c:v>
                </c:pt>
                <c:pt idx="3">
                  <c:v>White
(1,244 of 2,561)</c:v>
                </c:pt>
                <c:pt idx="4">
                  <c:v>Other
(110 of 1,393)</c:v>
                </c:pt>
              </c:strCache>
            </c:strRef>
          </c:cat>
          <c:val>
            <c:numRef>
              <c:f>Sheet1!$C$2:$C$6</c:f>
              <c:numCache>
                <c:formatCode>0</c:formatCode>
                <c:ptCount val="5"/>
                <c:pt idx="0">
                  <c:v>9</c:v>
                </c:pt>
                <c:pt idx="1">
                  <c:v>22</c:v>
                </c:pt>
                <c:pt idx="2">
                  <c:v>57</c:v>
                </c:pt>
                <c:pt idx="3">
                  <c:v>14</c:v>
                </c:pt>
                <c:pt idx="4">
                  <c:v>6</c:v>
                </c:pt>
              </c:numCache>
            </c:numRef>
          </c:val>
          <c:extLst>
            <c:ext xmlns:c16="http://schemas.microsoft.com/office/drawing/2014/chart" uri="{C3380CC4-5D6E-409C-BE32-E72D297353CC}">
              <c16:uniqueId val="{00000001-36A8-4AD9-9C38-8C82C686164C}"/>
            </c:ext>
          </c:extLst>
        </c:ser>
        <c:ser>
          <c:idx val="2"/>
          <c:order val="2"/>
          <c:tx>
            <c:strRef>
              <c:f>Sheet1!$D$1</c:f>
              <c:strCache>
                <c:ptCount val="1"/>
                <c:pt idx="0">
                  <c:v>22+ Yrs.</c:v>
                </c:pt>
              </c:strCache>
            </c:strRef>
          </c:tx>
          <c:spPr>
            <a:solidFill>
              <a:schemeClr val="bg2">
                <a:lumMod val="50000"/>
              </a:schemeClr>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Asian
(143 of 1,899)</c:v>
                </c:pt>
                <c:pt idx="1">
                  <c:v>Black/African American
(301 of 788)</c:v>
                </c:pt>
                <c:pt idx="2">
                  <c:v>Hispanic
(814 of 8,571)</c:v>
                </c:pt>
                <c:pt idx="3">
                  <c:v>White
(1,244 of 2,561)</c:v>
                </c:pt>
                <c:pt idx="4">
                  <c:v>Other
(110 of 1,393)</c:v>
                </c:pt>
              </c:strCache>
            </c:strRef>
          </c:cat>
          <c:val>
            <c:numRef>
              <c:f>Sheet1!$D$2:$D$6</c:f>
              <c:numCache>
                <c:formatCode>0</c:formatCode>
                <c:ptCount val="5"/>
                <c:pt idx="0">
                  <c:v>133</c:v>
                </c:pt>
                <c:pt idx="1">
                  <c:v>278</c:v>
                </c:pt>
                <c:pt idx="2">
                  <c:v>756</c:v>
                </c:pt>
                <c:pt idx="3">
                  <c:v>1230</c:v>
                </c:pt>
                <c:pt idx="4">
                  <c:v>104</c:v>
                </c:pt>
              </c:numCache>
            </c:numRef>
          </c:val>
          <c:extLst>
            <c:ext xmlns:c16="http://schemas.microsoft.com/office/drawing/2014/chart" uri="{C3380CC4-5D6E-409C-BE32-E72D297353CC}">
              <c16:uniqueId val="{00000002-36A8-4AD9-9C38-8C82C686164C}"/>
            </c:ext>
          </c:extLst>
        </c:ser>
        <c:dLbls>
          <c:dLblPos val="outEnd"/>
          <c:showLegendKey val="0"/>
          <c:showVal val="1"/>
          <c:showCatName val="0"/>
          <c:showSerName val="0"/>
          <c:showPercent val="0"/>
          <c:showBubbleSize val="0"/>
        </c:dLbls>
        <c:gapWidth val="150"/>
        <c:overlap val="-25"/>
        <c:axId val="2143508232"/>
        <c:axId val="2143511352"/>
      </c:barChart>
      <c:catAx>
        <c:axId val="2143508232"/>
        <c:scaling>
          <c:orientation val="minMax"/>
        </c:scaling>
        <c:delete val="0"/>
        <c:axPos val="b"/>
        <c:numFmt formatCode="General" sourceLinked="0"/>
        <c:majorTickMark val="none"/>
        <c:minorTickMark val="none"/>
        <c:tickLblPos val="nextTo"/>
        <c:crossAx val="2143511352"/>
        <c:crosses val="autoZero"/>
        <c:auto val="1"/>
        <c:lblAlgn val="ctr"/>
        <c:lblOffset val="100"/>
        <c:noMultiLvlLbl val="0"/>
      </c:catAx>
      <c:valAx>
        <c:axId val="2143511352"/>
        <c:scaling>
          <c:orientation val="minMax"/>
        </c:scaling>
        <c:delete val="0"/>
        <c:axPos val="l"/>
        <c:majorGridlines>
          <c:spPr>
            <a:ln>
              <a:solidFill>
                <a:schemeClr val="bg1">
                  <a:lumMod val="85000"/>
                </a:schemeClr>
              </a:solidFill>
            </a:ln>
          </c:spPr>
        </c:majorGridlines>
        <c:title>
          <c:tx>
            <c:rich>
              <a:bodyPr/>
              <a:lstStyle/>
              <a:p>
                <a:pPr>
                  <a:defRPr/>
                </a:pPr>
                <a:r>
                  <a:rPr lang="en-US" dirty="0"/>
                  <a:t>Percentage of Age Group</a:t>
                </a:r>
              </a:p>
            </c:rich>
          </c:tx>
          <c:layout>
            <c:manualLayout>
              <c:xMode val="edge"/>
              <c:yMode val="edge"/>
              <c:x val="1.1682784618365661E-2"/>
              <c:y val="0.18957535400667505"/>
            </c:manualLayout>
          </c:layout>
          <c:overlay val="0"/>
        </c:title>
        <c:numFmt formatCode="0" sourceLinked="1"/>
        <c:majorTickMark val="out"/>
        <c:minorTickMark val="none"/>
        <c:tickLblPos val="nextTo"/>
        <c:spPr>
          <a:ln>
            <a:solidFill>
              <a:schemeClr val="bg1">
                <a:lumMod val="85000"/>
              </a:schemeClr>
            </a:solidFill>
          </a:ln>
        </c:spPr>
        <c:crossAx val="2143508232"/>
        <c:crosses val="autoZero"/>
        <c:crossBetween val="between"/>
      </c:valAx>
      <c:dTable>
        <c:showHorzBorder val="1"/>
        <c:showVertBorder val="1"/>
        <c:showOutline val="1"/>
        <c:showKeys val="1"/>
      </c:dTable>
    </c:plotArea>
    <c:legend>
      <c:legendPos val="t"/>
      <c:overlay val="0"/>
    </c:legend>
    <c:plotVisOnly val="1"/>
    <c:dispBlanksAs val="gap"/>
    <c:showDLblsOverMax val="0"/>
  </c:chart>
  <c:txPr>
    <a:bodyPr/>
    <a:lstStyle/>
    <a:p>
      <a:pPr>
        <a:defRPr sz="14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136"/>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1666220293891838E-3"/>
          <c:y val="3.6987130364419646E-3"/>
          <c:w val="0.99583333333333335"/>
          <c:h val="0.97156240886555845"/>
        </c:manualLayout>
      </c:layout>
      <c:pie3DChart>
        <c:varyColors val="1"/>
        <c:ser>
          <c:idx val="0"/>
          <c:order val="0"/>
          <c:tx>
            <c:strRef>
              <c:f>Sheet1!$B$1</c:f>
              <c:strCache>
                <c:ptCount val="1"/>
                <c:pt idx="0">
                  <c:v>out of home</c:v>
                </c:pt>
              </c:strCache>
            </c:strRef>
          </c:tx>
          <c:explosion val="2"/>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0-5EDE-4CEF-9876-F53511ED1FE4}"/>
              </c:ext>
            </c:extLst>
          </c:dPt>
          <c:dPt>
            <c:idx val="1"/>
            <c:bubble3D val="0"/>
            <c:spPr>
              <a:solidFill>
                <a:schemeClr val="accent2"/>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4-A6D1-497E-AB2F-F95E319E2288}"/>
              </c:ext>
            </c:extLst>
          </c:dPt>
          <c:dPt>
            <c:idx val="2"/>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5-A6D1-497E-AB2F-F95E319E2288}"/>
              </c:ext>
            </c:extLst>
          </c:dPt>
          <c:dPt>
            <c:idx val="3"/>
            <c:bubble3D val="0"/>
            <c:spPr>
              <a:solidFill>
                <a:schemeClr val="accent4"/>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6-A6D1-497E-AB2F-F95E319E2288}"/>
              </c:ext>
            </c:extLst>
          </c:dPt>
          <c:dPt>
            <c:idx val="4"/>
            <c:bubble3D val="0"/>
            <c:spPr>
              <a:solidFill>
                <a:schemeClr val="accent5"/>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1-5EDE-4CEF-9876-F53511ED1FE4}"/>
              </c:ext>
            </c:extLst>
          </c:dPt>
          <c:dLbls>
            <c:dLbl>
              <c:idx val="0"/>
              <c:layout>
                <c:manualLayout>
                  <c:x val="4.1750328083988734E-3"/>
                  <c:y val="-4.7008547008547168E-2"/>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fld id="{65B4B8A2-DA03-4F95-967A-13E73328530A}" type="CATEGORYNAME">
                      <a:rPr lang="en-US" smtClean="0">
                        <a:solidFill>
                          <a:schemeClr val="tx1"/>
                        </a:solidFill>
                      </a:rPr>
                      <a:pPr>
                        <a:defRPr sz="1600" b="0">
                          <a:solidFill>
                            <a:schemeClr val="tx1"/>
                          </a:solidFill>
                        </a:defRPr>
                      </a:pPr>
                      <a:t>[CATEGORY NAME]</a:t>
                    </a:fld>
                    <a:endParaRPr lang="en-US" dirty="0">
                      <a:solidFill>
                        <a:schemeClr val="tx1"/>
                      </a:solidFill>
                    </a:endParaRPr>
                  </a:p>
                  <a:p>
                    <a:pPr>
                      <a:defRPr sz="1600" b="0">
                        <a:solidFill>
                          <a:schemeClr val="tx1"/>
                        </a:solidFill>
                      </a:defRPr>
                    </a:pPr>
                    <a:fld id="{A03B2E2D-C2BE-4BB8-884E-E12DAFB35674}" type="VALUE">
                      <a:rPr lang="en-US" baseline="0" smtClean="0">
                        <a:solidFill>
                          <a:schemeClr val="tx1"/>
                        </a:solidFill>
                      </a:rPr>
                      <a:pPr>
                        <a:defRPr sz="1600" b="0">
                          <a:solidFill>
                            <a:schemeClr val="tx1"/>
                          </a:solidFill>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5EDE-4CEF-9876-F53511ED1FE4}"/>
                </c:ext>
              </c:extLst>
            </c:dLbl>
            <c:dLbl>
              <c:idx val="1"/>
              <c:delete val="1"/>
              <c:extLst>
                <c:ext xmlns:c15="http://schemas.microsoft.com/office/drawing/2012/chart" uri="{CE6537A1-D6FC-4f65-9D91-7224C49458BB}"/>
                <c:ext xmlns:c16="http://schemas.microsoft.com/office/drawing/2014/chart" uri="{C3380CC4-5D6E-409C-BE32-E72D297353CC}">
                  <c16:uniqueId val="{00000004-A6D1-497E-AB2F-F95E319E2288}"/>
                </c:ext>
              </c:extLst>
            </c:dLbl>
            <c:dLbl>
              <c:idx val="2"/>
              <c:layout>
                <c:manualLayout>
                  <c:x val="0.18686876640419947"/>
                  <c:y val="-0.13827831617201697"/>
                </c:manualLayout>
              </c:layout>
              <c:tx>
                <c:rich>
                  <a:bodyPr rot="0" spcFirstLastPara="1" vertOverflow="ellipsis" vert="horz" wrap="square" lIns="38100" tIns="19050" rIns="38100" bIns="19050" anchor="ctr" anchorCtr="1">
                    <a:spAutoFit/>
                  </a:bodyPr>
                  <a:lstStyle/>
                  <a:p>
                    <a:pPr>
                      <a:defRPr sz="2000" b="0" i="0" u="none" strike="noStrike" kern="1200" baseline="0">
                        <a:solidFill>
                          <a:schemeClr val="lt1"/>
                        </a:solidFill>
                        <a:latin typeface="+mn-lt"/>
                        <a:ea typeface="+mn-ea"/>
                        <a:cs typeface="+mn-cs"/>
                      </a:defRPr>
                    </a:pPr>
                    <a:r>
                      <a:rPr lang="en-US" sz="2000" dirty="0"/>
                      <a:t>Hispanos</a:t>
                    </a:r>
                  </a:p>
                  <a:p>
                    <a:pPr>
                      <a:defRPr sz="2000" b="0"/>
                    </a:pPr>
                    <a:r>
                      <a:rPr lang="en-US" sz="2000" baseline="0" dirty="0"/>
                      <a:t> </a:t>
                    </a:r>
                    <a:fld id="{37408F98-C43D-40A7-843E-C5E0D76C8137}" type="VALUE">
                      <a:rPr lang="en-US" sz="2000" baseline="0"/>
                      <a:pPr>
                        <a:defRPr sz="2000" b="0"/>
                      </a:pPr>
                      <a:t>[VALUE]</a:t>
                    </a:fld>
                    <a:endParaRPr lang="en-US" sz="2000" baseline="0" dirty="0"/>
                  </a:p>
                </c:rich>
              </c:tx>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A6D1-497E-AB2F-F95E319E2288}"/>
                </c:ext>
              </c:extLst>
            </c:dLbl>
            <c:dLbl>
              <c:idx val="3"/>
              <c:layout>
                <c:manualLayout>
                  <c:x val="8.2020997375328087E-8"/>
                  <c:y val="1.8820748367992461E-2"/>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A6D1-497E-AB2F-F95E319E2288}"/>
                </c:ext>
              </c:extLst>
            </c:dLbl>
            <c:dLbl>
              <c:idx val="4"/>
              <c:layout>
                <c:manualLayout>
                  <c:x val="-0.13499163385826779"/>
                  <c:y val="0.16608395864298803"/>
                </c:manualLayout>
              </c:layout>
              <c:tx>
                <c:rich>
                  <a:bodyPr rot="0" spcFirstLastPara="1" vertOverflow="ellipsis" vert="horz" wrap="square" lIns="38100" tIns="19050" rIns="38100" bIns="19050" anchor="ctr" anchorCtr="1">
                    <a:noAutofit/>
                  </a:bodyPr>
                  <a:lstStyle/>
                  <a:p>
                    <a:pPr>
                      <a:defRPr sz="2000" b="0" i="0" u="none" strike="noStrike" kern="1200" baseline="0">
                        <a:solidFill>
                          <a:schemeClr val="lt1"/>
                        </a:solidFill>
                        <a:latin typeface="+mn-lt"/>
                        <a:ea typeface="+mn-ea"/>
                        <a:cs typeface="+mn-cs"/>
                      </a:defRPr>
                    </a:pPr>
                    <a:r>
                      <a:rPr lang="en-US" sz="2000" dirty="0"/>
                      <a:t>Blanco:</a:t>
                    </a:r>
                    <a:r>
                      <a:rPr lang="en-US" sz="2000" baseline="0" dirty="0"/>
                      <a:t> 1,244</a:t>
                    </a:r>
                  </a:p>
                  <a:p>
                    <a:pPr>
                      <a:defRPr sz="2000" b="0"/>
                    </a:pPr>
                    <a:fld id="{129252BA-92C5-4119-8455-AB463A6EE6FA}" type="VALUE">
                      <a:rPr lang="en-US" sz="2000" baseline="0" smtClean="0"/>
                      <a:pPr>
                        <a:defRPr sz="2000" b="0"/>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4562500000000003"/>
                      <c:h val="0.21549550754228877"/>
                    </c:manualLayout>
                  </c15:layout>
                  <c15:dlblFieldTable/>
                  <c15:showDataLabelsRange val="0"/>
                </c:ext>
                <c:ext xmlns:c16="http://schemas.microsoft.com/office/drawing/2014/chart" uri="{C3380CC4-5D6E-409C-BE32-E72D297353CC}">
                  <c16:uniqueId val="{00000001-5EDE-4CEF-9876-F53511ED1FE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lt1"/>
                    </a:solidFill>
                    <a:latin typeface="+mn-lt"/>
                    <a:ea typeface="+mn-ea"/>
                    <a:cs typeface="+mn-cs"/>
                  </a:defRPr>
                </a:pPr>
                <a:endParaRPr lang="en-US"/>
              </a:p>
            </c:txPr>
            <c:dLblPos val="inEnd"/>
            <c:showLegendKey val="0"/>
            <c:showVal val="1"/>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Asian: 143</c:v>
                </c:pt>
                <c:pt idx="1">
                  <c:v>African-American: 301</c:v>
                </c:pt>
                <c:pt idx="2">
                  <c:v>Hispanic: 814</c:v>
                </c:pt>
                <c:pt idx="3">
                  <c:v>Other: 110</c:v>
                </c:pt>
                <c:pt idx="4">
                  <c:v>White: 1,244</c:v>
                </c:pt>
              </c:strCache>
            </c:strRef>
          </c:cat>
          <c:val>
            <c:numRef>
              <c:f>Sheet1!$B$2:$B$6</c:f>
              <c:numCache>
                <c:formatCode>0%</c:formatCode>
                <c:ptCount val="5"/>
                <c:pt idx="0">
                  <c:v>0.05</c:v>
                </c:pt>
                <c:pt idx="1">
                  <c:v>0.12</c:v>
                </c:pt>
                <c:pt idx="2">
                  <c:v>0.31</c:v>
                </c:pt>
                <c:pt idx="3">
                  <c:v>0.04</c:v>
                </c:pt>
                <c:pt idx="4">
                  <c:v>0.48</c:v>
                </c:pt>
              </c:numCache>
            </c:numRef>
          </c:val>
          <c:extLst>
            <c:ext xmlns:c16="http://schemas.microsoft.com/office/drawing/2014/chart" uri="{C3380CC4-5D6E-409C-BE32-E72D297353CC}">
              <c16:uniqueId val="{00000002-5EDE-4CEF-9876-F53511ED1FE4}"/>
            </c:ext>
          </c:extLst>
        </c:ser>
        <c:dLbls>
          <c:dLblPos val="inEnd"/>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78116043307086613"/>
          <c:y val="0.17008679760882273"/>
          <c:w val="0.21823458005249344"/>
          <c:h val="0.48761979271821798"/>
        </c:manualLayout>
      </c:layout>
      <c:overlay val="0"/>
      <c:spPr>
        <a:solidFill>
          <a:schemeClr val="lt1">
            <a:alpha val="78000"/>
          </a:schemeClr>
        </a:solidFill>
        <a:ln>
          <a:noFill/>
        </a:ln>
        <a:effectLst/>
      </c:spPr>
      <c:txPr>
        <a:bodyPr rot="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FY 16</c:v>
                </c:pt>
              </c:strCache>
            </c:strRef>
          </c:tx>
          <c:spPr>
            <a:solidFill>
              <a:schemeClr val="bg2">
                <a:lumMod val="75000"/>
              </a:schemeClr>
            </a:solidFill>
          </c:spPr>
          <c:invertIfNegative val="0"/>
          <c:cat>
            <c:strRef>
              <c:f>Sheet1!$B$1:$F$1</c:f>
              <c:strCache>
                <c:ptCount val="5"/>
                <c:pt idx="0">
                  <c:v>Asian</c:v>
                </c:pt>
                <c:pt idx="1">
                  <c:v>Black/ African American</c:v>
                </c:pt>
                <c:pt idx="2">
                  <c:v>Hispanic</c:v>
                </c:pt>
                <c:pt idx="3">
                  <c:v>White</c:v>
                </c:pt>
                <c:pt idx="4">
                  <c:v>Other</c:v>
                </c:pt>
              </c:strCache>
            </c:strRef>
          </c:cat>
          <c:val>
            <c:numRef>
              <c:f>Sheet1!$B$2:$F$2</c:f>
              <c:numCache>
                <c:formatCode>"$"#,##0</c:formatCode>
                <c:ptCount val="5"/>
                <c:pt idx="0">
                  <c:v>9391</c:v>
                </c:pt>
                <c:pt idx="1">
                  <c:v>17720</c:v>
                </c:pt>
                <c:pt idx="2">
                  <c:v>8439</c:v>
                </c:pt>
                <c:pt idx="3">
                  <c:v>21068</c:v>
                </c:pt>
                <c:pt idx="4">
                  <c:v>8941</c:v>
                </c:pt>
              </c:numCache>
            </c:numRef>
          </c:val>
          <c:extLst>
            <c:ext xmlns:c16="http://schemas.microsoft.com/office/drawing/2014/chart" uri="{C3380CC4-5D6E-409C-BE32-E72D297353CC}">
              <c16:uniqueId val="{00000000-7E75-4DB9-A41C-3EEB6B873557}"/>
            </c:ext>
          </c:extLst>
        </c:ser>
        <c:ser>
          <c:idx val="1"/>
          <c:order val="1"/>
          <c:tx>
            <c:strRef>
              <c:f>Sheet1!$A$3</c:f>
              <c:strCache>
                <c:ptCount val="1"/>
                <c:pt idx="0">
                  <c:v>FY 17</c:v>
                </c:pt>
              </c:strCache>
            </c:strRef>
          </c:tx>
          <c:spPr>
            <a:solidFill>
              <a:schemeClr val="accent1"/>
            </a:solidFill>
          </c:spPr>
          <c:invertIfNegative val="0"/>
          <c:dPt>
            <c:idx val="0"/>
            <c:invertIfNegative val="0"/>
            <c:bubble3D val="0"/>
            <c:extLst>
              <c:ext xmlns:c16="http://schemas.microsoft.com/office/drawing/2014/chart" uri="{C3380CC4-5D6E-409C-BE32-E72D297353CC}">
                <c16:uniqueId val="{00000000-FFA3-42CC-9211-FF0F45D0CF0A}"/>
              </c:ext>
            </c:extLst>
          </c:dPt>
          <c:cat>
            <c:strRef>
              <c:f>Sheet1!$B$1:$F$1</c:f>
              <c:strCache>
                <c:ptCount val="5"/>
                <c:pt idx="0">
                  <c:v>Asian</c:v>
                </c:pt>
                <c:pt idx="1">
                  <c:v>Black/ African American</c:v>
                </c:pt>
                <c:pt idx="2">
                  <c:v>Hispanic</c:v>
                </c:pt>
                <c:pt idx="3">
                  <c:v>White</c:v>
                </c:pt>
                <c:pt idx="4">
                  <c:v>Other</c:v>
                </c:pt>
              </c:strCache>
            </c:strRef>
          </c:cat>
          <c:val>
            <c:numRef>
              <c:f>Sheet1!$B$3:$F$3</c:f>
              <c:numCache>
                <c:formatCode>"$"#,##0</c:formatCode>
                <c:ptCount val="5"/>
                <c:pt idx="0">
                  <c:v>9727</c:v>
                </c:pt>
                <c:pt idx="1">
                  <c:v>20555</c:v>
                </c:pt>
                <c:pt idx="2">
                  <c:v>9078</c:v>
                </c:pt>
                <c:pt idx="3">
                  <c:v>23963</c:v>
                </c:pt>
                <c:pt idx="4">
                  <c:v>8989</c:v>
                </c:pt>
              </c:numCache>
            </c:numRef>
          </c:val>
          <c:extLst>
            <c:ext xmlns:c16="http://schemas.microsoft.com/office/drawing/2014/chart" uri="{C3380CC4-5D6E-409C-BE32-E72D297353CC}">
              <c16:uniqueId val="{00000001-7E75-4DB9-A41C-3EEB6B873557}"/>
            </c:ext>
          </c:extLst>
        </c:ser>
        <c:ser>
          <c:idx val="2"/>
          <c:order val="2"/>
          <c:tx>
            <c:strRef>
              <c:f>Sheet1!$A$4</c:f>
              <c:strCache>
                <c:ptCount val="1"/>
                <c:pt idx="0">
                  <c:v>FY 18</c:v>
                </c:pt>
              </c:strCache>
            </c:strRef>
          </c:tx>
          <c:spPr>
            <a:solidFill>
              <a:srgbClr val="FFC000"/>
            </a:solidFill>
          </c:spPr>
          <c:invertIfNegative val="0"/>
          <c:cat>
            <c:strRef>
              <c:f>Sheet1!$B$1:$F$1</c:f>
              <c:strCache>
                <c:ptCount val="5"/>
                <c:pt idx="0">
                  <c:v>Asian</c:v>
                </c:pt>
                <c:pt idx="1">
                  <c:v>Black/ African American</c:v>
                </c:pt>
                <c:pt idx="2">
                  <c:v>Hispanic</c:v>
                </c:pt>
                <c:pt idx="3">
                  <c:v>White</c:v>
                </c:pt>
                <c:pt idx="4">
                  <c:v>Other</c:v>
                </c:pt>
              </c:strCache>
            </c:strRef>
          </c:cat>
          <c:val>
            <c:numRef>
              <c:f>Sheet1!$B$4:$F$4</c:f>
              <c:numCache>
                <c:formatCode>"$"#,##0</c:formatCode>
                <c:ptCount val="5"/>
                <c:pt idx="0">
                  <c:v>10444</c:v>
                </c:pt>
                <c:pt idx="1">
                  <c:v>22488</c:v>
                </c:pt>
                <c:pt idx="2">
                  <c:v>9681</c:v>
                </c:pt>
                <c:pt idx="3">
                  <c:v>25137</c:v>
                </c:pt>
                <c:pt idx="4">
                  <c:v>9779</c:v>
                </c:pt>
              </c:numCache>
            </c:numRef>
          </c:val>
          <c:extLst>
            <c:ext xmlns:c16="http://schemas.microsoft.com/office/drawing/2014/chart" uri="{C3380CC4-5D6E-409C-BE32-E72D297353CC}">
              <c16:uniqueId val="{00000002-7E75-4DB9-A41C-3EEB6B873557}"/>
            </c:ext>
          </c:extLst>
        </c:ser>
        <c:ser>
          <c:idx val="3"/>
          <c:order val="3"/>
          <c:tx>
            <c:strRef>
              <c:f>Sheet1!$A$5</c:f>
              <c:strCache>
                <c:ptCount val="1"/>
                <c:pt idx="0">
                  <c:v>FY 19</c:v>
                </c:pt>
              </c:strCache>
            </c:strRef>
          </c:tx>
          <c:spPr>
            <a:solidFill>
              <a:schemeClr val="accent3"/>
            </a:solidFill>
          </c:spPr>
          <c:invertIfNegative val="0"/>
          <c:cat>
            <c:strRef>
              <c:f>Sheet1!$B$1:$F$1</c:f>
              <c:strCache>
                <c:ptCount val="5"/>
                <c:pt idx="0">
                  <c:v>Asian</c:v>
                </c:pt>
                <c:pt idx="1">
                  <c:v>Black/ African American</c:v>
                </c:pt>
                <c:pt idx="2">
                  <c:v>Hispanic</c:v>
                </c:pt>
                <c:pt idx="3">
                  <c:v>White</c:v>
                </c:pt>
                <c:pt idx="4">
                  <c:v>Other</c:v>
                </c:pt>
              </c:strCache>
            </c:strRef>
          </c:cat>
          <c:val>
            <c:numRef>
              <c:f>Sheet1!$B$5:$F$5</c:f>
              <c:numCache>
                <c:formatCode>"$"#,##0</c:formatCode>
                <c:ptCount val="5"/>
                <c:pt idx="0">
                  <c:v>10621</c:v>
                </c:pt>
                <c:pt idx="1">
                  <c:v>23791</c:v>
                </c:pt>
                <c:pt idx="2">
                  <c:v>10232</c:v>
                </c:pt>
                <c:pt idx="3">
                  <c:v>26111</c:v>
                </c:pt>
                <c:pt idx="4">
                  <c:v>10272</c:v>
                </c:pt>
              </c:numCache>
            </c:numRef>
          </c:val>
          <c:extLst>
            <c:ext xmlns:c16="http://schemas.microsoft.com/office/drawing/2014/chart" uri="{C3380CC4-5D6E-409C-BE32-E72D297353CC}">
              <c16:uniqueId val="{00000000-AEB9-4535-A186-ED5AEA18903A}"/>
            </c:ext>
          </c:extLst>
        </c:ser>
        <c:dLbls>
          <c:showLegendKey val="0"/>
          <c:showVal val="0"/>
          <c:showCatName val="0"/>
          <c:showSerName val="0"/>
          <c:showPercent val="0"/>
          <c:showBubbleSize val="0"/>
        </c:dLbls>
        <c:gapWidth val="200"/>
        <c:overlap val="-3"/>
        <c:axId val="2143051960"/>
        <c:axId val="2143055144"/>
      </c:barChart>
      <c:catAx>
        <c:axId val="2143051960"/>
        <c:scaling>
          <c:orientation val="minMax"/>
        </c:scaling>
        <c:delete val="0"/>
        <c:axPos val="b"/>
        <c:numFmt formatCode="General" sourceLinked="0"/>
        <c:majorTickMark val="none"/>
        <c:minorTickMark val="none"/>
        <c:tickLblPos val="nextTo"/>
        <c:crossAx val="2143055144"/>
        <c:crosses val="autoZero"/>
        <c:auto val="1"/>
        <c:lblAlgn val="ctr"/>
        <c:lblOffset val="100"/>
        <c:noMultiLvlLbl val="0"/>
      </c:catAx>
      <c:valAx>
        <c:axId val="2143055144"/>
        <c:scaling>
          <c:orientation val="minMax"/>
          <c:max val="30000"/>
          <c:min val="0"/>
        </c:scaling>
        <c:delete val="0"/>
        <c:axPos val="l"/>
        <c:majorGridlines>
          <c:spPr>
            <a:ln>
              <a:solidFill>
                <a:schemeClr val="bg1">
                  <a:lumMod val="85000"/>
                </a:schemeClr>
              </a:solidFill>
            </a:ln>
          </c:spPr>
        </c:majorGridlines>
        <c:numFmt formatCode="&quot;$&quot;#,##0" sourceLinked="1"/>
        <c:majorTickMark val="out"/>
        <c:minorTickMark val="none"/>
        <c:tickLblPos val="low"/>
        <c:spPr>
          <a:ln>
            <a:solidFill>
              <a:schemeClr val="bg1">
                <a:lumMod val="85000"/>
              </a:schemeClr>
            </a:solidFill>
          </a:ln>
        </c:spPr>
        <c:txPr>
          <a:bodyPr/>
          <a:lstStyle/>
          <a:p>
            <a:pPr>
              <a:defRPr sz="1400"/>
            </a:pPr>
            <a:endParaRPr lang="en-US"/>
          </a:p>
        </c:txPr>
        <c:crossAx val="2143051960"/>
        <c:crosses val="autoZero"/>
        <c:crossBetween val="between"/>
        <c:majorUnit val="5000"/>
      </c:val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1.50273224043716E-2"/>
          <c:y val="2.7790771994105502E-2"/>
          <c:w val="0.968550621746051"/>
          <c:h val="0.89260986283566301"/>
        </c:manualLayout>
      </c:layout>
      <c:barChart>
        <c:barDir val="col"/>
        <c:grouping val="clustered"/>
        <c:varyColors val="0"/>
        <c:ser>
          <c:idx val="0"/>
          <c:order val="0"/>
          <c:tx>
            <c:strRef>
              <c:f>Sheet1!$B$1</c:f>
              <c:strCache>
                <c:ptCount val="1"/>
                <c:pt idx="0">
                  <c:v>FY 16</c:v>
                </c:pt>
              </c:strCache>
            </c:strRef>
          </c:tx>
          <c:spPr>
            <a:solidFill>
              <a:schemeClr val="accent6"/>
            </a:solidFill>
          </c:spPr>
          <c:invertIfNegative val="0"/>
          <c:cat>
            <c:strRef>
              <c:f>Sheet1!$A$2:$A$5</c:f>
              <c:strCache>
                <c:ptCount val="4"/>
                <c:pt idx="0">
                  <c:v>All Ages </c:v>
                </c:pt>
                <c:pt idx="1">
                  <c:v>Age 0-2</c:v>
                </c:pt>
                <c:pt idx="2">
                  <c:v>Age 3-21</c:v>
                </c:pt>
                <c:pt idx="3">
                  <c:v>Age 22+</c:v>
                </c:pt>
              </c:strCache>
            </c:strRef>
          </c:cat>
          <c:val>
            <c:numRef>
              <c:f>Sheet1!$B$2:$B$5</c:f>
              <c:numCache>
                <c:formatCode>"$"#,##0</c:formatCode>
                <c:ptCount val="4"/>
                <c:pt idx="0">
                  <c:v>6637</c:v>
                </c:pt>
                <c:pt idx="1">
                  <c:v>5565</c:v>
                </c:pt>
                <c:pt idx="2">
                  <c:v>5547</c:v>
                </c:pt>
                <c:pt idx="3">
                  <c:v>9201</c:v>
                </c:pt>
              </c:numCache>
            </c:numRef>
          </c:val>
          <c:extLst>
            <c:ext xmlns:c16="http://schemas.microsoft.com/office/drawing/2014/chart" uri="{C3380CC4-5D6E-409C-BE32-E72D297353CC}">
              <c16:uniqueId val="{00000000-B931-4B1A-B82F-5773531E0D80}"/>
            </c:ext>
          </c:extLst>
        </c:ser>
        <c:ser>
          <c:idx val="1"/>
          <c:order val="1"/>
          <c:tx>
            <c:strRef>
              <c:f>Sheet1!$C$1</c:f>
              <c:strCache>
                <c:ptCount val="1"/>
                <c:pt idx="0">
                  <c:v>FY 16 Ave</c:v>
                </c:pt>
              </c:strCache>
            </c:strRef>
          </c:tx>
          <c:spPr>
            <a:solidFill>
              <a:srgbClr val="92D050"/>
            </a:solidFill>
          </c:spPr>
          <c:invertIfNegative val="0"/>
          <c:cat>
            <c:strRef>
              <c:f>Sheet1!$A$2:$A$5</c:f>
              <c:strCache>
                <c:ptCount val="4"/>
                <c:pt idx="0">
                  <c:v>All Ages </c:v>
                </c:pt>
                <c:pt idx="1">
                  <c:v>Age 0-2</c:v>
                </c:pt>
                <c:pt idx="2">
                  <c:v>Age 3-21</c:v>
                </c:pt>
                <c:pt idx="3">
                  <c:v>Age 22+</c:v>
                </c:pt>
              </c:strCache>
            </c:strRef>
          </c:cat>
          <c:val>
            <c:numRef>
              <c:f>Sheet1!$C$2:$C$5</c:f>
              <c:numCache>
                <c:formatCode>"$"#,##0</c:formatCode>
                <c:ptCount val="4"/>
                <c:pt idx="0">
                  <c:v>5707</c:v>
                </c:pt>
                <c:pt idx="1">
                  <c:v>4951</c:v>
                </c:pt>
                <c:pt idx="2">
                  <c:v>4571</c:v>
                </c:pt>
                <c:pt idx="3">
                  <c:v>8374</c:v>
                </c:pt>
              </c:numCache>
            </c:numRef>
          </c:val>
          <c:extLst>
            <c:ext xmlns:c16="http://schemas.microsoft.com/office/drawing/2014/chart" uri="{C3380CC4-5D6E-409C-BE32-E72D297353CC}">
              <c16:uniqueId val="{00000001-B931-4B1A-B82F-5773531E0D80}"/>
            </c:ext>
          </c:extLst>
        </c:ser>
        <c:ser>
          <c:idx val="2"/>
          <c:order val="2"/>
          <c:tx>
            <c:strRef>
              <c:f>Sheet1!$D$1</c:f>
              <c:strCache>
                <c:ptCount val="1"/>
                <c:pt idx="0">
                  <c:v>FY 17</c:v>
                </c:pt>
              </c:strCache>
            </c:strRef>
          </c:tx>
          <c:spPr>
            <a:solidFill>
              <a:schemeClr val="accent1"/>
            </a:solidFill>
          </c:spPr>
          <c:invertIfNegative val="0"/>
          <c:cat>
            <c:strRef>
              <c:f>Sheet1!$A$2:$A$5</c:f>
              <c:strCache>
                <c:ptCount val="4"/>
                <c:pt idx="0">
                  <c:v>All Ages </c:v>
                </c:pt>
                <c:pt idx="1">
                  <c:v>Age 0-2</c:v>
                </c:pt>
                <c:pt idx="2">
                  <c:v>Age 3-21</c:v>
                </c:pt>
                <c:pt idx="3">
                  <c:v>Age 22+</c:v>
                </c:pt>
              </c:strCache>
            </c:strRef>
          </c:cat>
          <c:val>
            <c:numRef>
              <c:f>Sheet1!$D$2:$D$5</c:f>
              <c:numCache>
                <c:formatCode>"$"#,##0</c:formatCode>
                <c:ptCount val="4"/>
                <c:pt idx="0">
                  <c:v>6626</c:v>
                </c:pt>
                <c:pt idx="1">
                  <c:v>5957</c:v>
                </c:pt>
                <c:pt idx="2">
                  <c:v>4616</c:v>
                </c:pt>
                <c:pt idx="3">
                  <c:v>10219</c:v>
                </c:pt>
              </c:numCache>
            </c:numRef>
          </c:val>
          <c:extLst>
            <c:ext xmlns:c16="http://schemas.microsoft.com/office/drawing/2014/chart" uri="{C3380CC4-5D6E-409C-BE32-E72D297353CC}">
              <c16:uniqueId val="{00000002-B931-4B1A-B82F-5773531E0D80}"/>
            </c:ext>
          </c:extLst>
        </c:ser>
        <c:ser>
          <c:idx val="3"/>
          <c:order val="3"/>
          <c:tx>
            <c:strRef>
              <c:f>Sheet1!$E$1</c:f>
              <c:strCache>
                <c:ptCount val="1"/>
                <c:pt idx="0">
                  <c:v>FY 17 Ave</c:v>
                </c:pt>
              </c:strCache>
            </c:strRef>
          </c:tx>
          <c:spPr>
            <a:solidFill>
              <a:srgbClr val="92D050"/>
            </a:solidFill>
          </c:spPr>
          <c:invertIfNegative val="0"/>
          <c:cat>
            <c:strRef>
              <c:f>Sheet1!$A$2:$A$5</c:f>
              <c:strCache>
                <c:ptCount val="4"/>
                <c:pt idx="0">
                  <c:v>All Ages </c:v>
                </c:pt>
                <c:pt idx="1">
                  <c:v>Age 0-2</c:v>
                </c:pt>
                <c:pt idx="2">
                  <c:v>Age 3-21</c:v>
                </c:pt>
                <c:pt idx="3">
                  <c:v>Age 22+</c:v>
                </c:pt>
              </c:strCache>
            </c:strRef>
          </c:cat>
          <c:val>
            <c:numRef>
              <c:f>Sheet1!$E$2:$E$5</c:f>
              <c:numCache>
                <c:formatCode>"$"#,##0</c:formatCode>
                <c:ptCount val="4"/>
                <c:pt idx="0">
                  <c:v>5914</c:v>
                </c:pt>
                <c:pt idx="1">
                  <c:v>5303</c:v>
                </c:pt>
                <c:pt idx="2">
                  <c:v>4195</c:v>
                </c:pt>
                <c:pt idx="3">
                  <c:v>9374</c:v>
                </c:pt>
              </c:numCache>
            </c:numRef>
          </c:val>
          <c:extLst>
            <c:ext xmlns:c16="http://schemas.microsoft.com/office/drawing/2014/chart" uri="{C3380CC4-5D6E-409C-BE32-E72D297353CC}">
              <c16:uniqueId val="{00000003-B931-4B1A-B82F-5773531E0D80}"/>
            </c:ext>
          </c:extLst>
        </c:ser>
        <c:ser>
          <c:idx val="4"/>
          <c:order val="4"/>
          <c:tx>
            <c:strRef>
              <c:f>Sheet1!$F$1</c:f>
              <c:strCache>
                <c:ptCount val="1"/>
                <c:pt idx="0">
                  <c:v>FY 18</c:v>
                </c:pt>
              </c:strCache>
            </c:strRef>
          </c:tx>
          <c:spPr>
            <a:solidFill>
              <a:schemeClr val="accent2"/>
            </a:solidFill>
          </c:spPr>
          <c:invertIfNegative val="0"/>
          <c:cat>
            <c:strRef>
              <c:f>Sheet1!$A$2:$A$5</c:f>
              <c:strCache>
                <c:ptCount val="4"/>
                <c:pt idx="0">
                  <c:v>All Ages </c:v>
                </c:pt>
                <c:pt idx="1">
                  <c:v>Age 0-2</c:v>
                </c:pt>
                <c:pt idx="2">
                  <c:v>Age 3-21</c:v>
                </c:pt>
                <c:pt idx="3">
                  <c:v>Age 22+</c:v>
                </c:pt>
              </c:strCache>
            </c:strRef>
          </c:cat>
          <c:val>
            <c:numRef>
              <c:f>Sheet1!$F$2:$F$5</c:f>
              <c:numCache>
                <c:formatCode>"$"#,##0</c:formatCode>
                <c:ptCount val="4"/>
                <c:pt idx="0">
                  <c:v>6990.69</c:v>
                </c:pt>
                <c:pt idx="1">
                  <c:v>6128.15</c:v>
                </c:pt>
                <c:pt idx="2">
                  <c:v>5188.08</c:v>
                </c:pt>
                <c:pt idx="3">
                  <c:v>10521.4</c:v>
                </c:pt>
              </c:numCache>
            </c:numRef>
          </c:val>
          <c:extLst>
            <c:ext xmlns:c16="http://schemas.microsoft.com/office/drawing/2014/chart" uri="{C3380CC4-5D6E-409C-BE32-E72D297353CC}">
              <c16:uniqueId val="{00000004-B931-4B1A-B82F-5773531E0D80}"/>
            </c:ext>
          </c:extLst>
        </c:ser>
        <c:ser>
          <c:idx val="5"/>
          <c:order val="5"/>
          <c:tx>
            <c:strRef>
              <c:f>Sheet1!$G$1</c:f>
              <c:strCache>
                <c:ptCount val="1"/>
                <c:pt idx="0">
                  <c:v>FY 18 Ave</c:v>
                </c:pt>
              </c:strCache>
            </c:strRef>
          </c:tx>
          <c:spPr>
            <a:solidFill>
              <a:srgbClr val="80CC4C"/>
            </a:solidFill>
          </c:spPr>
          <c:invertIfNegative val="0"/>
          <c:cat>
            <c:strRef>
              <c:f>Sheet1!$A$2:$A$5</c:f>
              <c:strCache>
                <c:ptCount val="4"/>
                <c:pt idx="0">
                  <c:v>All Ages </c:v>
                </c:pt>
                <c:pt idx="1">
                  <c:v>Age 0-2</c:v>
                </c:pt>
                <c:pt idx="2">
                  <c:v>Age 3-21</c:v>
                </c:pt>
                <c:pt idx="3">
                  <c:v>Age 22+</c:v>
                </c:pt>
              </c:strCache>
            </c:strRef>
          </c:cat>
          <c:val>
            <c:numRef>
              <c:f>Sheet1!$G$2:$G$5</c:f>
              <c:numCache>
                <c:formatCode>"$"#,##0</c:formatCode>
                <c:ptCount val="4"/>
                <c:pt idx="0">
                  <c:v>6406.9214633140964</c:v>
                </c:pt>
                <c:pt idx="1">
                  <c:v>5804.7034595635423</c:v>
                </c:pt>
                <c:pt idx="2">
                  <c:v>4659.3458140363382</c:v>
                </c:pt>
                <c:pt idx="3">
                  <c:v>9844.3923441176485</c:v>
                </c:pt>
              </c:numCache>
            </c:numRef>
          </c:val>
          <c:extLst>
            <c:ext xmlns:c16="http://schemas.microsoft.com/office/drawing/2014/chart" uri="{C3380CC4-5D6E-409C-BE32-E72D297353CC}">
              <c16:uniqueId val="{00000005-B931-4B1A-B82F-5773531E0D80}"/>
            </c:ext>
          </c:extLst>
        </c:ser>
        <c:ser>
          <c:idx val="6"/>
          <c:order val="6"/>
          <c:tx>
            <c:strRef>
              <c:f>Sheet1!$H$1</c:f>
              <c:strCache>
                <c:ptCount val="1"/>
                <c:pt idx="0">
                  <c:v>FY 19</c:v>
                </c:pt>
              </c:strCache>
            </c:strRef>
          </c:tx>
          <c:spPr>
            <a:solidFill>
              <a:schemeClr val="accent3"/>
            </a:solidFill>
          </c:spPr>
          <c:invertIfNegative val="0"/>
          <c:dLbls>
            <c:dLbl>
              <c:idx val="3"/>
              <c:layout>
                <c:manualLayout>
                  <c:x val="4.5351473922902504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1FD-4E1E-8159-C1183751DC1D}"/>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Ages </c:v>
                </c:pt>
                <c:pt idx="1">
                  <c:v>Age 0-2</c:v>
                </c:pt>
                <c:pt idx="2">
                  <c:v>Age 3-21</c:v>
                </c:pt>
                <c:pt idx="3">
                  <c:v>Age 22+</c:v>
                </c:pt>
              </c:strCache>
            </c:strRef>
          </c:cat>
          <c:val>
            <c:numRef>
              <c:f>Sheet1!$H$2:$H$5</c:f>
              <c:numCache>
                <c:formatCode>"$"#,##0</c:formatCode>
                <c:ptCount val="4"/>
                <c:pt idx="0">
                  <c:v>7588.06</c:v>
                </c:pt>
                <c:pt idx="1">
                  <c:v>5812.77</c:v>
                </c:pt>
                <c:pt idx="2">
                  <c:v>5997.15</c:v>
                </c:pt>
                <c:pt idx="3">
                  <c:v>11511.4</c:v>
                </c:pt>
              </c:numCache>
            </c:numRef>
          </c:val>
          <c:extLst>
            <c:ext xmlns:c16="http://schemas.microsoft.com/office/drawing/2014/chart" uri="{C3380CC4-5D6E-409C-BE32-E72D297353CC}">
              <c16:uniqueId val="{00000000-01FD-4E1E-8159-C1183751DC1D}"/>
            </c:ext>
          </c:extLst>
        </c:ser>
        <c:ser>
          <c:idx val="7"/>
          <c:order val="7"/>
          <c:tx>
            <c:strRef>
              <c:f>Sheet1!$I$1</c:f>
              <c:strCache>
                <c:ptCount val="1"/>
                <c:pt idx="0">
                  <c:v>FY 19 Average</c:v>
                </c:pt>
              </c:strCache>
            </c:strRef>
          </c:tx>
          <c:spPr>
            <a:solidFill>
              <a:srgbClr val="80CC4C"/>
            </a:solidFill>
          </c:spPr>
          <c:invertIfNegative val="0"/>
          <c:cat>
            <c:strRef>
              <c:f>Sheet1!$A$2:$A$5</c:f>
              <c:strCache>
                <c:ptCount val="4"/>
                <c:pt idx="0">
                  <c:v>All Ages </c:v>
                </c:pt>
                <c:pt idx="1">
                  <c:v>Age 0-2</c:v>
                </c:pt>
                <c:pt idx="2">
                  <c:v>Age 3-21</c:v>
                </c:pt>
                <c:pt idx="3">
                  <c:v>Age 22+</c:v>
                </c:pt>
              </c:strCache>
            </c:strRef>
          </c:cat>
          <c:val>
            <c:numRef>
              <c:f>Sheet1!$I$2:$I$5</c:f>
              <c:numCache>
                <c:formatCode>"$"#,##0</c:formatCode>
                <c:ptCount val="4"/>
                <c:pt idx="0">
                  <c:v>6978.2908222222213</c:v>
                </c:pt>
                <c:pt idx="1">
                  <c:v>5886.7967041198508</c:v>
                </c:pt>
                <c:pt idx="2">
                  <c:v>5312.3984464863024</c:v>
                </c:pt>
                <c:pt idx="3">
                  <c:v>10754.248948564929</c:v>
                </c:pt>
              </c:numCache>
            </c:numRef>
          </c:val>
          <c:extLst>
            <c:ext xmlns:c16="http://schemas.microsoft.com/office/drawing/2014/chart" uri="{C3380CC4-5D6E-409C-BE32-E72D297353CC}">
              <c16:uniqueId val="{00000001-01FD-4E1E-8159-C1183751DC1D}"/>
            </c:ext>
          </c:extLst>
        </c:ser>
        <c:dLbls>
          <c:showLegendKey val="0"/>
          <c:showVal val="0"/>
          <c:showCatName val="0"/>
          <c:showSerName val="0"/>
          <c:showPercent val="0"/>
          <c:showBubbleSize val="0"/>
        </c:dLbls>
        <c:gapWidth val="150"/>
        <c:axId val="2137973080"/>
        <c:axId val="2137976152"/>
      </c:barChart>
      <c:catAx>
        <c:axId val="2137973080"/>
        <c:scaling>
          <c:orientation val="minMax"/>
        </c:scaling>
        <c:delete val="0"/>
        <c:axPos val="b"/>
        <c:numFmt formatCode="General" sourceLinked="1"/>
        <c:majorTickMark val="none"/>
        <c:minorTickMark val="none"/>
        <c:tickLblPos val="nextTo"/>
        <c:txPr>
          <a:bodyPr/>
          <a:lstStyle/>
          <a:p>
            <a:pPr>
              <a:defRPr sz="1200"/>
            </a:pPr>
            <a:endParaRPr lang="en-US"/>
          </a:p>
        </c:txPr>
        <c:crossAx val="2137976152"/>
        <c:crossesAt val="0"/>
        <c:auto val="1"/>
        <c:lblAlgn val="ctr"/>
        <c:lblOffset val="50"/>
        <c:noMultiLvlLbl val="0"/>
      </c:catAx>
      <c:valAx>
        <c:axId val="2137976152"/>
        <c:scaling>
          <c:orientation val="minMax"/>
          <c:max val="13000"/>
          <c:min val="0"/>
        </c:scaling>
        <c:delete val="0"/>
        <c:axPos val="l"/>
        <c:majorGridlines>
          <c:spPr>
            <a:ln>
              <a:solidFill>
                <a:schemeClr val="bg1">
                  <a:lumMod val="85000"/>
                </a:schemeClr>
              </a:solidFill>
            </a:ln>
          </c:spPr>
        </c:majorGridlines>
        <c:numFmt formatCode="&quot;$&quot;#,##0" sourceLinked="1"/>
        <c:majorTickMark val="out"/>
        <c:minorTickMark val="none"/>
        <c:tickLblPos val="nextTo"/>
        <c:spPr>
          <a:ln>
            <a:solidFill>
              <a:schemeClr val="bg1">
                <a:lumMod val="85000"/>
              </a:schemeClr>
            </a:solidFill>
          </a:ln>
        </c:spPr>
        <c:txPr>
          <a:bodyPr/>
          <a:lstStyle/>
          <a:p>
            <a:pPr>
              <a:defRPr sz="1200"/>
            </a:pPr>
            <a:endParaRPr lang="en-US"/>
          </a:p>
        </c:txPr>
        <c:crossAx val="2137973080"/>
        <c:crosses val="autoZero"/>
        <c:crossBetween val="between"/>
      </c:valAx>
      <c:spPr>
        <a:noFill/>
      </c:spPr>
    </c:plotArea>
    <c:legend>
      <c:legendPos val="t"/>
      <c:legendEntry>
        <c:idx val="1"/>
        <c:delete val="1"/>
      </c:legendEntry>
      <c:legendEntry>
        <c:idx val="3"/>
        <c:delete val="1"/>
      </c:legendEntry>
      <c:legendEntry>
        <c:idx val="5"/>
        <c:delete val="1"/>
      </c:legendEntry>
      <c:legendEntry>
        <c:idx val="7"/>
        <c:delete val="1"/>
      </c:legendEntry>
      <c:layout>
        <c:manualLayout>
          <c:xMode val="edge"/>
          <c:yMode val="edge"/>
          <c:x val="6.6844680129269599E-2"/>
          <c:y val="8.8133301909876893E-2"/>
          <c:w val="0.49813121574088998"/>
          <c:h val="0.118456700067143"/>
        </c:manualLayout>
      </c:layout>
      <c:overlay val="0"/>
      <c:txPr>
        <a:bodyPr/>
        <a:lstStyle/>
        <a:p>
          <a:pPr>
            <a:defRPr sz="1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1.50273224043716E-2"/>
          <c:y val="6.7032513416913894E-2"/>
          <c:w val="0.968550621746051"/>
          <c:h val="0.93296748658308604"/>
        </c:manualLayout>
      </c:layout>
      <c:barChart>
        <c:barDir val="col"/>
        <c:grouping val="clustered"/>
        <c:varyColors val="0"/>
        <c:ser>
          <c:idx val="0"/>
          <c:order val="0"/>
          <c:tx>
            <c:strRef>
              <c:f>Sheet1!$B$1</c:f>
              <c:strCache>
                <c:ptCount val="1"/>
                <c:pt idx="0">
                  <c:v>FY 16</c:v>
                </c:pt>
              </c:strCache>
            </c:strRef>
          </c:tx>
          <c:spPr>
            <a:solidFill>
              <a:schemeClr val="bg2">
                <a:lumMod val="75000"/>
              </a:schemeClr>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Ages </c:v>
                </c:pt>
                <c:pt idx="1">
                  <c:v>Age 0-2</c:v>
                </c:pt>
                <c:pt idx="2">
                  <c:v>Age 3-21</c:v>
                </c:pt>
                <c:pt idx="3">
                  <c:v>Age 22+</c:v>
                </c:pt>
              </c:strCache>
            </c:strRef>
          </c:cat>
          <c:val>
            <c:numRef>
              <c:f>Sheet1!$B$2:$B$5</c:f>
              <c:numCache>
                <c:formatCode>"$"#,##0</c:formatCode>
                <c:ptCount val="4"/>
                <c:pt idx="0">
                  <c:v>930</c:v>
                </c:pt>
                <c:pt idx="1">
                  <c:v>614</c:v>
                </c:pt>
                <c:pt idx="2">
                  <c:v>976</c:v>
                </c:pt>
                <c:pt idx="3">
                  <c:v>827</c:v>
                </c:pt>
              </c:numCache>
            </c:numRef>
          </c:val>
          <c:extLst>
            <c:ext xmlns:c16="http://schemas.microsoft.com/office/drawing/2014/chart" uri="{C3380CC4-5D6E-409C-BE32-E72D297353CC}">
              <c16:uniqueId val="{00000000-B931-4B1A-B82F-5773531E0D80}"/>
            </c:ext>
          </c:extLst>
        </c:ser>
        <c:ser>
          <c:idx val="1"/>
          <c:order val="1"/>
          <c:tx>
            <c:strRef>
              <c:f>Sheet1!$C$1</c:f>
              <c:strCache>
                <c:ptCount val="1"/>
                <c:pt idx="0">
                  <c:v>FY 17</c:v>
                </c:pt>
              </c:strCache>
            </c:strRef>
          </c:tx>
          <c:spPr>
            <a:solidFill>
              <a:schemeClr val="accent1"/>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Ages </c:v>
                </c:pt>
                <c:pt idx="1">
                  <c:v>Age 0-2</c:v>
                </c:pt>
                <c:pt idx="2">
                  <c:v>Age 3-21</c:v>
                </c:pt>
                <c:pt idx="3">
                  <c:v>Age 22+</c:v>
                </c:pt>
              </c:strCache>
            </c:strRef>
          </c:cat>
          <c:val>
            <c:numRef>
              <c:f>Sheet1!$C$2:$C$5</c:f>
              <c:numCache>
                <c:formatCode>"$"#,##0</c:formatCode>
                <c:ptCount val="4"/>
                <c:pt idx="0">
                  <c:v>712</c:v>
                </c:pt>
                <c:pt idx="1">
                  <c:v>654</c:v>
                </c:pt>
                <c:pt idx="2">
                  <c:v>421</c:v>
                </c:pt>
                <c:pt idx="3">
                  <c:v>845</c:v>
                </c:pt>
              </c:numCache>
            </c:numRef>
          </c:val>
          <c:extLst>
            <c:ext xmlns:c16="http://schemas.microsoft.com/office/drawing/2014/chart" uri="{C3380CC4-5D6E-409C-BE32-E72D297353CC}">
              <c16:uniqueId val="{00000001-B931-4B1A-B82F-5773531E0D80}"/>
            </c:ext>
          </c:extLst>
        </c:ser>
        <c:ser>
          <c:idx val="2"/>
          <c:order val="2"/>
          <c:tx>
            <c:strRef>
              <c:f>Sheet1!$D$1</c:f>
              <c:strCache>
                <c:ptCount val="1"/>
                <c:pt idx="0">
                  <c:v>FY 18</c:v>
                </c:pt>
              </c:strCache>
            </c:strRef>
          </c:tx>
          <c:spPr>
            <a:solidFill>
              <a:srgbClr val="FFC000"/>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Ages </c:v>
                </c:pt>
                <c:pt idx="1">
                  <c:v>Age 0-2</c:v>
                </c:pt>
                <c:pt idx="2">
                  <c:v>Age 3-21</c:v>
                </c:pt>
                <c:pt idx="3">
                  <c:v>Age 22+</c:v>
                </c:pt>
              </c:strCache>
            </c:strRef>
          </c:cat>
          <c:val>
            <c:numRef>
              <c:f>Sheet1!$D$2:$D$5</c:f>
              <c:numCache>
                <c:formatCode>"$"#,##0</c:formatCode>
                <c:ptCount val="4"/>
                <c:pt idx="0">
                  <c:v>583.76853668590309</c:v>
                </c:pt>
                <c:pt idx="1">
                  <c:v>323.44654043645733</c:v>
                </c:pt>
                <c:pt idx="2">
                  <c:v>528.73418596366184</c:v>
                </c:pt>
                <c:pt idx="3">
                  <c:v>677.00765588235106</c:v>
                </c:pt>
              </c:numCache>
            </c:numRef>
          </c:val>
          <c:extLst>
            <c:ext xmlns:c16="http://schemas.microsoft.com/office/drawing/2014/chart" uri="{C3380CC4-5D6E-409C-BE32-E72D297353CC}">
              <c16:uniqueId val="{00000002-B931-4B1A-B82F-5773531E0D80}"/>
            </c:ext>
          </c:extLst>
        </c:ser>
        <c:ser>
          <c:idx val="3"/>
          <c:order val="3"/>
          <c:tx>
            <c:strRef>
              <c:f>Sheet1!$E$1</c:f>
              <c:strCache>
                <c:ptCount val="1"/>
                <c:pt idx="0">
                  <c:v>FY 19</c:v>
                </c:pt>
              </c:strCache>
            </c:strRef>
          </c:tx>
          <c:spPr>
            <a:solidFill>
              <a:schemeClr val="accent3"/>
            </a:solidFill>
          </c:spPr>
          <c:invertIfNegative val="0"/>
          <c:dLbls>
            <c:dLbl>
              <c:idx val="1"/>
              <c:layout>
                <c:manualLayout>
                  <c:x val="1.1904756325104E-3"/>
                  <c:y val="2.368512031271819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631-463D-8E7A-2DE426DE9684}"/>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Ages </c:v>
                </c:pt>
                <c:pt idx="1">
                  <c:v>Age 0-2</c:v>
                </c:pt>
                <c:pt idx="2">
                  <c:v>Age 3-21</c:v>
                </c:pt>
                <c:pt idx="3">
                  <c:v>Age 22+</c:v>
                </c:pt>
              </c:strCache>
            </c:strRef>
          </c:cat>
          <c:val>
            <c:numRef>
              <c:f>Sheet1!$E$2:$E$5</c:f>
              <c:numCache>
                <c:formatCode>"$"#,##0</c:formatCode>
                <c:ptCount val="4"/>
                <c:pt idx="0">
                  <c:v>609.76917777777817</c:v>
                </c:pt>
                <c:pt idx="1">
                  <c:v>-74.026704119850336</c:v>
                </c:pt>
                <c:pt idx="2">
                  <c:v>684.75155351369733</c:v>
                </c:pt>
                <c:pt idx="3">
                  <c:v>757.15105143506651</c:v>
                </c:pt>
              </c:numCache>
            </c:numRef>
          </c:val>
          <c:extLst>
            <c:ext xmlns:c16="http://schemas.microsoft.com/office/drawing/2014/chart" uri="{C3380CC4-5D6E-409C-BE32-E72D297353CC}">
              <c16:uniqueId val="{00000001-6631-463D-8E7A-2DE426DE9684}"/>
            </c:ext>
          </c:extLst>
        </c:ser>
        <c:dLbls>
          <c:showLegendKey val="0"/>
          <c:showVal val="0"/>
          <c:showCatName val="0"/>
          <c:showSerName val="0"/>
          <c:showPercent val="0"/>
          <c:showBubbleSize val="0"/>
        </c:dLbls>
        <c:gapWidth val="250"/>
        <c:overlap val="-3"/>
        <c:axId val="2030622760"/>
        <c:axId val="2030613176"/>
      </c:barChart>
      <c:catAx>
        <c:axId val="2030622760"/>
        <c:scaling>
          <c:orientation val="minMax"/>
        </c:scaling>
        <c:delete val="0"/>
        <c:axPos val="b"/>
        <c:numFmt formatCode="General" sourceLinked="1"/>
        <c:majorTickMark val="none"/>
        <c:minorTickMark val="none"/>
        <c:tickLblPos val="low"/>
        <c:txPr>
          <a:bodyPr/>
          <a:lstStyle/>
          <a:p>
            <a:pPr>
              <a:defRPr sz="1600" b="1">
                <a:solidFill>
                  <a:schemeClr val="bg2">
                    <a:lumMod val="25000"/>
                  </a:schemeClr>
                </a:solidFill>
              </a:defRPr>
            </a:pPr>
            <a:endParaRPr lang="en-US"/>
          </a:p>
        </c:txPr>
        <c:crossAx val="2030613176"/>
        <c:crosses val="autoZero"/>
        <c:auto val="1"/>
        <c:lblAlgn val="ctr"/>
        <c:lblOffset val="50"/>
        <c:noMultiLvlLbl val="0"/>
      </c:catAx>
      <c:valAx>
        <c:axId val="2030613176"/>
        <c:scaling>
          <c:orientation val="minMax"/>
          <c:max val="1700"/>
          <c:min val="-500"/>
        </c:scaling>
        <c:delete val="0"/>
        <c:axPos val="l"/>
        <c:majorGridlines>
          <c:spPr>
            <a:ln>
              <a:solidFill>
                <a:schemeClr val="bg1">
                  <a:lumMod val="85000"/>
                </a:schemeClr>
              </a:solidFill>
            </a:ln>
          </c:spPr>
        </c:majorGridlines>
        <c:numFmt formatCode="&quot;$&quot;#,##0" sourceLinked="1"/>
        <c:majorTickMark val="out"/>
        <c:minorTickMark val="none"/>
        <c:tickLblPos val="nextTo"/>
        <c:spPr>
          <a:ln>
            <a:solidFill>
              <a:schemeClr val="bg1">
                <a:lumMod val="85000"/>
              </a:schemeClr>
            </a:solidFill>
          </a:ln>
        </c:spPr>
        <c:txPr>
          <a:bodyPr/>
          <a:lstStyle/>
          <a:p>
            <a:pPr>
              <a:defRPr sz="1200"/>
            </a:pPr>
            <a:endParaRPr lang="en-US"/>
          </a:p>
        </c:txPr>
        <c:crossAx val="2030622760"/>
        <c:crosses val="autoZero"/>
        <c:crossBetween val="between"/>
      </c:valAx>
    </c:plotArea>
    <c:legend>
      <c:legendPos val="t"/>
      <c:layout>
        <c:manualLayout>
          <c:xMode val="edge"/>
          <c:yMode val="edge"/>
          <c:x val="5.2985463355542099E-2"/>
          <c:y val="0.10892241328063899"/>
          <c:w val="0.40388572822274699"/>
          <c:h val="9.8835955597859307E-2"/>
        </c:manualLayout>
      </c:layout>
      <c:overlay val="0"/>
      <c:txPr>
        <a:bodyPr/>
        <a:lstStyle/>
        <a:p>
          <a:pPr>
            <a:defRPr sz="1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1.50273224043716E-2"/>
          <c:y val="6.7032513416913894E-2"/>
          <c:w val="0.968550621746051"/>
          <c:h val="0.93296748658308604"/>
        </c:manualLayout>
      </c:layout>
      <c:barChart>
        <c:barDir val="col"/>
        <c:grouping val="clustered"/>
        <c:varyColors val="0"/>
        <c:ser>
          <c:idx val="0"/>
          <c:order val="0"/>
          <c:tx>
            <c:strRef>
              <c:f>Sheet1!$B$1</c:f>
              <c:strCache>
                <c:ptCount val="1"/>
                <c:pt idx="0">
                  <c:v>FY 16</c:v>
                </c:pt>
              </c:strCache>
            </c:strRef>
          </c:tx>
          <c:spPr>
            <a:solidFill>
              <a:schemeClr val="accent6"/>
            </a:solidFill>
          </c:spPr>
          <c:invertIfNegative val="0"/>
          <c:cat>
            <c:strRef>
              <c:f>Sheet1!$A$2:$A$5</c:f>
              <c:strCache>
                <c:ptCount val="4"/>
                <c:pt idx="0">
                  <c:v>All Ages </c:v>
                </c:pt>
                <c:pt idx="1">
                  <c:v>Age 0-2</c:v>
                </c:pt>
                <c:pt idx="2">
                  <c:v>Age 3-21</c:v>
                </c:pt>
                <c:pt idx="3">
                  <c:v>Age 22+</c:v>
                </c:pt>
              </c:strCache>
            </c:strRef>
          </c:cat>
          <c:val>
            <c:numRef>
              <c:f>Sheet1!$B$2:$B$5</c:f>
              <c:numCache>
                <c:formatCode>"$"#,##0</c:formatCode>
                <c:ptCount val="4"/>
                <c:pt idx="0">
                  <c:v>5637</c:v>
                </c:pt>
                <c:pt idx="1">
                  <c:v>3704</c:v>
                </c:pt>
                <c:pt idx="2">
                  <c:v>3991</c:v>
                </c:pt>
                <c:pt idx="3">
                  <c:v>8098</c:v>
                </c:pt>
              </c:numCache>
            </c:numRef>
          </c:val>
          <c:extLst>
            <c:ext xmlns:c16="http://schemas.microsoft.com/office/drawing/2014/chart" uri="{C3380CC4-5D6E-409C-BE32-E72D297353CC}">
              <c16:uniqueId val="{00000000-B931-4B1A-B82F-5773531E0D80}"/>
            </c:ext>
          </c:extLst>
        </c:ser>
        <c:ser>
          <c:idx val="1"/>
          <c:order val="1"/>
          <c:tx>
            <c:strRef>
              <c:f>Sheet1!$C$1</c:f>
              <c:strCache>
                <c:ptCount val="1"/>
                <c:pt idx="0">
                  <c:v>FY 16 Ave</c:v>
                </c:pt>
              </c:strCache>
            </c:strRef>
          </c:tx>
          <c:spPr>
            <a:solidFill>
              <a:srgbClr val="92D050"/>
            </a:solidFill>
          </c:spPr>
          <c:invertIfNegative val="0"/>
          <c:cat>
            <c:strRef>
              <c:f>Sheet1!$A$2:$A$5</c:f>
              <c:strCache>
                <c:ptCount val="4"/>
                <c:pt idx="0">
                  <c:v>All Ages </c:v>
                </c:pt>
                <c:pt idx="1">
                  <c:v>Age 0-2</c:v>
                </c:pt>
                <c:pt idx="2">
                  <c:v>Age 3-21</c:v>
                </c:pt>
                <c:pt idx="3">
                  <c:v>Age 22+</c:v>
                </c:pt>
              </c:strCache>
            </c:strRef>
          </c:cat>
          <c:val>
            <c:numRef>
              <c:f>Sheet1!$C$2:$C$5</c:f>
              <c:numCache>
                <c:formatCode>"$"#,##0</c:formatCode>
                <c:ptCount val="4"/>
                <c:pt idx="0">
                  <c:v>5707</c:v>
                </c:pt>
                <c:pt idx="1">
                  <c:v>4951</c:v>
                </c:pt>
                <c:pt idx="2">
                  <c:v>4571</c:v>
                </c:pt>
                <c:pt idx="3">
                  <c:v>8374</c:v>
                </c:pt>
              </c:numCache>
            </c:numRef>
          </c:val>
          <c:extLst>
            <c:ext xmlns:c16="http://schemas.microsoft.com/office/drawing/2014/chart" uri="{C3380CC4-5D6E-409C-BE32-E72D297353CC}">
              <c16:uniqueId val="{00000001-B931-4B1A-B82F-5773531E0D80}"/>
            </c:ext>
          </c:extLst>
        </c:ser>
        <c:ser>
          <c:idx val="2"/>
          <c:order val="2"/>
          <c:tx>
            <c:strRef>
              <c:f>Sheet1!$D$1</c:f>
              <c:strCache>
                <c:ptCount val="1"/>
                <c:pt idx="0">
                  <c:v>FY 17</c:v>
                </c:pt>
              </c:strCache>
            </c:strRef>
          </c:tx>
          <c:spPr>
            <a:solidFill>
              <a:schemeClr val="accent1"/>
            </a:solidFill>
          </c:spPr>
          <c:invertIfNegative val="0"/>
          <c:cat>
            <c:strRef>
              <c:f>Sheet1!$A$2:$A$5</c:f>
              <c:strCache>
                <c:ptCount val="4"/>
                <c:pt idx="0">
                  <c:v>All Ages </c:v>
                </c:pt>
                <c:pt idx="1">
                  <c:v>Age 0-2</c:v>
                </c:pt>
                <c:pt idx="2">
                  <c:v>Age 3-21</c:v>
                </c:pt>
                <c:pt idx="3">
                  <c:v>Age 22+</c:v>
                </c:pt>
              </c:strCache>
            </c:strRef>
          </c:cat>
          <c:val>
            <c:numRef>
              <c:f>Sheet1!$D$2:$D$5</c:f>
              <c:numCache>
                <c:formatCode>"$"#,##0</c:formatCode>
                <c:ptCount val="4"/>
                <c:pt idx="0">
                  <c:v>6160</c:v>
                </c:pt>
                <c:pt idx="1">
                  <c:v>3504</c:v>
                </c:pt>
                <c:pt idx="2">
                  <c:v>4589</c:v>
                </c:pt>
                <c:pt idx="3">
                  <c:v>8534</c:v>
                </c:pt>
              </c:numCache>
            </c:numRef>
          </c:val>
          <c:extLst>
            <c:ext xmlns:c16="http://schemas.microsoft.com/office/drawing/2014/chart" uri="{C3380CC4-5D6E-409C-BE32-E72D297353CC}">
              <c16:uniqueId val="{00000002-B931-4B1A-B82F-5773531E0D80}"/>
            </c:ext>
          </c:extLst>
        </c:ser>
        <c:ser>
          <c:idx val="3"/>
          <c:order val="3"/>
          <c:tx>
            <c:strRef>
              <c:f>Sheet1!$E$1</c:f>
              <c:strCache>
                <c:ptCount val="1"/>
                <c:pt idx="0">
                  <c:v>FY 17 Ave</c:v>
                </c:pt>
              </c:strCache>
            </c:strRef>
          </c:tx>
          <c:spPr>
            <a:solidFill>
              <a:srgbClr val="92D050"/>
            </a:solidFill>
          </c:spPr>
          <c:invertIfNegative val="0"/>
          <c:cat>
            <c:strRef>
              <c:f>Sheet1!$A$2:$A$5</c:f>
              <c:strCache>
                <c:ptCount val="4"/>
                <c:pt idx="0">
                  <c:v>All Ages </c:v>
                </c:pt>
                <c:pt idx="1">
                  <c:v>Age 0-2</c:v>
                </c:pt>
                <c:pt idx="2">
                  <c:v>Age 3-21</c:v>
                </c:pt>
                <c:pt idx="3">
                  <c:v>Age 22+</c:v>
                </c:pt>
              </c:strCache>
            </c:strRef>
          </c:cat>
          <c:val>
            <c:numRef>
              <c:f>Sheet1!$E$2:$E$5</c:f>
              <c:numCache>
                <c:formatCode>"$"#,##0</c:formatCode>
                <c:ptCount val="4"/>
                <c:pt idx="0">
                  <c:v>5914</c:v>
                </c:pt>
                <c:pt idx="1">
                  <c:v>5303</c:v>
                </c:pt>
                <c:pt idx="2">
                  <c:v>4195</c:v>
                </c:pt>
                <c:pt idx="3">
                  <c:v>9374</c:v>
                </c:pt>
              </c:numCache>
            </c:numRef>
          </c:val>
          <c:extLst>
            <c:ext xmlns:c16="http://schemas.microsoft.com/office/drawing/2014/chart" uri="{C3380CC4-5D6E-409C-BE32-E72D297353CC}">
              <c16:uniqueId val="{00000003-B931-4B1A-B82F-5773531E0D80}"/>
            </c:ext>
          </c:extLst>
        </c:ser>
        <c:ser>
          <c:idx val="4"/>
          <c:order val="4"/>
          <c:tx>
            <c:strRef>
              <c:f>Sheet1!$F$1</c:f>
              <c:strCache>
                <c:ptCount val="1"/>
                <c:pt idx="0">
                  <c:v>FY 18</c:v>
                </c:pt>
              </c:strCache>
            </c:strRef>
          </c:tx>
          <c:spPr>
            <a:solidFill>
              <a:schemeClr val="accent2"/>
            </a:solidFill>
          </c:spPr>
          <c:invertIfNegative val="0"/>
          <c:cat>
            <c:strRef>
              <c:f>Sheet1!$A$2:$A$5</c:f>
              <c:strCache>
                <c:ptCount val="4"/>
                <c:pt idx="0">
                  <c:v>All Ages </c:v>
                </c:pt>
                <c:pt idx="1">
                  <c:v>Age 0-2</c:v>
                </c:pt>
                <c:pt idx="2">
                  <c:v>Age 3-21</c:v>
                </c:pt>
                <c:pt idx="3">
                  <c:v>Age 22+</c:v>
                </c:pt>
              </c:strCache>
            </c:strRef>
          </c:cat>
          <c:val>
            <c:numRef>
              <c:f>Sheet1!$F$2:$F$5</c:f>
              <c:numCache>
                <c:formatCode>"$"#,##0</c:formatCode>
                <c:ptCount val="4"/>
                <c:pt idx="0">
                  <c:v>6833.08</c:v>
                </c:pt>
                <c:pt idx="1">
                  <c:v>3793.52</c:v>
                </c:pt>
                <c:pt idx="2">
                  <c:v>4999.2299999999996</c:v>
                </c:pt>
                <c:pt idx="3">
                  <c:v>9601.2000000000007</c:v>
                </c:pt>
              </c:numCache>
            </c:numRef>
          </c:val>
          <c:extLst>
            <c:ext xmlns:c16="http://schemas.microsoft.com/office/drawing/2014/chart" uri="{C3380CC4-5D6E-409C-BE32-E72D297353CC}">
              <c16:uniqueId val="{00000004-B931-4B1A-B82F-5773531E0D80}"/>
            </c:ext>
          </c:extLst>
        </c:ser>
        <c:ser>
          <c:idx val="5"/>
          <c:order val="5"/>
          <c:tx>
            <c:strRef>
              <c:f>Sheet1!$G$1</c:f>
              <c:strCache>
                <c:ptCount val="1"/>
                <c:pt idx="0">
                  <c:v>FY 18 Ave</c:v>
                </c:pt>
              </c:strCache>
            </c:strRef>
          </c:tx>
          <c:spPr>
            <a:solidFill>
              <a:srgbClr val="80CC4C"/>
            </a:solidFill>
          </c:spPr>
          <c:invertIfNegative val="0"/>
          <c:cat>
            <c:strRef>
              <c:f>Sheet1!$A$2:$A$5</c:f>
              <c:strCache>
                <c:ptCount val="4"/>
                <c:pt idx="0">
                  <c:v>All Ages </c:v>
                </c:pt>
                <c:pt idx="1">
                  <c:v>Age 0-2</c:v>
                </c:pt>
                <c:pt idx="2">
                  <c:v>Age 3-21</c:v>
                </c:pt>
                <c:pt idx="3">
                  <c:v>Age 22+</c:v>
                </c:pt>
              </c:strCache>
            </c:strRef>
          </c:cat>
          <c:val>
            <c:numRef>
              <c:f>Sheet1!$G$2:$G$5</c:f>
              <c:numCache>
                <c:formatCode>"$"#,##0</c:formatCode>
                <c:ptCount val="4"/>
                <c:pt idx="0">
                  <c:v>6406.9214633140964</c:v>
                </c:pt>
                <c:pt idx="1">
                  <c:v>5804.7034595635423</c:v>
                </c:pt>
                <c:pt idx="2">
                  <c:v>4659.3458140363382</c:v>
                </c:pt>
                <c:pt idx="3">
                  <c:v>9844.3923441176485</c:v>
                </c:pt>
              </c:numCache>
            </c:numRef>
          </c:val>
          <c:extLst>
            <c:ext xmlns:c16="http://schemas.microsoft.com/office/drawing/2014/chart" uri="{C3380CC4-5D6E-409C-BE32-E72D297353CC}">
              <c16:uniqueId val="{00000005-B931-4B1A-B82F-5773531E0D80}"/>
            </c:ext>
          </c:extLst>
        </c:ser>
        <c:ser>
          <c:idx val="6"/>
          <c:order val="6"/>
          <c:tx>
            <c:strRef>
              <c:f>Sheet1!$H$1</c:f>
              <c:strCache>
                <c:ptCount val="1"/>
                <c:pt idx="0">
                  <c:v>FY 19</c:v>
                </c:pt>
              </c:strCache>
            </c:strRef>
          </c:tx>
          <c:spPr>
            <a:solidFill>
              <a:schemeClr val="accent3"/>
            </a:solidFill>
          </c:spPr>
          <c:invertIfNegative val="0"/>
          <c:dLbls>
            <c:dLbl>
              <c:idx val="1"/>
              <c:layout>
                <c:manualLayout>
                  <c:x val="1.1391467790624801E-3"/>
                  <c:y val="-0.1679011762761679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BE9-47DA-8BE1-FDAAC509A909}"/>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Ages </c:v>
                </c:pt>
                <c:pt idx="1">
                  <c:v>Age 0-2</c:v>
                </c:pt>
                <c:pt idx="2">
                  <c:v>Age 3-21</c:v>
                </c:pt>
                <c:pt idx="3">
                  <c:v>Age 22+</c:v>
                </c:pt>
              </c:strCache>
            </c:strRef>
          </c:cat>
          <c:val>
            <c:numRef>
              <c:f>Sheet1!$H$2:$H$5</c:f>
              <c:numCache>
                <c:formatCode>"$"#,##0</c:formatCode>
                <c:ptCount val="4"/>
                <c:pt idx="0">
                  <c:v>7785.89</c:v>
                </c:pt>
                <c:pt idx="1">
                  <c:v>5772.4</c:v>
                </c:pt>
                <c:pt idx="2">
                  <c:v>5683.64</c:v>
                </c:pt>
                <c:pt idx="3">
                  <c:v>10434.959999999999</c:v>
                </c:pt>
              </c:numCache>
            </c:numRef>
          </c:val>
          <c:extLst>
            <c:ext xmlns:c16="http://schemas.microsoft.com/office/drawing/2014/chart" uri="{C3380CC4-5D6E-409C-BE32-E72D297353CC}">
              <c16:uniqueId val="{00000000-4BE9-47DA-8BE1-FDAAC509A909}"/>
            </c:ext>
          </c:extLst>
        </c:ser>
        <c:ser>
          <c:idx val="7"/>
          <c:order val="7"/>
          <c:tx>
            <c:strRef>
              <c:f>Sheet1!$I$1</c:f>
              <c:strCache>
                <c:ptCount val="1"/>
                <c:pt idx="0">
                  <c:v>FY 19 Average</c:v>
                </c:pt>
              </c:strCache>
            </c:strRef>
          </c:tx>
          <c:spPr>
            <a:solidFill>
              <a:srgbClr val="80CC4C"/>
            </a:solidFill>
          </c:spPr>
          <c:invertIfNegative val="0"/>
          <c:cat>
            <c:strRef>
              <c:f>Sheet1!$A$2:$A$5</c:f>
              <c:strCache>
                <c:ptCount val="4"/>
                <c:pt idx="0">
                  <c:v>All Ages </c:v>
                </c:pt>
                <c:pt idx="1">
                  <c:v>Age 0-2</c:v>
                </c:pt>
                <c:pt idx="2">
                  <c:v>Age 3-21</c:v>
                </c:pt>
                <c:pt idx="3">
                  <c:v>Age 22+</c:v>
                </c:pt>
              </c:strCache>
            </c:strRef>
          </c:cat>
          <c:val>
            <c:numRef>
              <c:f>Sheet1!$I$2:$I$5</c:f>
              <c:numCache>
                <c:formatCode>"$"#,##0</c:formatCode>
                <c:ptCount val="4"/>
                <c:pt idx="0">
                  <c:v>6978.2908222222213</c:v>
                </c:pt>
                <c:pt idx="1">
                  <c:v>5886.7967041198508</c:v>
                </c:pt>
                <c:pt idx="2">
                  <c:v>5312.3984464863024</c:v>
                </c:pt>
                <c:pt idx="3">
                  <c:v>10754.248948564929</c:v>
                </c:pt>
              </c:numCache>
            </c:numRef>
          </c:val>
          <c:extLst>
            <c:ext xmlns:c16="http://schemas.microsoft.com/office/drawing/2014/chart" uri="{C3380CC4-5D6E-409C-BE32-E72D297353CC}">
              <c16:uniqueId val="{00000001-4BE9-47DA-8BE1-FDAAC509A909}"/>
            </c:ext>
          </c:extLst>
        </c:ser>
        <c:dLbls>
          <c:showLegendKey val="0"/>
          <c:showVal val="0"/>
          <c:showCatName val="0"/>
          <c:showSerName val="0"/>
          <c:showPercent val="0"/>
          <c:showBubbleSize val="0"/>
        </c:dLbls>
        <c:gapWidth val="150"/>
        <c:axId val="2137705928"/>
        <c:axId val="2137709000"/>
      </c:barChart>
      <c:catAx>
        <c:axId val="2137705928"/>
        <c:scaling>
          <c:orientation val="minMax"/>
        </c:scaling>
        <c:delete val="0"/>
        <c:axPos val="b"/>
        <c:numFmt formatCode="General" sourceLinked="1"/>
        <c:majorTickMark val="none"/>
        <c:minorTickMark val="none"/>
        <c:tickLblPos val="nextTo"/>
        <c:txPr>
          <a:bodyPr/>
          <a:lstStyle/>
          <a:p>
            <a:pPr>
              <a:defRPr sz="1200"/>
            </a:pPr>
            <a:endParaRPr lang="en-US"/>
          </a:p>
        </c:txPr>
        <c:crossAx val="2137709000"/>
        <c:crosses val="autoZero"/>
        <c:auto val="1"/>
        <c:lblAlgn val="ctr"/>
        <c:lblOffset val="50"/>
        <c:noMultiLvlLbl val="0"/>
      </c:catAx>
      <c:valAx>
        <c:axId val="2137709000"/>
        <c:scaling>
          <c:orientation val="minMax"/>
          <c:max val="12000"/>
          <c:min val="0"/>
        </c:scaling>
        <c:delete val="0"/>
        <c:axPos val="l"/>
        <c:majorGridlines>
          <c:spPr>
            <a:ln>
              <a:solidFill>
                <a:schemeClr val="bg1">
                  <a:lumMod val="85000"/>
                </a:schemeClr>
              </a:solidFill>
            </a:ln>
          </c:spPr>
        </c:majorGridlines>
        <c:numFmt formatCode="&quot;$&quot;#,##0" sourceLinked="1"/>
        <c:majorTickMark val="out"/>
        <c:minorTickMark val="none"/>
        <c:tickLblPos val="nextTo"/>
        <c:spPr>
          <a:ln>
            <a:solidFill>
              <a:schemeClr val="bg1">
                <a:lumMod val="85000"/>
              </a:schemeClr>
            </a:solidFill>
          </a:ln>
        </c:spPr>
        <c:txPr>
          <a:bodyPr/>
          <a:lstStyle/>
          <a:p>
            <a:pPr>
              <a:defRPr sz="1200"/>
            </a:pPr>
            <a:endParaRPr lang="en-US"/>
          </a:p>
        </c:txPr>
        <c:crossAx val="2137705928"/>
        <c:crosses val="autoZero"/>
        <c:crossBetween val="between"/>
        <c:majorUnit val="2000"/>
      </c:valAx>
    </c:plotArea>
    <c:legend>
      <c:legendPos val="t"/>
      <c:legendEntry>
        <c:idx val="1"/>
        <c:delete val="1"/>
      </c:legendEntry>
      <c:legendEntry>
        <c:idx val="3"/>
        <c:delete val="1"/>
      </c:legendEntry>
      <c:legendEntry>
        <c:idx val="5"/>
        <c:delete val="1"/>
      </c:legendEntry>
      <c:legendEntry>
        <c:idx val="7"/>
        <c:delete val="1"/>
      </c:legendEntry>
      <c:layout>
        <c:manualLayout>
          <c:xMode val="edge"/>
          <c:yMode val="edge"/>
          <c:x val="5.9016710411198603E-2"/>
          <c:y val="6.0950582236046102E-2"/>
          <c:w val="0.36072670388776501"/>
          <c:h val="9.0963861821486997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1.50273224043716E-2"/>
          <c:y val="6.7032513416913894E-2"/>
          <c:w val="0.968550621746051"/>
          <c:h val="0.93296748658308604"/>
        </c:manualLayout>
      </c:layout>
      <c:barChart>
        <c:barDir val="col"/>
        <c:grouping val="clustered"/>
        <c:varyColors val="0"/>
        <c:ser>
          <c:idx val="0"/>
          <c:order val="0"/>
          <c:tx>
            <c:strRef>
              <c:f>Sheet1!$B$1</c:f>
              <c:strCache>
                <c:ptCount val="1"/>
                <c:pt idx="0">
                  <c:v>FY 16</c:v>
                </c:pt>
              </c:strCache>
            </c:strRef>
          </c:tx>
          <c:spPr>
            <a:solidFill>
              <a:schemeClr val="bg2">
                <a:lumMod val="75000"/>
              </a:schemeClr>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Ages </c:v>
                </c:pt>
                <c:pt idx="1">
                  <c:v>Age 0-2</c:v>
                </c:pt>
                <c:pt idx="2">
                  <c:v>Age 3-21</c:v>
                </c:pt>
                <c:pt idx="3">
                  <c:v>Age 22+</c:v>
                </c:pt>
              </c:strCache>
            </c:strRef>
          </c:cat>
          <c:val>
            <c:numRef>
              <c:f>Sheet1!$B$2:$B$5</c:f>
              <c:numCache>
                <c:formatCode>"$"#,##0</c:formatCode>
                <c:ptCount val="4"/>
                <c:pt idx="0">
                  <c:v>-70</c:v>
                </c:pt>
                <c:pt idx="1">
                  <c:v>-1247</c:v>
                </c:pt>
                <c:pt idx="2">
                  <c:v>-580</c:v>
                </c:pt>
                <c:pt idx="3">
                  <c:v>-276</c:v>
                </c:pt>
              </c:numCache>
            </c:numRef>
          </c:val>
          <c:extLst>
            <c:ext xmlns:c16="http://schemas.microsoft.com/office/drawing/2014/chart" uri="{C3380CC4-5D6E-409C-BE32-E72D297353CC}">
              <c16:uniqueId val="{00000000-B931-4B1A-B82F-5773531E0D80}"/>
            </c:ext>
          </c:extLst>
        </c:ser>
        <c:ser>
          <c:idx val="1"/>
          <c:order val="1"/>
          <c:tx>
            <c:strRef>
              <c:f>Sheet1!$C$1</c:f>
              <c:strCache>
                <c:ptCount val="1"/>
                <c:pt idx="0">
                  <c:v>FY 17</c:v>
                </c:pt>
              </c:strCache>
            </c:strRef>
          </c:tx>
          <c:spPr>
            <a:solidFill>
              <a:schemeClr val="accent1"/>
            </a:solidFill>
          </c:spPr>
          <c:invertIfNegative val="0"/>
          <c:dLbls>
            <c:dLbl>
              <c:idx val="1"/>
              <c:layout>
                <c:manualLayout>
                  <c:x val="-1.2530615693640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D4C-4574-A2D5-87C6307D8CE5}"/>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Ages </c:v>
                </c:pt>
                <c:pt idx="1">
                  <c:v>Age 0-2</c:v>
                </c:pt>
                <c:pt idx="2">
                  <c:v>Age 3-21</c:v>
                </c:pt>
                <c:pt idx="3">
                  <c:v>Age 22+</c:v>
                </c:pt>
              </c:strCache>
            </c:strRef>
          </c:cat>
          <c:val>
            <c:numRef>
              <c:f>Sheet1!$C$2:$C$5</c:f>
              <c:numCache>
                <c:formatCode>"$"#,##0</c:formatCode>
                <c:ptCount val="4"/>
                <c:pt idx="0">
                  <c:v>246</c:v>
                </c:pt>
                <c:pt idx="1">
                  <c:v>-1799</c:v>
                </c:pt>
                <c:pt idx="2">
                  <c:v>394</c:v>
                </c:pt>
                <c:pt idx="3">
                  <c:v>-840</c:v>
                </c:pt>
              </c:numCache>
            </c:numRef>
          </c:val>
          <c:extLst>
            <c:ext xmlns:c16="http://schemas.microsoft.com/office/drawing/2014/chart" uri="{C3380CC4-5D6E-409C-BE32-E72D297353CC}">
              <c16:uniqueId val="{00000001-B931-4B1A-B82F-5773531E0D80}"/>
            </c:ext>
          </c:extLst>
        </c:ser>
        <c:ser>
          <c:idx val="2"/>
          <c:order val="2"/>
          <c:tx>
            <c:strRef>
              <c:f>Sheet1!$D$1</c:f>
              <c:strCache>
                <c:ptCount val="1"/>
                <c:pt idx="0">
                  <c:v>FY 18</c:v>
                </c:pt>
              </c:strCache>
            </c:strRef>
          </c:tx>
          <c:spPr>
            <a:solidFill>
              <a:srgbClr val="FFC000"/>
            </a:solidFill>
          </c:spPr>
          <c:invertIfNegative val="0"/>
          <c:dLbls>
            <c:dLbl>
              <c:idx val="1"/>
              <c:layout>
                <c:manualLayout>
                  <c:x val="-1.3669762574881001E-2"/>
                  <c:y val="3.08641975308653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D4C-4574-A2D5-87C6307D8CE5}"/>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Ages </c:v>
                </c:pt>
                <c:pt idx="1">
                  <c:v>Age 0-2</c:v>
                </c:pt>
                <c:pt idx="2">
                  <c:v>Age 3-21</c:v>
                </c:pt>
                <c:pt idx="3">
                  <c:v>Age 22+</c:v>
                </c:pt>
              </c:strCache>
            </c:strRef>
          </c:cat>
          <c:val>
            <c:numRef>
              <c:f>Sheet1!$D$2:$D$5</c:f>
              <c:numCache>
                <c:formatCode>"$"#,##0</c:formatCode>
                <c:ptCount val="4"/>
                <c:pt idx="0">
                  <c:v>426.15853668590358</c:v>
                </c:pt>
                <c:pt idx="1">
                  <c:v>-2011.1834595635421</c:v>
                </c:pt>
                <c:pt idx="2">
                  <c:v>339.88418596366142</c:v>
                </c:pt>
                <c:pt idx="3">
                  <c:v>-243.19234411764779</c:v>
                </c:pt>
              </c:numCache>
            </c:numRef>
          </c:val>
          <c:extLst>
            <c:ext xmlns:c16="http://schemas.microsoft.com/office/drawing/2014/chart" uri="{C3380CC4-5D6E-409C-BE32-E72D297353CC}">
              <c16:uniqueId val="{00000002-B931-4B1A-B82F-5773531E0D80}"/>
            </c:ext>
          </c:extLst>
        </c:ser>
        <c:ser>
          <c:idx val="3"/>
          <c:order val="3"/>
          <c:tx>
            <c:strRef>
              <c:f>Sheet1!$E$1</c:f>
              <c:strCache>
                <c:ptCount val="1"/>
                <c:pt idx="0">
                  <c:v>FY 19</c:v>
                </c:pt>
              </c:strCache>
            </c:strRef>
          </c:tx>
          <c:spPr>
            <a:solidFill>
              <a:schemeClr val="accent3"/>
            </a:solidFill>
          </c:spPr>
          <c:invertIfNegative val="0"/>
          <c:dLbls>
            <c:dLbl>
              <c:idx val="0"/>
              <c:layout>
                <c:manualLayout>
                  <c:x val="9.1131750499206399E-3"/>
                  <c:y val="1.776384851680019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D4C-4574-A2D5-87C6307D8CE5}"/>
                </c:ext>
              </c:extLst>
            </c:dLbl>
            <c:dLbl>
              <c:idx val="1"/>
              <c:layout>
                <c:manualLayout>
                  <c:x val="2.29598126948082E-2"/>
                  <c:y val="-1.4802973975961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D4C-4574-A2D5-87C6307D8CE5}"/>
                </c:ext>
              </c:extLst>
            </c:dLbl>
            <c:dLbl>
              <c:idx val="2"/>
              <c:layout>
                <c:manualLayout>
                  <c:x val="1.7087203218601101E-2"/>
                  <c:y val="2.664577277520039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D4C-4574-A2D5-87C6307D8CE5}"/>
                </c:ext>
              </c:extLst>
            </c:dLbl>
            <c:dLbl>
              <c:idx val="3"/>
              <c:layout>
                <c:manualLayout>
                  <c:x val="1.48089094561209E-2"/>
                  <c:y val="5.921282838933409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D4C-4574-A2D5-87C6307D8CE5}"/>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Ages </c:v>
                </c:pt>
                <c:pt idx="1">
                  <c:v>Age 0-2</c:v>
                </c:pt>
                <c:pt idx="2">
                  <c:v>Age 3-21</c:v>
                </c:pt>
                <c:pt idx="3">
                  <c:v>Age 22+</c:v>
                </c:pt>
              </c:strCache>
            </c:strRef>
          </c:cat>
          <c:val>
            <c:numRef>
              <c:f>Sheet1!$E$2:$E$5</c:f>
              <c:numCache>
                <c:formatCode>"$"#,##0</c:formatCode>
                <c:ptCount val="4"/>
                <c:pt idx="0">
                  <c:v>807.59917777777821</c:v>
                </c:pt>
                <c:pt idx="1">
                  <c:v>-114.39670411985119</c:v>
                </c:pt>
                <c:pt idx="2">
                  <c:v>371.24155351369791</c:v>
                </c:pt>
                <c:pt idx="3">
                  <c:v>-319.28894856493389</c:v>
                </c:pt>
              </c:numCache>
            </c:numRef>
          </c:val>
          <c:extLst>
            <c:ext xmlns:c16="http://schemas.microsoft.com/office/drawing/2014/chart" uri="{C3380CC4-5D6E-409C-BE32-E72D297353CC}">
              <c16:uniqueId val="{00000000-FD4C-4574-A2D5-87C6307D8CE5}"/>
            </c:ext>
          </c:extLst>
        </c:ser>
        <c:dLbls>
          <c:showLegendKey val="0"/>
          <c:showVal val="0"/>
          <c:showCatName val="0"/>
          <c:showSerName val="0"/>
          <c:showPercent val="0"/>
          <c:showBubbleSize val="0"/>
        </c:dLbls>
        <c:gapWidth val="250"/>
        <c:overlap val="-3"/>
        <c:axId val="2143034344"/>
        <c:axId val="2143139368"/>
      </c:barChart>
      <c:catAx>
        <c:axId val="2143034344"/>
        <c:scaling>
          <c:orientation val="minMax"/>
        </c:scaling>
        <c:delete val="0"/>
        <c:axPos val="b"/>
        <c:numFmt formatCode="General" sourceLinked="1"/>
        <c:majorTickMark val="none"/>
        <c:minorTickMark val="none"/>
        <c:tickLblPos val="low"/>
        <c:txPr>
          <a:bodyPr/>
          <a:lstStyle/>
          <a:p>
            <a:pPr>
              <a:defRPr sz="1600" b="1">
                <a:solidFill>
                  <a:schemeClr val="bg2">
                    <a:lumMod val="25000"/>
                  </a:schemeClr>
                </a:solidFill>
              </a:defRPr>
            </a:pPr>
            <a:endParaRPr lang="en-US"/>
          </a:p>
        </c:txPr>
        <c:crossAx val="2143139368"/>
        <c:crosses val="autoZero"/>
        <c:auto val="1"/>
        <c:lblAlgn val="ctr"/>
        <c:lblOffset val="50"/>
        <c:noMultiLvlLbl val="0"/>
      </c:catAx>
      <c:valAx>
        <c:axId val="2143139368"/>
        <c:scaling>
          <c:orientation val="minMax"/>
          <c:max val="1000"/>
          <c:min val="-2200"/>
        </c:scaling>
        <c:delete val="0"/>
        <c:axPos val="l"/>
        <c:majorGridlines>
          <c:spPr>
            <a:ln>
              <a:solidFill>
                <a:schemeClr val="bg1">
                  <a:lumMod val="85000"/>
                </a:schemeClr>
              </a:solidFill>
            </a:ln>
          </c:spPr>
        </c:majorGridlines>
        <c:numFmt formatCode="&quot;$&quot;#,##0" sourceLinked="1"/>
        <c:majorTickMark val="out"/>
        <c:minorTickMark val="none"/>
        <c:tickLblPos val="nextTo"/>
        <c:spPr>
          <a:ln>
            <a:solidFill>
              <a:schemeClr val="bg1">
                <a:lumMod val="85000"/>
              </a:schemeClr>
            </a:solidFill>
          </a:ln>
        </c:spPr>
        <c:txPr>
          <a:bodyPr/>
          <a:lstStyle/>
          <a:p>
            <a:pPr>
              <a:defRPr sz="1200"/>
            </a:pPr>
            <a:endParaRPr lang="en-US"/>
          </a:p>
        </c:txPr>
        <c:crossAx val="2143034344"/>
        <c:crosses val="autoZero"/>
        <c:crossBetween val="between"/>
      </c:valAx>
    </c:plotArea>
    <c:legend>
      <c:legendPos val="t"/>
      <c:layout>
        <c:manualLayout>
          <c:xMode val="edge"/>
          <c:yMode val="edge"/>
          <c:x val="0.33018154413422801"/>
          <c:y val="4.8703460678526302E-2"/>
          <c:w val="0.40388583639292203"/>
          <c:h val="9.8836001679406399E-2"/>
        </c:manualLayout>
      </c:layout>
      <c:overlay val="0"/>
      <c:txPr>
        <a:bodyPr/>
        <a:lstStyle/>
        <a:p>
          <a:pPr>
            <a:defRPr sz="1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1.50273224043716E-2"/>
          <c:y val="6.7032513416913894E-2"/>
          <c:w val="0.968550621746051"/>
          <c:h val="0.93296748658308604"/>
        </c:manualLayout>
      </c:layout>
      <c:barChart>
        <c:barDir val="col"/>
        <c:grouping val="clustered"/>
        <c:varyColors val="0"/>
        <c:ser>
          <c:idx val="0"/>
          <c:order val="0"/>
          <c:tx>
            <c:strRef>
              <c:f>Sheet1!$B$1</c:f>
              <c:strCache>
                <c:ptCount val="1"/>
                <c:pt idx="0">
                  <c:v>FY 16</c:v>
                </c:pt>
              </c:strCache>
            </c:strRef>
          </c:tx>
          <c:spPr>
            <a:solidFill>
              <a:schemeClr val="accent6"/>
            </a:solidFill>
          </c:spPr>
          <c:invertIfNegative val="0"/>
          <c:cat>
            <c:strRef>
              <c:f>Sheet1!$A$2:$A$5</c:f>
              <c:strCache>
                <c:ptCount val="4"/>
                <c:pt idx="0">
                  <c:v>All Ages </c:v>
                </c:pt>
                <c:pt idx="1">
                  <c:v>Age 0-2</c:v>
                </c:pt>
                <c:pt idx="2">
                  <c:v>Age 3-21</c:v>
                </c:pt>
                <c:pt idx="3">
                  <c:v>Age 22+</c:v>
                </c:pt>
              </c:strCache>
            </c:strRef>
          </c:cat>
          <c:val>
            <c:numRef>
              <c:f>Sheet1!$B$2:$B$5</c:f>
              <c:numCache>
                <c:formatCode>"$"#,##0</c:formatCode>
                <c:ptCount val="4"/>
                <c:pt idx="0">
                  <c:v>5344</c:v>
                </c:pt>
                <c:pt idx="1">
                  <c:v>4878</c:v>
                </c:pt>
                <c:pt idx="2">
                  <c:v>4267</c:v>
                </c:pt>
                <c:pt idx="3">
                  <c:v>7937</c:v>
                </c:pt>
              </c:numCache>
            </c:numRef>
          </c:val>
          <c:extLst>
            <c:ext xmlns:c16="http://schemas.microsoft.com/office/drawing/2014/chart" uri="{C3380CC4-5D6E-409C-BE32-E72D297353CC}">
              <c16:uniqueId val="{00000000-B931-4B1A-B82F-5773531E0D80}"/>
            </c:ext>
          </c:extLst>
        </c:ser>
        <c:ser>
          <c:idx val="1"/>
          <c:order val="1"/>
          <c:tx>
            <c:strRef>
              <c:f>Sheet1!$C$1</c:f>
              <c:strCache>
                <c:ptCount val="1"/>
                <c:pt idx="0">
                  <c:v>FY 16 Ave</c:v>
                </c:pt>
              </c:strCache>
            </c:strRef>
          </c:tx>
          <c:spPr>
            <a:solidFill>
              <a:srgbClr val="92D050"/>
            </a:solidFill>
          </c:spPr>
          <c:invertIfNegative val="0"/>
          <c:cat>
            <c:strRef>
              <c:f>Sheet1!$A$2:$A$5</c:f>
              <c:strCache>
                <c:ptCount val="4"/>
                <c:pt idx="0">
                  <c:v>All Ages </c:v>
                </c:pt>
                <c:pt idx="1">
                  <c:v>Age 0-2</c:v>
                </c:pt>
                <c:pt idx="2">
                  <c:v>Age 3-21</c:v>
                </c:pt>
                <c:pt idx="3">
                  <c:v>Age 22+</c:v>
                </c:pt>
              </c:strCache>
            </c:strRef>
          </c:cat>
          <c:val>
            <c:numRef>
              <c:f>Sheet1!$C$2:$C$5</c:f>
              <c:numCache>
                <c:formatCode>"$"#,##0</c:formatCode>
                <c:ptCount val="4"/>
                <c:pt idx="0">
                  <c:v>5707</c:v>
                </c:pt>
                <c:pt idx="1">
                  <c:v>4951</c:v>
                </c:pt>
                <c:pt idx="2">
                  <c:v>4571</c:v>
                </c:pt>
                <c:pt idx="3">
                  <c:v>8374</c:v>
                </c:pt>
              </c:numCache>
            </c:numRef>
          </c:val>
          <c:extLst>
            <c:ext xmlns:c16="http://schemas.microsoft.com/office/drawing/2014/chart" uri="{C3380CC4-5D6E-409C-BE32-E72D297353CC}">
              <c16:uniqueId val="{00000001-B931-4B1A-B82F-5773531E0D80}"/>
            </c:ext>
          </c:extLst>
        </c:ser>
        <c:ser>
          <c:idx val="2"/>
          <c:order val="2"/>
          <c:tx>
            <c:strRef>
              <c:f>Sheet1!$D$1</c:f>
              <c:strCache>
                <c:ptCount val="1"/>
                <c:pt idx="0">
                  <c:v>FY 17</c:v>
                </c:pt>
              </c:strCache>
            </c:strRef>
          </c:tx>
          <c:spPr>
            <a:solidFill>
              <a:schemeClr val="accent1"/>
            </a:solidFill>
          </c:spPr>
          <c:invertIfNegative val="0"/>
          <c:cat>
            <c:strRef>
              <c:f>Sheet1!$A$2:$A$5</c:f>
              <c:strCache>
                <c:ptCount val="4"/>
                <c:pt idx="0">
                  <c:v>All Ages </c:v>
                </c:pt>
                <c:pt idx="1">
                  <c:v>Age 0-2</c:v>
                </c:pt>
                <c:pt idx="2">
                  <c:v>Age 3-21</c:v>
                </c:pt>
                <c:pt idx="3">
                  <c:v>Age 22+</c:v>
                </c:pt>
              </c:strCache>
            </c:strRef>
          </c:cat>
          <c:val>
            <c:numRef>
              <c:f>Sheet1!$D$2:$D$5</c:f>
              <c:numCache>
                <c:formatCode>"$"#,##0</c:formatCode>
                <c:ptCount val="4"/>
                <c:pt idx="0">
                  <c:v>5566</c:v>
                </c:pt>
                <c:pt idx="1">
                  <c:v>5418</c:v>
                </c:pt>
                <c:pt idx="2">
                  <c:v>3854</c:v>
                </c:pt>
                <c:pt idx="3">
                  <c:v>9005</c:v>
                </c:pt>
              </c:numCache>
            </c:numRef>
          </c:val>
          <c:extLst>
            <c:ext xmlns:c16="http://schemas.microsoft.com/office/drawing/2014/chart" uri="{C3380CC4-5D6E-409C-BE32-E72D297353CC}">
              <c16:uniqueId val="{00000002-B931-4B1A-B82F-5773531E0D80}"/>
            </c:ext>
          </c:extLst>
        </c:ser>
        <c:ser>
          <c:idx val="3"/>
          <c:order val="3"/>
          <c:tx>
            <c:strRef>
              <c:f>Sheet1!$E$1</c:f>
              <c:strCache>
                <c:ptCount val="1"/>
                <c:pt idx="0">
                  <c:v>FY 17 Ave</c:v>
                </c:pt>
              </c:strCache>
            </c:strRef>
          </c:tx>
          <c:spPr>
            <a:solidFill>
              <a:srgbClr val="92D050"/>
            </a:solidFill>
          </c:spPr>
          <c:invertIfNegative val="0"/>
          <c:cat>
            <c:strRef>
              <c:f>Sheet1!$A$2:$A$5</c:f>
              <c:strCache>
                <c:ptCount val="4"/>
                <c:pt idx="0">
                  <c:v>All Ages </c:v>
                </c:pt>
                <c:pt idx="1">
                  <c:v>Age 0-2</c:v>
                </c:pt>
                <c:pt idx="2">
                  <c:v>Age 3-21</c:v>
                </c:pt>
                <c:pt idx="3">
                  <c:v>Age 22+</c:v>
                </c:pt>
              </c:strCache>
            </c:strRef>
          </c:cat>
          <c:val>
            <c:numRef>
              <c:f>Sheet1!$E$2:$E$5</c:f>
              <c:numCache>
                <c:formatCode>"$"#,##0</c:formatCode>
                <c:ptCount val="4"/>
                <c:pt idx="0">
                  <c:v>5914</c:v>
                </c:pt>
                <c:pt idx="1">
                  <c:v>5303</c:v>
                </c:pt>
                <c:pt idx="2">
                  <c:v>4195</c:v>
                </c:pt>
                <c:pt idx="3">
                  <c:v>9374</c:v>
                </c:pt>
              </c:numCache>
            </c:numRef>
          </c:val>
          <c:extLst>
            <c:ext xmlns:c16="http://schemas.microsoft.com/office/drawing/2014/chart" uri="{C3380CC4-5D6E-409C-BE32-E72D297353CC}">
              <c16:uniqueId val="{00000003-B931-4B1A-B82F-5773531E0D80}"/>
            </c:ext>
          </c:extLst>
        </c:ser>
        <c:ser>
          <c:idx val="4"/>
          <c:order val="4"/>
          <c:tx>
            <c:strRef>
              <c:f>Sheet1!$F$1</c:f>
              <c:strCache>
                <c:ptCount val="1"/>
                <c:pt idx="0">
                  <c:v>FY 18</c:v>
                </c:pt>
              </c:strCache>
            </c:strRef>
          </c:tx>
          <c:spPr>
            <a:solidFill>
              <a:schemeClr val="accent2"/>
            </a:solidFill>
          </c:spPr>
          <c:invertIfNegative val="0"/>
          <c:cat>
            <c:strRef>
              <c:f>Sheet1!$A$2:$A$5</c:f>
              <c:strCache>
                <c:ptCount val="4"/>
                <c:pt idx="0">
                  <c:v>All Ages </c:v>
                </c:pt>
                <c:pt idx="1">
                  <c:v>Age 0-2</c:v>
                </c:pt>
                <c:pt idx="2">
                  <c:v>Age 3-21</c:v>
                </c:pt>
                <c:pt idx="3">
                  <c:v>Age 22+</c:v>
                </c:pt>
              </c:strCache>
            </c:strRef>
          </c:cat>
          <c:val>
            <c:numRef>
              <c:f>Sheet1!$F$2:$F$5</c:f>
              <c:numCache>
                <c:formatCode>"$"#,##0</c:formatCode>
                <c:ptCount val="4"/>
                <c:pt idx="0">
                  <c:v>6037.04</c:v>
                </c:pt>
                <c:pt idx="1">
                  <c:v>5893.64</c:v>
                </c:pt>
                <c:pt idx="2">
                  <c:v>4334.66</c:v>
                </c:pt>
                <c:pt idx="3">
                  <c:v>9318.09</c:v>
                </c:pt>
              </c:numCache>
            </c:numRef>
          </c:val>
          <c:extLst>
            <c:ext xmlns:c16="http://schemas.microsoft.com/office/drawing/2014/chart" uri="{C3380CC4-5D6E-409C-BE32-E72D297353CC}">
              <c16:uniqueId val="{00000004-B931-4B1A-B82F-5773531E0D80}"/>
            </c:ext>
          </c:extLst>
        </c:ser>
        <c:ser>
          <c:idx val="5"/>
          <c:order val="5"/>
          <c:tx>
            <c:strRef>
              <c:f>Sheet1!$G$1</c:f>
              <c:strCache>
                <c:ptCount val="1"/>
                <c:pt idx="0">
                  <c:v>FY 18 Ave</c:v>
                </c:pt>
              </c:strCache>
            </c:strRef>
          </c:tx>
          <c:spPr>
            <a:solidFill>
              <a:srgbClr val="80CC4C"/>
            </a:solidFill>
          </c:spPr>
          <c:invertIfNegative val="0"/>
          <c:cat>
            <c:strRef>
              <c:f>Sheet1!$A$2:$A$5</c:f>
              <c:strCache>
                <c:ptCount val="4"/>
                <c:pt idx="0">
                  <c:v>All Ages </c:v>
                </c:pt>
                <c:pt idx="1">
                  <c:v>Age 0-2</c:v>
                </c:pt>
                <c:pt idx="2">
                  <c:v>Age 3-21</c:v>
                </c:pt>
                <c:pt idx="3">
                  <c:v>Age 22+</c:v>
                </c:pt>
              </c:strCache>
            </c:strRef>
          </c:cat>
          <c:val>
            <c:numRef>
              <c:f>Sheet1!$G$2:$G$5</c:f>
              <c:numCache>
                <c:formatCode>"$"#,##0</c:formatCode>
                <c:ptCount val="4"/>
                <c:pt idx="0">
                  <c:v>6406.9214633140964</c:v>
                </c:pt>
                <c:pt idx="1">
                  <c:v>5804.7034595635423</c:v>
                </c:pt>
                <c:pt idx="2">
                  <c:v>4659.3458140363382</c:v>
                </c:pt>
                <c:pt idx="3">
                  <c:v>9844.3923441176485</c:v>
                </c:pt>
              </c:numCache>
            </c:numRef>
          </c:val>
          <c:extLst>
            <c:ext xmlns:c16="http://schemas.microsoft.com/office/drawing/2014/chart" uri="{C3380CC4-5D6E-409C-BE32-E72D297353CC}">
              <c16:uniqueId val="{00000005-B931-4B1A-B82F-5773531E0D80}"/>
            </c:ext>
          </c:extLst>
        </c:ser>
        <c:ser>
          <c:idx val="6"/>
          <c:order val="6"/>
          <c:tx>
            <c:strRef>
              <c:f>Sheet1!$H$1</c:f>
              <c:strCache>
                <c:ptCount val="1"/>
                <c:pt idx="0">
                  <c:v>FY 19</c:v>
                </c:pt>
              </c:strCache>
            </c:strRef>
          </c:tx>
          <c:spPr>
            <a:solidFill>
              <a:schemeClr val="accent3"/>
            </a:solidFill>
          </c:spPr>
          <c:invertIfNegative val="0"/>
          <c:dLbls>
            <c:dLbl>
              <c:idx val="3"/>
              <c:layout>
                <c:manualLayout>
                  <c:x val="2.26757369614496E-3"/>
                  <c:y val="-2.07244802736284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F4F-43B3-89E7-A03D1B5D3ED4}"/>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Ages </c:v>
                </c:pt>
                <c:pt idx="1">
                  <c:v>Age 0-2</c:v>
                </c:pt>
                <c:pt idx="2">
                  <c:v>Age 3-21</c:v>
                </c:pt>
                <c:pt idx="3">
                  <c:v>Age 22+</c:v>
                </c:pt>
              </c:strCache>
            </c:strRef>
          </c:cat>
          <c:val>
            <c:numRef>
              <c:f>Sheet1!$H$2:$H$5</c:f>
              <c:numCache>
                <c:formatCode>"$"#,##0</c:formatCode>
                <c:ptCount val="4"/>
                <c:pt idx="0">
                  <c:v>6636.79</c:v>
                </c:pt>
                <c:pt idx="1">
                  <c:v>5962.36</c:v>
                </c:pt>
                <c:pt idx="2">
                  <c:v>5004.1400000000003</c:v>
                </c:pt>
                <c:pt idx="3">
                  <c:v>10277.709999999999</c:v>
                </c:pt>
              </c:numCache>
            </c:numRef>
          </c:val>
          <c:extLst>
            <c:ext xmlns:c16="http://schemas.microsoft.com/office/drawing/2014/chart" uri="{C3380CC4-5D6E-409C-BE32-E72D297353CC}">
              <c16:uniqueId val="{00000000-6828-46E0-B314-D4AD50FFCD28}"/>
            </c:ext>
          </c:extLst>
        </c:ser>
        <c:ser>
          <c:idx val="7"/>
          <c:order val="7"/>
          <c:tx>
            <c:strRef>
              <c:f>Sheet1!$I$1</c:f>
              <c:strCache>
                <c:ptCount val="1"/>
                <c:pt idx="0">
                  <c:v>FY 19 Average</c:v>
                </c:pt>
              </c:strCache>
            </c:strRef>
          </c:tx>
          <c:spPr>
            <a:solidFill>
              <a:srgbClr val="80CC4C"/>
            </a:solidFill>
          </c:spPr>
          <c:invertIfNegative val="0"/>
          <c:cat>
            <c:strRef>
              <c:f>Sheet1!$A$2:$A$5</c:f>
              <c:strCache>
                <c:ptCount val="4"/>
                <c:pt idx="0">
                  <c:v>All Ages </c:v>
                </c:pt>
                <c:pt idx="1">
                  <c:v>Age 0-2</c:v>
                </c:pt>
                <c:pt idx="2">
                  <c:v>Age 3-21</c:v>
                </c:pt>
                <c:pt idx="3">
                  <c:v>Age 22+</c:v>
                </c:pt>
              </c:strCache>
            </c:strRef>
          </c:cat>
          <c:val>
            <c:numRef>
              <c:f>Sheet1!$I$2:$I$5</c:f>
              <c:numCache>
                <c:formatCode>"$"#,##0</c:formatCode>
                <c:ptCount val="4"/>
                <c:pt idx="0">
                  <c:v>6978.2908222222213</c:v>
                </c:pt>
                <c:pt idx="1">
                  <c:v>5886.7967041198508</c:v>
                </c:pt>
                <c:pt idx="2">
                  <c:v>5312.3984464863024</c:v>
                </c:pt>
                <c:pt idx="3">
                  <c:v>10754.248948564929</c:v>
                </c:pt>
              </c:numCache>
            </c:numRef>
          </c:val>
          <c:extLst>
            <c:ext xmlns:c16="http://schemas.microsoft.com/office/drawing/2014/chart" uri="{C3380CC4-5D6E-409C-BE32-E72D297353CC}">
              <c16:uniqueId val="{00000001-1F4F-43B3-89E7-A03D1B5D3ED4}"/>
            </c:ext>
          </c:extLst>
        </c:ser>
        <c:dLbls>
          <c:showLegendKey val="0"/>
          <c:showVal val="0"/>
          <c:showCatName val="0"/>
          <c:showSerName val="0"/>
          <c:showPercent val="0"/>
          <c:showBubbleSize val="0"/>
        </c:dLbls>
        <c:gapWidth val="150"/>
        <c:axId val="2030699208"/>
        <c:axId val="2030703368"/>
      </c:barChart>
      <c:catAx>
        <c:axId val="2030699208"/>
        <c:scaling>
          <c:orientation val="minMax"/>
        </c:scaling>
        <c:delete val="0"/>
        <c:axPos val="b"/>
        <c:numFmt formatCode="General" sourceLinked="1"/>
        <c:majorTickMark val="none"/>
        <c:minorTickMark val="none"/>
        <c:tickLblPos val="nextTo"/>
        <c:txPr>
          <a:bodyPr/>
          <a:lstStyle/>
          <a:p>
            <a:pPr>
              <a:defRPr sz="1200"/>
            </a:pPr>
            <a:endParaRPr lang="en-US"/>
          </a:p>
        </c:txPr>
        <c:crossAx val="2030703368"/>
        <c:crosses val="autoZero"/>
        <c:auto val="1"/>
        <c:lblAlgn val="ctr"/>
        <c:lblOffset val="50"/>
        <c:noMultiLvlLbl val="0"/>
      </c:catAx>
      <c:valAx>
        <c:axId val="2030703368"/>
        <c:scaling>
          <c:orientation val="minMax"/>
          <c:max val="11500"/>
          <c:min val="0"/>
        </c:scaling>
        <c:delete val="0"/>
        <c:axPos val="l"/>
        <c:majorGridlines>
          <c:spPr>
            <a:ln>
              <a:solidFill>
                <a:schemeClr val="bg1">
                  <a:lumMod val="85000"/>
                </a:schemeClr>
              </a:solidFill>
            </a:ln>
          </c:spPr>
        </c:majorGridlines>
        <c:numFmt formatCode="&quot;$&quot;#,##0" sourceLinked="1"/>
        <c:majorTickMark val="out"/>
        <c:minorTickMark val="none"/>
        <c:tickLblPos val="nextTo"/>
        <c:spPr>
          <a:ln>
            <a:solidFill>
              <a:schemeClr val="bg1">
                <a:lumMod val="85000"/>
              </a:schemeClr>
            </a:solidFill>
          </a:ln>
        </c:spPr>
        <c:txPr>
          <a:bodyPr/>
          <a:lstStyle/>
          <a:p>
            <a:pPr>
              <a:defRPr sz="1200"/>
            </a:pPr>
            <a:endParaRPr lang="en-US"/>
          </a:p>
        </c:txPr>
        <c:crossAx val="2030699208"/>
        <c:crosses val="autoZero"/>
        <c:crossBetween val="between"/>
      </c:valAx>
    </c:plotArea>
    <c:legend>
      <c:legendPos val="t"/>
      <c:legendEntry>
        <c:idx val="1"/>
        <c:delete val="1"/>
      </c:legendEntry>
      <c:legendEntry>
        <c:idx val="3"/>
        <c:delete val="1"/>
      </c:legendEntry>
      <c:legendEntry>
        <c:idx val="5"/>
        <c:delete val="1"/>
      </c:legendEntry>
      <c:legendEntry>
        <c:idx val="7"/>
        <c:delete val="1"/>
      </c:legendEntry>
      <c:layout>
        <c:manualLayout>
          <c:xMode val="edge"/>
          <c:yMode val="edge"/>
          <c:x val="8.1468120056421497E-2"/>
          <c:y val="7.3394732811561295E-2"/>
          <c:w val="0.58403779884657303"/>
          <c:h val="8.0824773703362093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5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Percent</c:v>
                </c:pt>
              </c:strCache>
            </c:strRef>
          </c:tx>
          <c:dPt>
            <c:idx val="0"/>
            <c:bubble3D val="0"/>
            <c:spPr>
              <a:solidFill>
                <a:schemeClr val="bg1">
                  <a:lumMod val="65000"/>
                </a:scheme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0-497B-4EF8-8348-365C478A27D9}"/>
              </c:ext>
            </c:extLst>
          </c:dPt>
          <c:dPt>
            <c:idx val="1"/>
            <c:bubble3D val="0"/>
            <c:spPr>
              <a:gradFill>
                <a:gsLst>
                  <a:gs pos="100000">
                    <a:schemeClr val="accent2">
                      <a:lumMod val="60000"/>
                      <a:lumOff val="40000"/>
                    </a:schemeClr>
                  </a:gs>
                  <a:gs pos="0">
                    <a:schemeClr val="accent2"/>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3-497B-4EF8-8348-365C478A27D9}"/>
              </c:ext>
            </c:extLst>
          </c:dPt>
          <c:dPt>
            <c:idx val="2"/>
            <c:bubble3D val="0"/>
            <c:spPr>
              <a:solidFill>
                <a:srgbClr val="FFC000"/>
              </a:solidFill>
              <a:ln w="50800">
                <a:solidFill>
                  <a:schemeClr val="lt1"/>
                </a:solidFill>
              </a:ln>
              <a:effectLst/>
              <a:sp3d contourW="50800">
                <a:contourClr>
                  <a:schemeClr val="lt1"/>
                </a:contourClr>
              </a:sp3d>
            </c:spPr>
            <c:extLst>
              <c:ext xmlns:c16="http://schemas.microsoft.com/office/drawing/2014/chart" uri="{C3380CC4-5D6E-409C-BE32-E72D297353CC}">
                <c16:uniqueId val="{00000004-497B-4EF8-8348-365C478A27D9}"/>
              </c:ext>
            </c:extLst>
          </c:dPt>
          <c:dPt>
            <c:idx val="3"/>
            <c:bubble3D val="0"/>
            <c:spPr>
              <a:solidFill>
                <a:schemeClr val="bg1">
                  <a:lumMod val="65000"/>
                </a:schemeClr>
              </a:solidFill>
              <a:ln w="50800">
                <a:solidFill>
                  <a:schemeClr val="lt1"/>
                </a:solidFill>
              </a:ln>
              <a:effectLst/>
              <a:scene3d>
                <a:camera prst="orthographicFront"/>
                <a:lightRig rig="threePt" dir="t"/>
              </a:scene3d>
              <a:sp3d contourW="50800">
                <a:bevelT/>
                <a:bevelB w="0" h="0"/>
                <a:contourClr>
                  <a:schemeClr val="lt1"/>
                </a:contourClr>
              </a:sp3d>
            </c:spPr>
            <c:extLst>
              <c:ext xmlns:c16="http://schemas.microsoft.com/office/drawing/2014/chart" uri="{C3380CC4-5D6E-409C-BE32-E72D297353CC}">
                <c16:uniqueId val="{00000001-497B-4EF8-8348-365C478A27D9}"/>
              </c:ext>
            </c:extLst>
          </c:dPt>
          <c:dPt>
            <c:idx val="4"/>
            <c:bubble3D val="0"/>
            <c:spPr>
              <a:solidFill>
                <a:schemeClr val="bg1">
                  <a:lumMod val="85000"/>
                </a:scheme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2-497B-4EF8-8348-365C478A27D9}"/>
              </c:ext>
            </c:extLst>
          </c:dPt>
          <c:dLbls>
            <c:dLbl>
              <c:idx val="0"/>
              <c:layout>
                <c:manualLayout>
                  <c:x val="-9.81522982704085E-2"/>
                  <c:y val="0.1131679141959107"/>
                </c:manualLayout>
              </c:layout>
              <c:tx>
                <c:rich>
                  <a:bodyPr/>
                  <a:lstStyle/>
                  <a:p>
                    <a:r>
                      <a:rPr lang="en-US" noProof="0" dirty="0"/>
                      <a:t>Asiáticos, 12.5%</a:t>
                    </a:r>
                  </a:p>
                  <a:p>
                    <a:r>
                      <a:rPr lang="en-US" noProof="0" dirty="0"/>
                      <a:t>1,899</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97B-4EF8-8348-365C478A27D9}"/>
                </c:ext>
              </c:extLst>
            </c:dLbl>
            <c:dLbl>
              <c:idx val="1"/>
              <c:layout>
                <c:manualLayout>
                  <c:x val="4.4004265091855877E-4"/>
                  <c:y val="-4.5413142801594267E-2"/>
                </c:manualLayout>
              </c:layout>
              <c:tx>
                <c:rich>
                  <a:bodyPr rot="0" spcFirstLastPara="1" vertOverflow="ellipsis" vert="horz" wrap="square" lIns="38100" tIns="19050" rIns="38100" bIns="19050" anchor="ctr" anchorCtr="1">
                    <a:noAutofit/>
                  </a:bodyPr>
                  <a:lstStyle/>
                  <a:p>
                    <a:pPr>
                      <a:defRPr lang="es-US" sz="1800" b="0" i="0" u="none" strike="noStrike" kern="1200" baseline="0" noProof="0">
                        <a:solidFill>
                          <a:schemeClr val="tx1">
                            <a:lumMod val="75000"/>
                            <a:lumOff val="25000"/>
                          </a:schemeClr>
                        </a:solidFill>
                        <a:latin typeface="+mn-lt"/>
                        <a:ea typeface="+mn-ea"/>
                        <a:cs typeface="+mn-cs"/>
                      </a:defRPr>
                    </a:pPr>
                    <a:r>
                      <a:rPr lang="en-US" noProof="0" dirty="0">
                        <a:solidFill>
                          <a:schemeClr val="tx1">
                            <a:lumMod val="75000"/>
                            <a:lumOff val="25000"/>
                          </a:schemeClr>
                        </a:solidFill>
                      </a:rPr>
                      <a:t>Negro/ Afro- Americano, 5.2%, 788</a:t>
                    </a: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lang="es-US" sz="1800" b="0" i="0" u="none" strike="noStrike" kern="1200" baseline="0" noProof="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6878125000000003"/>
                      <c:h val="0.13370370370370369"/>
                    </c:manualLayout>
                  </c15:layout>
                </c:ext>
                <c:ext xmlns:c16="http://schemas.microsoft.com/office/drawing/2014/chart" uri="{C3380CC4-5D6E-409C-BE32-E72D297353CC}">
                  <c16:uniqueId val="{00000003-497B-4EF8-8348-365C478A27D9}"/>
                </c:ext>
              </c:extLst>
            </c:dLbl>
            <c:dLbl>
              <c:idx val="2"/>
              <c:layout>
                <c:manualLayout>
                  <c:x val="1.3075705380577427E-2"/>
                  <c:y val="-1.6357214607433707E-3"/>
                </c:manualLayout>
              </c:layout>
              <c:tx>
                <c:rich>
                  <a:bodyPr rot="0" spcFirstLastPara="1" vertOverflow="ellipsis" vert="horz" wrap="square" lIns="38100" tIns="19050" rIns="38100" bIns="19050" anchor="ctr" anchorCtr="1">
                    <a:spAutoFit/>
                  </a:bodyPr>
                  <a:lstStyle/>
                  <a:p>
                    <a:pPr>
                      <a:defRPr lang="es-US" sz="1800" b="0" i="0" u="none" strike="noStrike" kern="1200" baseline="0" noProof="0">
                        <a:solidFill>
                          <a:schemeClr val="tx1">
                            <a:lumMod val="75000"/>
                            <a:lumOff val="25000"/>
                          </a:schemeClr>
                        </a:solidFill>
                        <a:latin typeface="+mn-lt"/>
                        <a:ea typeface="+mn-ea"/>
                        <a:cs typeface="+mn-cs"/>
                      </a:defRPr>
                    </a:pPr>
                    <a:r>
                      <a:rPr lang="en-US" noProof="0" dirty="0" err="1">
                        <a:solidFill>
                          <a:schemeClr val="tx1">
                            <a:lumMod val="75000"/>
                            <a:lumOff val="25000"/>
                          </a:schemeClr>
                        </a:solidFill>
                      </a:rPr>
                      <a:t>otro</a:t>
                    </a:r>
                    <a:r>
                      <a:rPr lang="en-US" noProof="0" dirty="0">
                        <a:solidFill>
                          <a:schemeClr val="tx1">
                            <a:lumMod val="75000"/>
                            <a:lumOff val="25000"/>
                          </a:schemeClr>
                        </a:solidFill>
                      </a:rPr>
                      <a:t>, 9.2%</a:t>
                    </a:r>
                  </a:p>
                  <a:p>
                    <a:pPr>
                      <a:defRPr lang="es-US" sz="1800" noProof="0">
                        <a:solidFill>
                          <a:schemeClr val="tx1">
                            <a:lumMod val="75000"/>
                            <a:lumOff val="25000"/>
                          </a:schemeClr>
                        </a:solidFill>
                      </a:defRPr>
                    </a:pPr>
                    <a:r>
                      <a:rPr lang="en-US" noProof="0" dirty="0">
                        <a:solidFill>
                          <a:schemeClr val="tx1">
                            <a:lumMod val="75000"/>
                            <a:lumOff val="25000"/>
                          </a:schemeClr>
                        </a:solidFill>
                      </a:rPr>
                      <a:t>1,393</a:t>
                    </a:r>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lang="es-US" sz="1800" b="0" i="0" u="none" strike="noStrike" kern="1200" baseline="0" noProof="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97B-4EF8-8348-365C478A27D9}"/>
                </c:ext>
              </c:extLst>
            </c:dLbl>
            <c:dLbl>
              <c:idx val="3"/>
              <c:layout>
                <c:manualLayout>
                  <c:x val="0.18582791994750655"/>
                  <c:y val="-0.40514759729107935"/>
                </c:manualLayout>
              </c:layout>
              <c:tx>
                <c:rich>
                  <a:bodyPr/>
                  <a:lstStyle/>
                  <a:p>
                    <a:r>
                      <a:rPr lang="en-US">
                        <a:solidFill>
                          <a:schemeClr val="bg1"/>
                        </a:solidFill>
                      </a:rPr>
                      <a:t>Hispanos/Latinos, 56.3%</a:t>
                    </a:r>
                  </a:p>
                  <a:p>
                    <a:r>
                      <a:rPr lang="en-US">
                        <a:solidFill>
                          <a:schemeClr val="bg1"/>
                        </a:solidFill>
                      </a:rPr>
                      <a:t>8,571</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7B-4EF8-8348-365C478A27D9}"/>
                </c:ext>
              </c:extLst>
            </c:dLbl>
            <c:dLbl>
              <c:idx val="4"/>
              <c:layout>
                <c:manualLayout>
                  <c:x val="0.1188626968503937"/>
                  <c:y val="0.10632432520009071"/>
                </c:manualLayout>
              </c:layout>
              <c:tx>
                <c:rich>
                  <a:bodyPr rot="0" spcFirstLastPara="1" vertOverflow="ellipsis" vert="horz" wrap="square" lIns="38100" tIns="19050" rIns="38100" bIns="19050" anchor="ctr" anchorCtr="1">
                    <a:spAutoFit/>
                  </a:bodyPr>
                  <a:lstStyle/>
                  <a:p>
                    <a:pPr>
                      <a:defRPr lang="es-US" sz="1800" b="0" i="0" u="none" strike="noStrike" kern="1200" baseline="0" noProof="0">
                        <a:solidFill>
                          <a:schemeClr val="tx1"/>
                        </a:solidFill>
                        <a:latin typeface="+mn-lt"/>
                        <a:ea typeface="+mn-ea"/>
                        <a:cs typeface="+mn-cs"/>
                      </a:defRPr>
                    </a:pPr>
                    <a:r>
                      <a:rPr lang="en-US" noProof="0">
                        <a:solidFill>
                          <a:schemeClr val="tx1"/>
                        </a:solidFill>
                      </a:rPr>
                      <a:t>Blanco, 16.8%</a:t>
                    </a:r>
                  </a:p>
                  <a:p>
                    <a:pPr>
                      <a:defRPr lang="es-US" sz="1800" noProof="0">
                        <a:solidFill>
                          <a:schemeClr val="tx1"/>
                        </a:solidFill>
                      </a:defRPr>
                    </a:pPr>
                    <a:r>
                      <a:rPr lang="en-US" noProof="0">
                        <a:solidFill>
                          <a:schemeClr val="tx1"/>
                        </a:solidFill>
                      </a:rPr>
                      <a:t>2,561</a:t>
                    </a:r>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lang="es-US" sz="1800" b="0" i="0" u="none" strike="noStrike" kern="1200" baseline="0" noProof="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97B-4EF8-8348-365C478A27D9}"/>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es-US" sz="1800" b="0" i="0" u="none" strike="noStrike" kern="1200" baseline="0" noProof="0">
                    <a:solidFill>
                      <a:schemeClr val="bg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Asian</c:v>
                </c:pt>
                <c:pt idx="1">
                  <c:v>Black/ African- American</c:v>
                </c:pt>
                <c:pt idx="2">
                  <c:v>Other</c:v>
                </c:pt>
                <c:pt idx="3">
                  <c:v>Hispanic</c:v>
                </c:pt>
                <c:pt idx="4">
                  <c:v>White</c:v>
                </c:pt>
              </c:strCache>
            </c:strRef>
          </c:cat>
          <c:val>
            <c:numRef>
              <c:f>Sheet1!$B$2:$B$6</c:f>
              <c:numCache>
                <c:formatCode>0.0%</c:formatCode>
                <c:ptCount val="5"/>
                <c:pt idx="0">
                  <c:v>0.12483565606100447</c:v>
                </c:pt>
                <c:pt idx="1">
                  <c:v>5.1801209571391005E-2</c:v>
                </c:pt>
                <c:pt idx="2">
                  <c:v>9.1572442808309229E-2</c:v>
                </c:pt>
                <c:pt idx="3">
                  <c:v>0.56343676045227453</c:v>
                </c:pt>
                <c:pt idx="4">
                  <c:v>0.16835393110702077</c:v>
                </c:pt>
              </c:numCache>
            </c:numRef>
          </c:val>
          <c:extLst>
            <c:ext xmlns:c16="http://schemas.microsoft.com/office/drawing/2014/chart" uri="{C3380CC4-5D6E-409C-BE32-E72D297353CC}">
              <c16:uniqueId val="{00000005-497B-4EF8-8348-365C478A27D9}"/>
            </c:ext>
          </c:extLst>
        </c:ser>
        <c:ser>
          <c:idx val="1"/>
          <c:order val="1"/>
          <c:tx>
            <c:strRef>
              <c:f>Sheet1!$C$1</c:f>
              <c:strCache>
                <c:ptCount val="1"/>
                <c:pt idx="0">
                  <c:v>Clients</c:v>
                </c:pt>
              </c:strCache>
            </c:strRef>
          </c:tx>
          <c:dPt>
            <c:idx val="0"/>
            <c:bubble3D val="0"/>
            <c:spPr>
              <a:gradFill>
                <a:gsLst>
                  <a:gs pos="100000">
                    <a:schemeClr val="accent1">
                      <a:lumMod val="60000"/>
                      <a:lumOff val="40000"/>
                    </a:schemeClr>
                  </a:gs>
                  <a:gs pos="0">
                    <a:schemeClr val="accent1"/>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B-0D4F-4D75-8730-212FFAAAAE8E}"/>
              </c:ext>
            </c:extLst>
          </c:dPt>
          <c:dPt>
            <c:idx val="1"/>
            <c:bubble3D val="0"/>
            <c:spPr>
              <a:gradFill>
                <a:gsLst>
                  <a:gs pos="100000">
                    <a:schemeClr val="accent2">
                      <a:lumMod val="60000"/>
                      <a:lumOff val="40000"/>
                    </a:schemeClr>
                  </a:gs>
                  <a:gs pos="0">
                    <a:schemeClr val="accent2"/>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D-0D4F-4D75-8730-212FFAAAAE8E}"/>
              </c:ext>
            </c:extLst>
          </c:dPt>
          <c:dPt>
            <c:idx val="2"/>
            <c:bubble3D val="0"/>
            <c:spPr>
              <a:gradFill>
                <a:gsLst>
                  <a:gs pos="100000">
                    <a:schemeClr val="accent3">
                      <a:lumMod val="60000"/>
                      <a:lumOff val="40000"/>
                    </a:schemeClr>
                  </a:gs>
                  <a:gs pos="0">
                    <a:schemeClr val="accent3"/>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F-0D4F-4D75-8730-212FFAAAAE8E}"/>
              </c:ext>
            </c:extLst>
          </c:dPt>
          <c:dPt>
            <c:idx val="3"/>
            <c:bubble3D val="0"/>
            <c:spPr>
              <a:gradFill>
                <a:gsLst>
                  <a:gs pos="100000">
                    <a:schemeClr val="accent4">
                      <a:lumMod val="60000"/>
                      <a:lumOff val="40000"/>
                    </a:schemeClr>
                  </a:gs>
                  <a:gs pos="0">
                    <a:schemeClr val="accent4"/>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11-0D4F-4D75-8730-212FFAAAAE8E}"/>
              </c:ext>
            </c:extLst>
          </c:dPt>
          <c:dPt>
            <c:idx val="4"/>
            <c:bubble3D val="0"/>
            <c:spPr>
              <a:gradFill>
                <a:gsLst>
                  <a:gs pos="100000">
                    <a:schemeClr val="accent5">
                      <a:lumMod val="60000"/>
                      <a:lumOff val="40000"/>
                    </a:schemeClr>
                  </a:gs>
                  <a:gs pos="0">
                    <a:schemeClr val="accent5"/>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13-0D4F-4D75-8730-212FFAAAAE8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Asian</c:v>
                </c:pt>
                <c:pt idx="1">
                  <c:v>Black/ African- American</c:v>
                </c:pt>
                <c:pt idx="2">
                  <c:v>Other</c:v>
                </c:pt>
                <c:pt idx="3">
                  <c:v>Hispanic</c:v>
                </c:pt>
                <c:pt idx="4">
                  <c:v>White</c:v>
                </c:pt>
              </c:strCache>
            </c:strRef>
          </c:cat>
          <c:val>
            <c:numRef>
              <c:f>Sheet1!$C$2:$C$6</c:f>
              <c:numCache>
                <c:formatCode>#,##0</c:formatCode>
                <c:ptCount val="5"/>
                <c:pt idx="0">
                  <c:v>1899</c:v>
                </c:pt>
                <c:pt idx="1">
                  <c:v>788</c:v>
                </c:pt>
                <c:pt idx="2" formatCode="General">
                  <c:v>1393</c:v>
                </c:pt>
                <c:pt idx="3">
                  <c:v>8571</c:v>
                </c:pt>
                <c:pt idx="4">
                  <c:v>2561</c:v>
                </c:pt>
              </c:numCache>
            </c:numRef>
          </c:val>
          <c:extLst>
            <c:ext xmlns:c16="http://schemas.microsoft.com/office/drawing/2014/chart" uri="{C3380CC4-5D6E-409C-BE32-E72D297353CC}">
              <c16:uniqueId val="{00000006-497B-4EF8-8348-365C478A27D9}"/>
            </c:ext>
          </c:extLst>
        </c:ser>
        <c:dLbls>
          <c:showLegendKey val="0"/>
          <c:showVal val="0"/>
          <c:showCatName val="0"/>
          <c:showSerName val="0"/>
          <c:showPercent val="0"/>
          <c:showBubbleSize val="0"/>
          <c:showLeaderLines val="1"/>
        </c:dLbls>
      </c:pie3DChart>
      <c:spPr>
        <a:noFill/>
        <a:ln>
          <a:noFill/>
        </a:ln>
        <a:effectLst/>
      </c:spPr>
    </c:plotArea>
    <c:legend>
      <c:legendPos val="r"/>
      <c:layout>
        <c:manualLayout>
          <c:xMode val="edge"/>
          <c:yMode val="edge"/>
          <c:x val="0.77860438118312136"/>
          <c:y val="0.36725268137779082"/>
          <c:w val="0.18079732821858807"/>
          <c:h val="0.24903356987783934"/>
        </c:manualLayout>
      </c:layout>
      <c:overlay val="0"/>
      <c:spPr>
        <a:solidFill>
          <a:schemeClr val="lt1">
            <a:alpha val="50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1.50273224043716E-2"/>
          <c:y val="6.7032513416913894E-2"/>
          <c:w val="0.968550621746051"/>
          <c:h val="0.93296748658308604"/>
        </c:manualLayout>
      </c:layout>
      <c:barChart>
        <c:barDir val="col"/>
        <c:grouping val="clustered"/>
        <c:varyColors val="0"/>
        <c:ser>
          <c:idx val="0"/>
          <c:order val="0"/>
          <c:tx>
            <c:strRef>
              <c:f>Sheet1!$B$1</c:f>
              <c:strCache>
                <c:ptCount val="1"/>
                <c:pt idx="0">
                  <c:v>FY 15</c:v>
                </c:pt>
              </c:strCache>
            </c:strRef>
          </c:tx>
          <c:spPr>
            <a:solidFill>
              <a:schemeClr val="bg2">
                <a:lumMod val="75000"/>
              </a:schemeClr>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Ages </c:v>
                </c:pt>
                <c:pt idx="1">
                  <c:v>Age 0-2</c:v>
                </c:pt>
                <c:pt idx="2">
                  <c:v>Age 3-21</c:v>
                </c:pt>
                <c:pt idx="3">
                  <c:v>Age 22+</c:v>
                </c:pt>
              </c:strCache>
            </c:strRef>
          </c:cat>
          <c:val>
            <c:numRef>
              <c:f>Sheet1!$B$2:$B$5</c:f>
              <c:numCache>
                <c:formatCode>"$"#,##0</c:formatCode>
                <c:ptCount val="4"/>
                <c:pt idx="0">
                  <c:v>-363</c:v>
                </c:pt>
                <c:pt idx="1">
                  <c:v>-73</c:v>
                </c:pt>
                <c:pt idx="2">
                  <c:v>-304</c:v>
                </c:pt>
                <c:pt idx="3">
                  <c:v>-437</c:v>
                </c:pt>
              </c:numCache>
            </c:numRef>
          </c:val>
          <c:extLst>
            <c:ext xmlns:c16="http://schemas.microsoft.com/office/drawing/2014/chart" uri="{C3380CC4-5D6E-409C-BE32-E72D297353CC}">
              <c16:uniqueId val="{00000000-B931-4B1A-B82F-5773531E0D80}"/>
            </c:ext>
          </c:extLst>
        </c:ser>
        <c:ser>
          <c:idx val="1"/>
          <c:order val="1"/>
          <c:tx>
            <c:strRef>
              <c:f>Sheet1!$C$1</c:f>
              <c:strCache>
                <c:ptCount val="1"/>
                <c:pt idx="0">
                  <c:v>FY 16</c:v>
                </c:pt>
              </c:strCache>
            </c:strRef>
          </c:tx>
          <c:spPr>
            <a:solidFill>
              <a:schemeClr val="accent1"/>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Ages </c:v>
                </c:pt>
                <c:pt idx="1">
                  <c:v>Age 0-2</c:v>
                </c:pt>
                <c:pt idx="2">
                  <c:v>Age 3-21</c:v>
                </c:pt>
                <c:pt idx="3">
                  <c:v>Age 22+</c:v>
                </c:pt>
              </c:strCache>
            </c:strRef>
          </c:cat>
          <c:val>
            <c:numRef>
              <c:f>Sheet1!$C$2:$C$5</c:f>
              <c:numCache>
                <c:formatCode>"$"#,##0</c:formatCode>
                <c:ptCount val="4"/>
                <c:pt idx="0">
                  <c:v>-348</c:v>
                </c:pt>
                <c:pt idx="1">
                  <c:v>115</c:v>
                </c:pt>
                <c:pt idx="2">
                  <c:v>-341</c:v>
                </c:pt>
                <c:pt idx="3">
                  <c:v>-369</c:v>
                </c:pt>
              </c:numCache>
            </c:numRef>
          </c:val>
          <c:extLst>
            <c:ext xmlns:c16="http://schemas.microsoft.com/office/drawing/2014/chart" uri="{C3380CC4-5D6E-409C-BE32-E72D297353CC}">
              <c16:uniqueId val="{00000001-B931-4B1A-B82F-5773531E0D80}"/>
            </c:ext>
          </c:extLst>
        </c:ser>
        <c:ser>
          <c:idx val="2"/>
          <c:order val="2"/>
          <c:tx>
            <c:strRef>
              <c:f>Sheet1!$D$1</c:f>
              <c:strCache>
                <c:ptCount val="1"/>
                <c:pt idx="0">
                  <c:v>FY 17</c:v>
                </c:pt>
              </c:strCache>
            </c:strRef>
          </c:tx>
          <c:spPr>
            <a:solidFill>
              <a:srgbClr val="FFC000"/>
            </a:solidFill>
          </c:spPr>
          <c:invertIfNegative val="0"/>
          <c:dLbls>
            <c:dLbl>
              <c:idx val="2"/>
              <c:layout>
                <c:manualLayout>
                  <c:x val="-2.6041666666667602E-3"/>
                  <c:y val="-2.830188679245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53C-45CA-81FA-12FAB3FF8361}"/>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Ages </c:v>
                </c:pt>
                <c:pt idx="1">
                  <c:v>Age 0-2</c:v>
                </c:pt>
                <c:pt idx="2">
                  <c:v>Age 3-21</c:v>
                </c:pt>
                <c:pt idx="3">
                  <c:v>Age 22+</c:v>
                </c:pt>
              </c:strCache>
            </c:strRef>
          </c:cat>
          <c:val>
            <c:numRef>
              <c:f>Sheet1!$D$2:$D$5</c:f>
              <c:numCache>
                <c:formatCode>"$"#,##0</c:formatCode>
                <c:ptCount val="4"/>
                <c:pt idx="0">
                  <c:v>-369.88146331409649</c:v>
                </c:pt>
                <c:pt idx="1">
                  <c:v>88.936540436458003</c:v>
                </c:pt>
                <c:pt idx="2">
                  <c:v>-324.6858140363384</c:v>
                </c:pt>
                <c:pt idx="3">
                  <c:v>-526.30234411764832</c:v>
                </c:pt>
              </c:numCache>
            </c:numRef>
          </c:val>
          <c:extLst>
            <c:ext xmlns:c16="http://schemas.microsoft.com/office/drawing/2014/chart" uri="{C3380CC4-5D6E-409C-BE32-E72D297353CC}">
              <c16:uniqueId val="{00000002-B931-4B1A-B82F-5773531E0D80}"/>
            </c:ext>
          </c:extLst>
        </c:ser>
        <c:ser>
          <c:idx val="3"/>
          <c:order val="3"/>
          <c:tx>
            <c:strRef>
              <c:f>Sheet1!$E$1</c:f>
              <c:strCache>
                <c:ptCount val="1"/>
                <c:pt idx="0">
                  <c:v>FY 18</c:v>
                </c:pt>
              </c:strCache>
            </c:strRef>
          </c:tx>
          <c:spPr>
            <a:solidFill>
              <a:schemeClr val="accent3"/>
            </a:solidFill>
          </c:spPr>
          <c:invertIfNegative val="0"/>
          <c:dLbls>
            <c:dLbl>
              <c:idx val="0"/>
              <c:layout>
                <c:manualLayout>
                  <c:x val="2.60416666666667E-3"/>
                  <c:y val="-5.345911949685520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3C-45CA-81FA-12FAB3FF8361}"/>
                </c:ext>
              </c:extLst>
            </c:dLbl>
            <c:dLbl>
              <c:idx val="2"/>
              <c:layout>
                <c:manualLayout>
                  <c:x val="7.7069589274313703E-3"/>
                  <c:y val="1.2578863962759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3C-45CA-81FA-12FAB3FF8361}"/>
                </c:ext>
              </c:extLst>
            </c:dLbl>
            <c:dLbl>
              <c:idx val="3"/>
              <c:layout>
                <c:manualLayout>
                  <c:x val="2.364864864864860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862-4C9F-93A0-71986FCBB3FF}"/>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Ages </c:v>
                </c:pt>
                <c:pt idx="1">
                  <c:v>Age 0-2</c:v>
                </c:pt>
                <c:pt idx="2">
                  <c:v>Age 3-21</c:v>
                </c:pt>
                <c:pt idx="3">
                  <c:v>Age 22+</c:v>
                </c:pt>
              </c:strCache>
            </c:strRef>
          </c:cat>
          <c:val>
            <c:numRef>
              <c:f>Sheet1!$E$2:$E$5</c:f>
              <c:numCache>
                <c:formatCode>"$"#,##0</c:formatCode>
                <c:ptCount val="4"/>
                <c:pt idx="0">
                  <c:v>-341.50082222222233</c:v>
                </c:pt>
                <c:pt idx="1">
                  <c:v>75.563295880148885</c:v>
                </c:pt>
                <c:pt idx="2">
                  <c:v>-308.25844648630209</c:v>
                </c:pt>
                <c:pt idx="3">
                  <c:v>-476.53894856493389</c:v>
                </c:pt>
              </c:numCache>
            </c:numRef>
          </c:val>
          <c:extLst>
            <c:ext xmlns:c16="http://schemas.microsoft.com/office/drawing/2014/chart" uri="{C3380CC4-5D6E-409C-BE32-E72D297353CC}">
              <c16:uniqueId val="{00000000-353C-45CA-81FA-12FAB3FF8361}"/>
            </c:ext>
          </c:extLst>
        </c:ser>
        <c:dLbls>
          <c:showLegendKey val="0"/>
          <c:showVal val="0"/>
          <c:showCatName val="0"/>
          <c:showSerName val="0"/>
          <c:showPercent val="0"/>
          <c:showBubbleSize val="0"/>
        </c:dLbls>
        <c:gapWidth val="250"/>
        <c:overlap val="-3"/>
        <c:axId val="2137436584"/>
        <c:axId val="2137427272"/>
      </c:barChart>
      <c:catAx>
        <c:axId val="2137436584"/>
        <c:scaling>
          <c:orientation val="minMax"/>
        </c:scaling>
        <c:delete val="0"/>
        <c:axPos val="b"/>
        <c:numFmt formatCode="General" sourceLinked="1"/>
        <c:majorTickMark val="none"/>
        <c:minorTickMark val="none"/>
        <c:tickLblPos val="low"/>
        <c:txPr>
          <a:bodyPr/>
          <a:lstStyle/>
          <a:p>
            <a:pPr>
              <a:defRPr sz="1600" b="1">
                <a:solidFill>
                  <a:schemeClr val="bg2">
                    <a:lumMod val="25000"/>
                  </a:schemeClr>
                </a:solidFill>
              </a:defRPr>
            </a:pPr>
            <a:endParaRPr lang="en-US"/>
          </a:p>
        </c:txPr>
        <c:crossAx val="2137427272"/>
        <c:crosses val="autoZero"/>
        <c:auto val="1"/>
        <c:lblAlgn val="ctr"/>
        <c:lblOffset val="50"/>
        <c:noMultiLvlLbl val="0"/>
      </c:catAx>
      <c:valAx>
        <c:axId val="2137427272"/>
        <c:scaling>
          <c:orientation val="minMax"/>
          <c:max val="500"/>
          <c:min val="-700"/>
        </c:scaling>
        <c:delete val="0"/>
        <c:axPos val="l"/>
        <c:majorGridlines>
          <c:spPr>
            <a:ln>
              <a:solidFill>
                <a:schemeClr val="bg1">
                  <a:lumMod val="85000"/>
                </a:schemeClr>
              </a:solidFill>
            </a:ln>
          </c:spPr>
        </c:majorGridlines>
        <c:numFmt formatCode="&quot;$&quot;#,##0" sourceLinked="1"/>
        <c:majorTickMark val="out"/>
        <c:minorTickMark val="none"/>
        <c:tickLblPos val="nextTo"/>
        <c:spPr>
          <a:ln>
            <a:solidFill>
              <a:schemeClr val="bg1">
                <a:lumMod val="85000"/>
              </a:schemeClr>
            </a:solidFill>
          </a:ln>
        </c:spPr>
        <c:txPr>
          <a:bodyPr/>
          <a:lstStyle/>
          <a:p>
            <a:pPr>
              <a:defRPr sz="1200"/>
            </a:pPr>
            <a:endParaRPr lang="en-US"/>
          </a:p>
        </c:txPr>
        <c:crossAx val="2137436584"/>
        <c:crosses val="autoZero"/>
        <c:crossBetween val="between"/>
      </c:valAx>
    </c:plotArea>
    <c:legend>
      <c:legendPos val="t"/>
      <c:layout>
        <c:manualLayout>
          <c:xMode val="edge"/>
          <c:yMode val="edge"/>
          <c:x val="9.4899092005391206E-2"/>
          <c:y val="5.2318625266181397E-2"/>
          <c:w val="0.40115680641271201"/>
          <c:h val="0.10497895310256"/>
        </c:manualLayout>
      </c:layout>
      <c:overlay val="0"/>
      <c:txPr>
        <a:bodyPr/>
        <a:lstStyle/>
        <a:p>
          <a:pPr>
            <a:defRPr sz="1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1.50273224043716E-2"/>
          <c:y val="6.7032513416913894E-2"/>
          <c:w val="0.968550621746051"/>
          <c:h val="0.93296748658308604"/>
        </c:manualLayout>
      </c:layout>
      <c:barChart>
        <c:barDir val="col"/>
        <c:grouping val="clustered"/>
        <c:varyColors val="0"/>
        <c:ser>
          <c:idx val="0"/>
          <c:order val="0"/>
          <c:tx>
            <c:strRef>
              <c:f>Sheet1!$B$1</c:f>
              <c:strCache>
                <c:ptCount val="1"/>
                <c:pt idx="0">
                  <c:v>FY 16</c:v>
                </c:pt>
              </c:strCache>
            </c:strRef>
          </c:tx>
          <c:spPr>
            <a:solidFill>
              <a:schemeClr val="accent6"/>
            </a:solidFill>
          </c:spPr>
          <c:invertIfNegative val="0"/>
          <c:cat>
            <c:strRef>
              <c:f>Sheet1!$A$2:$A$5</c:f>
              <c:strCache>
                <c:ptCount val="4"/>
                <c:pt idx="0">
                  <c:v>All Ages </c:v>
                </c:pt>
                <c:pt idx="1">
                  <c:v>Age 0-2</c:v>
                </c:pt>
                <c:pt idx="2">
                  <c:v>Age 3-21</c:v>
                </c:pt>
                <c:pt idx="3">
                  <c:v>Age 22+</c:v>
                </c:pt>
              </c:strCache>
            </c:strRef>
          </c:cat>
          <c:val>
            <c:numRef>
              <c:f>Sheet1!$B$2:$B$5</c:f>
              <c:numCache>
                <c:formatCode>"$"#,##0</c:formatCode>
                <c:ptCount val="4"/>
                <c:pt idx="0">
                  <c:v>6345</c:v>
                </c:pt>
                <c:pt idx="1">
                  <c:v>4941</c:v>
                </c:pt>
                <c:pt idx="2">
                  <c:v>4464</c:v>
                </c:pt>
                <c:pt idx="3">
                  <c:v>8797</c:v>
                </c:pt>
              </c:numCache>
            </c:numRef>
          </c:val>
          <c:extLst>
            <c:ext xmlns:c16="http://schemas.microsoft.com/office/drawing/2014/chart" uri="{C3380CC4-5D6E-409C-BE32-E72D297353CC}">
              <c16:uniqueId val="{00000000-B931-4B1A-B82F-5773531E0D80}"/>
            </c:ext>
          </c:extLst>
        </c:ser>
        <c:ser>
          <c:idx val="1"/>
          <c:order val="1"/>
          <c:tx>
            <c:strRef>
              <c:f>Sheet1!$C$1</c:f>
              <c:strCache>
                <c:ptCount val="1"/>
                <c:pt idx="0">
                  <c:v>FY 16 Ave</c:v>
                </c:pt>
              </c:strCache>
            </c:strRef>
          </c:tx>
          <c:spPr>
            <a:solidFill>
              <a:srgbClr val="92D050"/>
            </a:solidFill>
          </c:spPr>
          <c:invertIfNegative val="0"/>
          <c:cat>
            <c:strRef>
              <c:f>Sheet1!$A$2:$A$5</c:f>
              <c:strCache>
                <c:ptCount val="4"/>
                <c:pt idx="0">
                  <c:v>All Ages </c:v>
                </c:pt>
                <c:pt idx="1">
                  <c:v>Age 0-2</c:v>
                </c:pt>
                <c:pt idx="2">
                  <c:v>Age 3-21</c:v>
                </c:pt>
                <c:pt idx="3">
                  <c:v>Age 22+</c:v>
                </c:pt>
              </c:strCache>
            </c:strRef>
          </c:cat>
          <c:val>
            <c:numRef>
              <c:f>Sheet1!$C$2:$C$5</c:f>
              <c:numCache>
                <c:formatCode>"$"#,##0</c:formatCode>
                <c:ptCount val="4"/>
                <c:pt idx="0">
                  <c:v>5707</c:v>
                </c:pt>
                <c:pt idx="1">
                  <c:v>4951</c:v>
                </c:pt>
                <c:pt idx="2">
                  <c:v>4571</c:v>
                </c:pt>
                <c:pt idx="3">
                  <c:v>8374</c:v>
                </c:pt>
              </c:numCache>
            </c:numRef>
          </c:val>
          <c:extLst>
            <c:ext xmlns:c16="http://schemas.microsoft.com/office/drawing/2014/chart" uri="{C3380CC4-5D6E-409C-BE32-E72D297353CC}">
              <c16:uniqueId val="{00000001-B931-4B1A-B82F-5773531E0D80}"/>
            </c:ext>
          </c:extLst>
        </c:ser>
        <c:ser>
          <c:idx val="2"/>
          <c:order val="2"/>
          <c:tx>
            <c:strRef>
              <c:f>Sheet1!$D$1</c:f>
              <c:strCache>
                <c:ptCount val="1"/>
                <c:pt idx="0">
                  <c:v>FY 17</c:v>
                </c:pt>
              </c:strCache>
            </c:strRef>
          </c:tx>
          <c:spPr>
            <a:solidFill>
              <a:schemeClr val="accent1"/>
            </a:solidFill>
          </c:spPr>
          <c:invertIfNegative val="0"/>
          <c:cat>
            <c:strRef>
              <c:f>Sheet1!$A$2:$A$5</c:f>
              <c:strCache>
                <c:ptCount val="4"/>
                <c:pt idx="0">
                  <c:v>All Ages </c:v>
                </c:pt>
                <c:pt idx="1">
                  <c:v>Age 0-2</c:v>
                </c:pt>
                <c:pt idx="2">
                  <c:v>Age 3-21</c:v>
                </c:pt>
                <c:pt idx="3">
                  <c:v>Age 22+</c:v>
                </c:pt>
              </c:strCache>
            </c:strRef>
          </c:cat>
          <c:val>
            <c:numRef>
              <c:f>Sheet1!$D$2:$D$5</c:f>
              <c:numCache>
                <c:formatCode>"$"#,##0</c:formatCode>
                <c:ptCount val="4"/>
                <c:pt idx="0">
                  <c:v>6772</c:v>
                </c:pt>
                <c:pt idx="1">
                  <c:v>4762</c:v>
                </c:pt>
                <c:pt idx="2">
                  <c:v>4491</c:v>
                </c:pt>
                <c:pt idx="3">
                  <c:v>9772</c:v>
                </c:pt>
              </c:numCache>
            </c:numRef>
          </c:val>
          <c:extLst>
            <c:ext xmlns:c16="http://schemas.microsoft.com/office/drawing/2014/chart" uri="{C3380CC4-5D6E-409C-BE32-E72D297353CC}">
              <c16:uniqueId val="{00000002-B931-4B1A-B82F-5773531E0D80}"/>
            </c:ext>
          </c:extLst>
        </c:ser>
        <c:ser>
          <c:idx val="3"/>
          <c:order val="3"/>
          <c:tx>
            <c:strRef>
              <c:f>Sheet1!$E$1</c:f>
              <c:strCache>
                <c:ptCount val="1"/>
                <c:pt idx="0">
                  <c:v>FY 17 Ave</c:v>
                </c:pt>
              </c:strCache>
            </c:strRef>
          </c:tx>
          <c:spPr>
            <a:solidFill>
              <a:srgbClr val="92D050"/>
            </a:solidFill>
          </c:spPr>
          <c:invertIfNegative val="0"/>
          <c:cat>
            <c:strRef>
              <c:f>Sheet1!$A$2:$A$5</c:f>
              <c:strCache>
                <c:ptCount val="4"/>
                <c:pt idx="0">
                  <c:v>All Ages </c:v>
                </c:pt>
                <c:pt idx="1">
                  <c:v>Age 0-2</c:v>
                </c:pt>
                <c:pt idx="2">
                  <c:v>Age 3-21</c:v>
                </c:pt>
                <c:pt idx="3">
                  <c:v>Age 22+</c:v>
                </c:pt>
              </c:strCache>
            </c:strRef>
          </c:cat>
          <c:val>
            <c:numRef>
              <c:f>Sheet1!$E$2:$E$5</c:f>
              <c:numCache>
                <c:formatCode>"$"#,##0</c:formatCode>
                <c:ptCount val="4"/>
                <c:pt idx="0">
                  <c:v>5914</c:v>
                </c:pt>
                <c:pt idx="1">
                  <c:v>5303</c:v>
                </c:pt>
                <c:pt idx="2">
                  <c:v>4195</c:v>
                </c:pt>
                <c:pt idx="3">
                  <c:v>9374</c:v>
                </c:pt>
              </c:numCache>
            </c:numRef>
          </c:val>
          <c:extLst>
            <c:ext xmlns:c16="http://schemas.microsoft.com/office/drawing/2014/chart" uri="{C3380CC4-5D6E-409C-BE32-E72D297353CC}">
              <c16:uniqueId val="{00000003-B931-4B1A-B82F-5773531E0D80}"/>
            </c:ext>
          </c:extLst>
        </c:ser>
        <c:ser>
          <c:idx val="4"/>
          <c:order val="4"/>
          <c:tx>
            <c:strRef>
              <c:f>Sheet1!$F$1</c:f>
              <c:strCache>
                <c:ptCount val="1"/>
                <c:pt idx="0">
                  <c:v>FY 18</c:v>
                </c:pt>
              </c:strCache>
            </c:strRef>
          </c:tx>
          <c:spPr>
            <a:solidFill>
              <a:schemeClr val="accent2"/>
            </a:solidFill>
          </c:spPr>
          <c:invertIfNegative val="0"/>
          <c:cat>
            <c:strRef>
              <c:f>Sheet1!$A$2:$A$5</c:f>
              <c:strCache>
                <c:ptCount val="4"/>
                <c:pt idx="0">
                  <c:v>All Ages </c:v>
                </c:pt>
                <c:pt idx="1">
                  <c:v>Age 0-2</c:v>
                </c:pt>
                <c:pt idx="2">
                  <c:v>Age 3-21</c:v>
                </c:pt>
                <c:pt idx="3">
                  <c:v>Age 22+</c:v>
                </c:pt>
              </c:strCache>
            </c:strRef>
          </c:cat>
          <c:val>
            <c:numRef>
              <c:f>Sheet1!$F$2:$F$5</c:f>
              <c:numCache>
                <c:formatCode>"$"#,##0</c:formatCode>
                <c:ptCount val="4"/>
                <c:pt idx="0">
                  <c:v>7482.73</c:v>
                </c:pt>
                <c:pt idx="1">
                  <c:v>5691.57</c:v>
                </c:pt>
                <c:pt idx="2">
                  <c:v>4962.46</c:v>
                </c:pt>
                <c:pt idx="3">
                  <c:v>10503</c:v>
                </c:pt>
              </c:numCache>
            </c:numRef>
          </c:val>
          <c:extLst>
            <c:ext xmlns:c16="http://schemas.microsoft.com/office/drawing/2014/chart" uri="{C3380CC4-5D6E-409C-BE32-E72D297353CC}">
              <c16:uniqueId val="{00000004-B931-4B1A-B82F-5773531E0D80}"/>
            </c:ext>
          </c:extLst>
        </c:ser>
        <c:ser>
          <c:idx val="5"/>
          <c:order val="5"/>
          <c:tx>
            <c:strRef>
              <c:f>Sheet1!$G$1</c:f>
              <c:strCache>
                <c:ptCount val="1"/>
                <c:pt idx="0">
                  <c:v>FY 18 Ave</c:v>
                </c:pt>
              </c:strCache>
            </c:strRef>
          </c:tx>
          <c:spPr>
            <a:solidFill>
              <a:srgbClr val="80CC4C"/>
            </a:solidFill>
          </c:spPr>
          <c:invertIfNegative val="0"/>
          <c:cat>
            <c:strRef>
              <c:f>Sheet1!$A$2:$A$5</c:f>
              <c:strCache>
                <c:ptCount val="4"/>
                <c:pt idx="0">
                  <c:v>All Ages </c:v>
                </c:pt>
                <c:pt idx="1">
                  <c:v>Age 0-2</c:v>
                </c:pt>
                <c:pt idx="2">
                  <c:v>Age 3-21</c:v>
                </c:pt>
                <c:pt idx="3">
                  <c:v>Age 22+</c:v>
                </c:pt>
              </c:strCache>
            </c:strRef>
          </c:cat>
          <c:val>
            <c:numRef>
              <c:f>Sheet1!$G$2:$G$5</c:f>
              <c:numCache>
                <c:formatCode>"$"#,##0</c:formatCode>
                <c:ptCount val="4"/>
                <c:pt idx="0">
                  <c:v>6406.9214633141</c:v>
                </c:pt>
                <c:pt idx="1">
                  <c:v>5804.7034595635423</c:v>
                </c:pt>
                <c:pt idx="2">
                  <c:v>4659.3458140363382</c:v>
                </c:pt>
                <c:pt idx="3">
                  <c:v>9844.3923441176485</c:v>
                </c:pt>
              </c:numCache>
            </c:numRef>
          </c:val>
          <c:extLst>
            <c:ext xmlns:c16="http://schemas.microsoft.com/office/drawing/2014/chart" uri="{C3380CC4-5D6E-409C-BE32-E72D297353CC}">
              <c16:uniqueId val="{00000005-B931-4B1A-B82F-5773531E0D80}"/>
            </c:ext>
          </c:extLst>
        </c:ser>
        <c:ser>
          <c:idx val="6"/>
          <c:order val="6"/>
          <c:tx>
            <c:strRef>
              <c:f>Sheet1!$H$1</c:f>
              <c:strCache>
                <c:ptCount val="1"/>
                <c:pt idx="0">
                  <c:v>FY 19</c:v>
                </c:pt>
              </c:strCache>
            </c:strRef>
          </c:tx>
          <c:spPr>
            <a:solidFill>
              <a:schemeClr val="accent3"/>
            </a:solidFill>
          </c:spPr>
          <c:invertIfNegative val="0"/>
          <c:dLbls>
            <c:dLbl>
              <c:idx val="1"/>
              <c:layout>
                <c:manualLayout>
                  <c:x val="0"/>
                  <c:y val="-5.329152070361589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BDF-4DAA-AEB1-82132C6EF75D}"/>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Ages </c:v>
                </c:pt>
                <c:pt idx="1">
                  <c:v>Age 0-2</c:v>
                </c:pt>
                <c:pt idx="2">
                  <c:v>Age 3-21</c:v>
                </c:pt>
                <c:pt idx="3">
                  <c:v>Age 22+</c:v>
                </c:pt>
              </c:strCache>
            </c:strRef>
          </c:cat>
          <c:val>
            <c:numRef>
              <c:f>Sheet1!$H$2:$H$5</c:f>
              <c:numCache>
                <c:formatCode>"$"#,##0</c:formatCode>
                <c:ptCount val="4"/>
                <c:pt idx="0">
                  <c:v>7853.19</c:v>
                </c:pt>
                <c:pt idx="1">
                  <c:v>4865.16</c:v>
                </c:pt>
                <c:pt idx="2">
                  <c:v>5510.82</c:v>
                </c:pt>
                <c:pt idx="3">
                  <c:v>11340.22</c:v>
                </c:pt>
              </c:numCache>
            </c:numRef>
          </c:val>
          <c:extLst>
            <c:ext xmlns:c16="http://schemas.microsoft.com/office/drawing/2014/chart" uri="{C3380CC4-5D6E-409C-BE32-E72D297353CC}">
              <c16:uniqueId val="{00000000-CBDF-4DAA-AEB1-82132C6EF75D}"/>
            </c:ext>
          </c:extLst>
        </c:ser>
        <c:ser>
          <c:idx val="7"/>
          <c:order val="7"/>
          <c:tx>
            <c:strRef>
              <c:f>Sheet1!$I$1</c:f>
              <c:strCache>
                <c:ptCount val="1"/>
                <c:pt idx="0">
                  <c:v>FY 19 Average</c:v>
                </c:pt>
              </c:strCache>
            </c:strRef>
          </c:tx>
          <c:spPr>
            <a:solidFill>
              <a:srgbClr val="80CC4C"/>
            </a:solidFill>
          </c:spPr>
          <c:invertIfNegative val="0"/>
          <c:cat>
            <c:strRef>
              <c:f>Sheet1!$A$2:$A$5</c:f>
              <c:strCache>
                <c:ptCount val="4"/>
                <c:pt idx="0">
                  <c:v>All Ages </c:v>
                </c:pt>
                <c:pt idx="1">
                  <c:v>Age 0-2</c:v>
                </c:pt>
                <c:pt idx="2">
                  <c:v>Age 3-21</c:v>
                </c:pt>
                <c:pt idx="3">
                  <c:v>Age 22+</c:v>
                </c:pt>
              </c:strCache>
            </c:strRef>
          </c:cat>
          <c:val>
            <c:numRef>
              <c:f>Sheet1!$I$2:$I$5</c:f>
              <c:numCache>
                <c:formatCode>"$"#,##0</c:formatCode>
                <c:ptCount val="4"/>
                <c:pt idx="0">
                  <c:v>6978.2908222222213</c:v>
                </c:pt>
                <c:pt idx="1">
                  <c:v>5886.7967041198508</c:v>
                </c:pt>
                <c:pt idx="2">
                  <c:v>5312.3984464863024</c:v>
                </c:pt>
                <c:pt idx="3">
                  <c:v>10754.248948564929</c:v>
                </c:pt>
              </c:numCache>
            </c:numRef>
          </c:val>
          <c:extLst>
            <c:ext xmlns:c16="http://schemas.microsoft.com/office/drawing/2014/chart" uri="{C3380CC4-5D6E-409C-BE32-E72D297353CC}">
              <c16:uniqueId val="{00000001-CBDF-4DAA-AEB1-82132C6EF75D}"/>
            </c:ext>
          </c:extLst>
        </c:ser>
        <c:dLbls>
          <c:showLegendKey val="0"/>
          <c:showVal val="0"/>
          <c:showCatName val="0"/>
          <c:showSerName val="0"/>
          <c:showPercent val="0"/>
          <c:showBubbleSize val="0"/>
        </c:dLbls>
        <c:gapWidth val="150"/>
        <c:axId val="2142975688"/>
        <c:axId val="2142962776"/>
      </c:barChart>
      <c:catAx>
        <c:axId val="2142975688"/>
        <c:scaling>
          <c:orientation val="minMax"/>
        </c:scaling>
        <c:delete val="0"/>
        <c:axPos val="b"/>
        <c:numFmt formatCode="General" sourceLinked="1"/>
        <c:majorTickMark val="none"/>
        <c:minorTickMark val="none"/>
        <c:tickLblPos val="nextTo"/>
        <c:txPr>
          <a:bodyPr/>
          <a:lstStyle/>
          <a:p>
            <a:pPr>
              <a:defRPr sz="1200"/>
            </a:pPr>
            <a:endParaRPr lang="en-US"/>
          </a:p>
        </c:txPr>
        <c:crossAx val="2142962776"/>
        <c:crosses val="autoZero"/>
        <c:auto val="1"/>
        <c:lblAlgn val="ctr"/>
        <c:lblOffset val="50"/>
        <c:noMultiLvlLbl val="0"/>
      </c:catAx>
      <c:valAx>
        <c:axId val="2142962776"/>
        <c:scaling>
          <c:orientation val="minMax"/>
          <c:max val="13000"/>
          <c:min val="0"/>
        </c:scaling>
        <c:delete val="0"/>
        <c:axPos val="l"/>
        <c:majorGridlines>
          <c:spPr>
            <a:ln>
              <a:solidFill>
                <a:schemeClr val="bg1">
                  <a:lumMod val="85000"/>
                </a:schemeClr>
              </a:solidFill>
            </a:ln>
          </c:spPr>
        </c:majorGridlines>
        <c:numFmt formatCode="&quot;$&quot;#,##0" sourceLinked="1"/>
        <c:majorTickMark val="out"/>
        <c:minorTickMark val="none"/>
        <c:tickLblPos val="nextTo"/>
        <c:spPr>
          <a:ln>
            <a:solidFill>
              <a:schemeClr val="bg1">
                <a:lumMod val="85000"/>
              </a:schemeClr>
            </a:solidFill>
          </a:ln>
        </c:spPr>
        <c:txPr>
          <a:bodyPr/>
          <a:lstStyle/>
          <a:p>
            <a:pPr>
              <a:defRPr sz="1200"/>
            </a:pPr>
            <a:endParaRPr lang="en-US"/>
          </a:p>
        </c:txPr>
        <c:crossAx val="2142975688"/>
        <c:crosses val="autoZero"/>
        <c:crossBetween val="between"/>
      </c:valAx>
    </c:plotArea>
    <c:legend>
      <c:legendPos val="t"/>
      <c:legendEntry>
        <c:idx val="1"/>
        <c:delete val="1"/>
      </c:legendEntry>
      <c:legendEntry>
        <c:idx val="3"/>
        <c:delete val="1"/>
      </c:legendEntry>
      <c:legendEntry>
        <c:idx val="5"/>
        <c:delete val="1"/>
      </c:legendEntry>
      <c:legendEntry>
        <c:idx val="7"/>
        <c:delete val="1"/>
      </c:legendEntry>
      <c:layout>
        <c:manualLayout>
          <c:xMode val="edge"/>
          <c:yMode val="edge"/>
          <c:x val="6.4275179222000198E-2"/>
          <c:y val="0.10892241328063899"/>
          <c:w val="0.49900378524113098"/>
          <c:h val="8.0824773703362093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7.2331851375720901E-2"/>
          <c:y val="2.78484860088078E-2"/>
          <c:w val="0.968550621746051"/>
          <c:h val="0.86731597474338695"/>
        </c:manualLayout>
      </c:layout>
      <c:barChart>
        <c:barDir val="col"/>
        <c:grouping val="clustered"/>
        <c:varyColors val="0"/>
        <c:ser>
          <c:idx val="0"/>
          <c:order val="0"/>
          <c:tx>
            <c:strRef>
              <c:f>Sheet1!$B$1</c:f>
              <c:strCache>
                <c:ptCount val="1"/>
                <c:pt idx="0">
                  <c:v>FY 16</c:v>
                </c:pt>
              </c:strCache>
            </c:strRef>
          </c:tx>
          <c:spPr>
            <a:solidFill>
              <a:schemeClr val="bg2">
                <a:lumMod val="75000"/>
              </a:schemeClr>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Ages </c:v>
                </c:pt>
                <c:pt idx="1">
                  <c:v>Age 0-2</c:v>
                </c:pt>
                <c:pt idx="2">
                  <c:v>Age 3-21</c:v>
                </c:pt>
                <c:pt idx="3">
                  <c:v>Age 22+</c:v>
                </c:pt>
              </c:strCache>
            </c:strRef>
          </c:cat>
          <c:val>
            <c:numRef>
              <c:f>Sheet1!$B$2:$B$5</c:f>
              <c:numCache>
                <c:formatCode>"$"#,##0</c:formatCode>
                <c:ptCount val="4"/>
                <c:pt idx="0">
                  <c:v>638</c:v>
                </c:pt>
                <c:pt idx="1">
                  <c:v>-10</c:v>
                </c:pt>
                <c:pt idx="2">
                  <c:v>-107</c:v>
                </c:pt>
                <c:pt idx="3">
                  <c:v>423</c:v>
                </c:pt>
              </c:numCache>
            </c:numRef>
          </c:val>
          <c:extLst>
            <c:ext xmlns:c16="http://schemas.microsoft.com/office/drawing/2014/chart" uri="{C3380CC4-5D6E-409C-BE32-E72D297353CC}">
              <c16:uniqueId val="{00000000-B931-4B1A-B82F-5773531E0D80}"/>
            </c:ext>
          </c:extLst>
        </c:ser>
        <c:ser>
          <c:idx val="1"/>
          <c:order val="1"/>
          <c:tx>
            <c:strRef>
              <c:f>Sheet1!$C$1</c:f>
              <c:strCache>
                <c:ptCount val="1"/>
                <c:pt idx="0">
                  <c:v>FY 17</c:v>
                </c:pt>
              </c:strCache>
            </c:strRef>
          </c:tx>
          <c:spPr>
            <a:solidFill>
              <a:schemeClr val="accent1"/>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Ages </c:v>
                </c:pt>
                <c:pt idx="1">
                  <c:v>Age 0-2</c:v>
                </c:pt>
                <c:pt idx="2">
                  <c:v>Age 3-21</c:v>
                </c:pt>
                <c:pt idx="3">
                  <c:v>Age 22+</c:v>
                </c:pt>
              </c:strCache>
            </c:strRef>
          </c:cat>
          <c:val>
            <c:numRef>
              <c:f>Sheet1!$C$2:$C$5</c:f>
              <c:numCache>
                <c:formatCode>"$"#,##0</c:formatCode>
                <c:ptCount val="4"/>
                <c:pt idx="0">
                  <c:v>858</c:v>
                </c:pt>
                <c:pt idx="1">
                  <c:v>-541</c:v>
                </c:pt>
                <c:pt idx="2">
                  <c:v>296</c:v>
                </c:pt>
                <c:pt idx="3">
                  <c:v>398</c:v>
                </c:pt>
              </c:numCache>
            </c:numRef>
          </c:val>
          <c:extLst>
            <c:ext xmlns:c16="http://schemas.microsoft.com/office/drawing/2014/chart" uri="{C3380CC4-5D6E-409C-BE32-E72D297353CC}">
              <c16:uniqueId val="{00000001-B931-4B1A-B82F-5773531E0D80}"/>
            </c:ext>
          </c:extLst>
        </c:ser>
        <c:ser>
          <c:idx val="2"/>
          <c:order val="2"/>
          <c:tx>
            <c:strRef>
              <c:f>Sheet1!$D$1</c:f>
              <c:strCache>
                <c:ptCount val="1"/>
                <c:pt idx="0">
                  <c:v>FY 18</c:v>
                </c:pt>
              </c:strCache>
            </c:strRef>
          </c:tx>
          <c:spPr>
            <a:solidFill>
              <a:srgbClr val="FFC000"/>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Ages </c:v>
                </c:pt>
                <c:pt idx="1">
                  <c:v>Age 0-2</c:v>
                </c:pt>
                <c:pt idx="2">
                  <c:v>Age 3-21</c:v>
                </c:pt>
                <c:pt idx="3">
                  <c:v>Age 22+</c:v>
                </c:pt>
              </c:strCache>
            </c:strRef>
          </c:cat>
          <c:val>
            <c:numRef>
              <c:f>Sheet1!$D$2:$D$5</c:f>
              <c:numCache>
                <c:formatCode>"$"#,##0</c:formatCode>
                <c:ptCount val="4"/>
                <c:pt idx="0">
                  <c:v>1075.8085366859</c:v>
                </c:pt>
                <c:pt idx="1">
                  <c:v>-113.1334595635426</c:v>
                </c:pt>
                <c:pt idx="2">
                  <c:v>303.1141859636619</c:v>
                </c:pt>
                <c:pt idx="3">
                  <c:v>658.60765588235131</c:v>
                </c:pt>
              </c:numCache>
            </c:numRef>
          </c:val>
          <c:extLst>
            <c:ext xmlns:c16="http://schemas.microsoft.com/office/drawing/2014/chart" uri="{C3380CC4-5D6E-409C-BE32-E72D297353CC}">
              <c16:uniqueId val="{00000002-B931-4B1A-B82F-5773531E0D80}"/>
            </c:ext>
          </c:extLst>
        </c:ser>
        <c:ser>
          <c:idx val="3"/>
          <c:order val="3"/>
          <c:tx>
            <c:strRef>
              <c:f>Sheet1!$E$1</c:f>
              <c:strCache>
                <c:ptCount val="1"/>
                <c:pt idx="0">
                  <c:v>FY 19</c:v>
                </c:pt>
              </c:strCache>
            </c:strRef>
          </c:tx>
          <c:spPr>
            <a:solidFill>
              <a:schemeClr val="accent3"/>
            </a:solidFill>
          </c:spPr>
          <c:invertIfNegative val="0"/>
          <c:dLbls>
            <c:dLbl>
              <c:idx val="0"/>
              <c:layout>
                <c:manualLayout>
                  <c:x val="2.3809523809523801E-2"/>
                  <c:y val="3.0864205031643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B8D-4B59-92FB-5EFE66C8549A}"/>
                </c:ext>
              </c:extLst>
            </c:dLbl>
            <c:dLbl>
              <c:idx val="1"/>
              <c:layout>
                <c:manualLayout>
                  <c:x val="7.2562358276644007E-2"/>
                  <c:y val="8.617134094120350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89-4A7C-A595-B25265AF5644}"/>
                </c:ext>
              </c:extLst>
            </c:dLbl>
            <c:dLbl>
              <c:idx val="2"/>
              <c:layout>
                <c:manualLayout>
                  <c:x val="1.58730158730159E-2"/>
                  <c:y val="3.020443167983439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B8D-4B59-92FB-5EFE66C8549A}"/>
                </c:ext>
              </c:extLst>
            </c:dLbl>
            <c:dLbl>
              <c:idx val="3"/>
              <c:layout>
                <c:manualLayout>
                  <c:x val="1.3605442176870699E-2"/>
                  <c:y val="9.061329503950480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B8D-4B59-92FB-5EFE66C8549A}"/>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Ages </c:v>
                </c:pt>
                <c:pt idx="1">
                  <c:v>Age 0-2</c:v>
                </c:pt>
                <c:pt idx="2">
                  <c:v>Age 3-21</c:v>
                </c:pt>
                <c:pt idx="3">
                  <c:v>Age 22+</c:v>
                </c:pt>
              </c:strCache>
            </c:strRef>
          </c:cat>
          <c:val>
            <c:numRef>
              <c:f>Sheet1!$E$2:$E$5</c:f>
              <c:numCache>
                <c:formatCode>"$"#,##0</c:formatCode>
                <c:ptCount val="4"/>
                <c:pt idx="0">
                  <c:v>874.89917777777748</c:v>
                </c:pt>
                <c:pt idx="1">
                  <c:v>-1021.6367041198509</c:v>
                </c:pt>
                <c:pt idx="2">
                  <c:v>198.42155351369729</c:v>
                </c:pt>
                <c:pt idx="3">
                  <c:v>585.97105143506633</c:v>
                </c:pt>
              </c:numCache>
            </c:numRef>
          </c:val>
          <c:extLst>
            <c:ext xmlns:c16="http://schemas.microsoft.com/office/drawing/2014/chart" uri="{C3380CC4-5D6E-409C-BE32-E72D297353CC}">
              <c16:uniqueId val="{00000000-0A89-4A7C-A595-B25265AF5644}"/>
            </c:ext>
          </c:extLst>
        </c:ser>
        <c:dLbls>
          <c:showLegendKey val="0"/>
          <c:showVal val="0"/>
          <c:showCatName val="0"/>
          <c:showSerName val="0"/>
          <c:showPercent val="0"/>
          <c:showBubbleSize val="0"/>
        </c:dLbls>
        <c:gapWidth val="250"/>
        <c:overlap val="-3"/>
        <c:axId val="2137284504"/>
        <c:axId val="2137287832"/>
      </c:barChart>
      <c:catAx>
        <c:axId val="2137284504"/>
        <c:scaling>
          <c:orientation val="minMax"/>
        </c:scaling>
        <c:delete val="0"/>
        <c:axPos val="b"/>
        <c:numFmt formatCode="General" sourceLinked="1"/>
        <c:majorTickMark val="none"/>
        <c:minorTickMark val="none"/>
        <c:tickLblPos val="low"/>
        <c:txPr>
          <a:bodyPr/>
          <a:lstStyle/>
          <a:p>
            <a:pPr>
              <a:defRPr sz="1600" b="1">
                <a:solidFill>
                  <a:schemeClr val="accent4"/>
                </a:solidFill>
              </a:defRPr>
            </a:pPr>
            <a:endParaRPr lang="en-US"/>
          </a:p>
        </c:txPr>
        <c:crossAx val="2137287832"/>
        <c:crosses val="autoZero"/>
        <c:auto val="1"/>
        <c:lblAlgn val="ctr"/>
        <c:lblOffset val="50"/>
        <c:noMultiLvlLbl val="0"/>
      </c:catAx>
      <c:valAx>
        <c:axId val="2137287832"/>
        <c:scaling>
          <c:orientation val="minMax"/>
          <c:max val="1200"/>
          <c:min val="-1100"/>
        </c:scaling>
        <c:delete val="0"/>
        <c:axPos val="l"/>
        <c:majorGridlines>
          <c:spPr>
            <a:ln>
              <a:solidFill>
                <a:schemeClr val="bg1">
                  <a:lumMod val="85000"/>
                </a:schemeClr>
              </a:solidFill>
            </a:ln>
          </c:spPr>
        </c:majorGridlines>
        <c:numFmt formatCode="&quot;$&quot;#,##0" sourceLinked="1"/>
        <c:majorTickMark val="out"/>
        <c:minorTickMark val="none"/>
        <c:tickLblPos val="nextTo"/>
        <c:spPr>
          <a:ln>
            <a:solidFill>
              <a:schemeClr val="bg1">
                <a:lumMod val="85000"/>
              </a:schemeClr>
            </a:solidFill>
          </a:ln>
        </c:spPr>
        <c:txPr>
          <a:bodyPr/>
          <a:lstStyle/>
          <a:p>
            <a:pPr>
              <a:defRPr sz="1200"/>
            </a:pPr>
            <a:endParaRPr lang="en-US"/>
          </a:p>
        </c:txPr>
        <c:crossAx val="2137284504"/>
        <c:crosses val="autoZero"/>
        <c:crossBetween val="between"/>
        <c:majorUnit val="300"/>
      </c:valAx>
    </c:plotArea>
    <c:legend>
      <c:legendPos val="t"/>
      <c:layout>
        <c:manualLayout>
          <c:xMode val="edge"/>
          <c:yMode val="edge"/>
          <c:x val="0.50239291517131801"/>
          <c:y val="2.5839415242396999E-2"/>
          <c:w val="0.35902940703840602"/>
          <c:h val="9.3639324788404005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1.50273224043716E-2"/>
          <c:y val="6.7032513416913894E-2"/>
          <c:w val="0.968550621746051"/>
          <c:h val="0.93296748658308604"/>
        </c:manualLayout>
      </c:layout>
      <c:barChart>
        <c:barDir val="col"/>
        <c:grouping val="clustered"/>
        <c:varyColors val="0"/>
        <c:ser>
          <c:idx val="0"/>
          <c:order val="0"/>
          <c:tx>
            <c:strRef>
              <c:f>Sheet1!$B$1</c:f>
              <c:strCache>
                <c:ptCount val="1"/>
                <c:pt idx="0">
                  <c:v>FY 16</c:v>
                </c:pt>
              </c:strCache>
            </c:strRef>
          </c:tx>
          <c:spPr>
            <a:solidFill>
              <a:schemeClr val="accent6"/>
            </a:solidFill>
          </c:spPr>
          <c:invertIfNegative val="0"/>
          <c:cat>
            <c:strRef>
              <c:f>Sheet1!$A$2:$A$5</c:f>
              <c:strCache>
                <c:ptCount val="4"/>
                <c:pt idx="0">
                  <c:v>All Ages </c:v>
                </c:pt>
                <c:pt idx="1">
                  <c:v>Age 0-2</c:v>
                </c:pt>
                <c:pt idx="2">
                  <c:v>Age 3-21</c:v>
                </c:pt>
                <c:pt idx="3">
                  <c:v>Age 22+</c:v>
                </c:pt>
              </c:strCache>
            </c:strRef>
          </c:cat>
          <c:val>
            <c:numRef>
              <c:f>Sheet1!$B$2:$B$5</c:f>
              <c:numCache>
                <c:formatCode>"$"#,##0</c:formatCode>
                <c:ptCount val="4"/>
                <c:pt idx="0">
                  <c:v>6097</c:v>
                </c:pt>
                <c:pt idx="1">
                  <c:v>5041</c:v>
                </c:pt>
                <c:pt idx="2">
                  <c:v>5646</c:v>
                </c:pt>
                <c:pt idx="3">
                  <c:v>9815</c:v>
                </c:pt>
              </c:numCache>
            </c:numRef>
          </c:val>
          <c:extLst>
            <c:ext xmlns:c16="http://schemas.microsoft.com/office/drawing/2014/chart" uri="{C3380CC4-5D6E-409C-BE32-E72D297353CC}">
              <c16:uniqueId val="{00000000-B931-4B1A-B82F-5773531E0D80}"/>
            </c:ext>
          </c:extLst>
        </c:ser>
        <c:ser>
          <c:idx val="1"/>
          <c:order val="1"/>
          <c:tx>
            <c:strRef>
              <c:f>Sheet1!$C$1</c:f>
              <c:strCache>
                <c:ptCount val="1"/>
                <c:pt idx="0">
                  <c:v>FY 16 Ave</c:v>
                </c:pt>
              </c:strCache>
            </c:strRef>
          </c:tx>
          <c:spPr>
            <a:solidFill>
              <a:srgbClr val="92D050"/>
            </a:solidFill>
          </c:spPr>
          <c:invertIfNegative val="0"/>
          <c:cat>
            <c:strRef>
              <c:f>Sheet1!$A$2:$A$5</c:f>
              <c:strCache>
                <c:ptCount val="4"/>
                <c:pt idx="0">
                  <c:v>All Ages </c:v>
                </c:pt>
                <c:pt idx="1">
                  <c:v>Age 0-2</c:v>
                </c:pt>
                <c:pt idx="2">
                  <c:v>Age 3-21</c:v>
                </c:pt>
                <c:pt idx="3">
                  <c:v>Age 22+</c:v>
                </c:pt>
              </c:strCache>
            </c:strRef>
          </c:cat>
          <c:val>
            <c:numRef>
              <c:f>Sheet1!$C$2:$C$5</c:f>
              <c:numCache>
                <c:formatCode>"$"#,##0</c:formatCode>
                <c:ptCount val="4"/>
                <c:pt idx="0">
                  <c:v>5707</c:v>
                </c:pt>
                <c:pt idx="1">
                  <c:v>4951</c:v>
                </c:pt>
                <c:pt idx="2">
                  <c:v>4571</c:v>
                </c:pt>
                <c:pt idx="3">
                  <c:v>8374</c:v>
                </c:pt>
              </c:numCache>
            </c:numRef>
          </c:val>
          <c:extLst>
            <c:ext xmlns:c16="http://schemas.microsoft.com/office/drawing/2014/chart" uri="{C3380CC4-5D6E-409C-BE32-E72D297353CC}">
              <c16:uniqueId val="{00000001-B931-4B1A-B82F-5773531E0D80}"/>
            </c:ext>
          </c:extLst>
        </c:ser>
        <c:ser>
          <c:idx val="2"/>
          <c:order val="2"/>
          <c:tx>
            <c:strRef>
              <c:f>Sheet1!$D$1</c:f>
              <c:strCache>
                <c:ptCount val="1"/>
                <c:pt idx="0">
                  <c:v>FY 17</c:v>
                </c:pt>
              </c:strCache>
            </c:strRef>
          </c:tx>
          <c:spPr>
            <a:solidFill>
              <a:schemeClr val="accent1"/>
            </a:solidFill>
          </c:spPr>
          <c:invertIfNegative val="0"/>
          <c:cat>
            <c:strRef>
              <c:f>Sheet1!$A$2:$A$5</c:f>
              <c:strCache>
                <c:ptCount val="4"/>
                <c:pt idx="0">
                  <c:v>All Ages </c:v>
                </c:pt>
                <c:pt idx="1">
                  <c:v>Age 0-2</c:v>
                </c:pt>
                <c:pt idx="2">
                  <c:v>Age 3-21</c:v>
                </c:pt>
                <c:pt idx="3">
                  <c:v>Age 22+</c:v>
                </c:pt>
              </c:strCache>
            </c:strRef>
          </c:cat>
          <c:val>
            <c:numRef>
              <c:f>Sheet1!$D$2:$D$5</c:f>
              <c:numCache>
                <c:formatCode>"$"#,##0</c:formatCode>
                <c:ptCount val="4"/>
                <c:pt idx="0">
                  <c:v>6078</c:v>
                </c:pt>
                <c:pt idx="1">
                  <c:v>4770</c:v>
                </c:pt>
                <c:pt idx="2">
                  <c:v>5521</c:v>
                </c:pt>
                <c:pt idx="3">
                  <c:v>10733</c:v>
                </c:pt>
              </c:numCache>
            </c:numRef>
          </c:val>
          <c:extLst>
            <c:ext xmlns:c16="http://schemas.microsoft.com/office/drawing/2014/chart" uri="{C3380CC4-5D6E-409C-BE32-E72D297353CC}">
              <c16:uniqueId val="{00000002-B931-4B1A-B82F-5773531E0D80}"/>
            </c:ext>
          </c:extLst>
        </c:ser>
        <c:ser>
          <c:idx val="3"/>
          <c:order val="3"/>
          <c:tx>
            <c:strRef>
              <c:f>Sheet1!$E$1</c:f>
              <c:strCache>
                <c:ptCount val="1"/>
                <c:pt idx="0">
                  <c:v>FY 17 Ave</c:v>
                </c:pt>
              </c:strCache>
            </c:strRef>
          </c:tx>
          <c:spPr>
            <a:solidFill>
              <a:srgbClr val="92D050"/>
            </a:solidFill>
          </c:spPr>
          <c:invertIfNegative val="0"/>
          <c:cat>
            <c:strRef>
              <c:f>Sheet1!$A$2:$A$5</c:f>
              <c:strCache>
                <c:ptCount val="4"/>
                <c:pt idx="0">
                  <c:v>All Ages </c:v>
                </c:pt>
                <c:pt idx="1">
                  <c:v>Age 0-2</c:v>
                </c:pt>
                <c:pt idx="2">
                  <c:v>Age 3-21</c:v>
                </c:pt>
                <c:pt idx="3">
                  <c:v>Age 22+</c:v>
                </c:pt>
              </c:strCache>
            </c:strRef>
          </c:cat>
          <c:val>
            <c:numRef>
              <c:f>Sheet1!$E$2:$E$5</c:f>
              <c:numCache>
                <c:formatCode>"$"#,##0</c:formatCode>
                <c:ptCount val="4"/>
                <c:pt idx="0">
                  <c:v>5914</c:v>
                </c:pt>
                <c:pt idx="1">
                  <c:v>5303</c:v>
                </c:pt>
                <c:pt idx="2">
                  <c:v>4195</c:v>
                </c:pt>
                <c:pt idx="3">
                  <c:v>9374</c:v>
                </c:pt>
              </c:numCache>
            </c:numRef>
          </c:val>
          <c:extLst>
            <c:ext xmlns:c16="http://schemas.microsoft.com/office/drawing/2014/chart" uri="{C3380CC4-5D6E-409C-BE32-E72D297353CC}">
              <c16:uniqueId val="{00000003-B931-4B1A-B82F-5773531E0D80}"/>
            </c:ext>
          </c:extLst>
        </c:ser>
        <c:ser>
          <c:idx val="4"/>
          <c:order val="4"/>
          <c:tx>
            <c:strRef>
              <c:f>Sheet1!$F$1</c:f>
              <c:strCache>
                <c:ptCount val="1"/>
                <c:pt idx="0">
                  <c:v>FY 18</c:v>
                </c:pt>
              </c:strCache>
            </c:strRef>
          </c:tx>
          <c:spPr>
            <a:solidFill>
              <a:schemeClr val="accent2"/>
            </a:solidFill>
          </c:spPr>
          <c:invertIfNegative val="0"/>
          <c:cat>
            <c:strRef>
              <c:f>Sheet1!$A$2:$A$5</c:f>
              <c:strCache>
                <c:ptCount val="4"/>
                <c:pt idx="0">
                  <c:v>All Ages </c:v>
                </c:pt>
                <c:pt idx="1">
                  <c:v>Age 0-2</c:v>
                </c:pt>
                <c:pt idx="2">
                  <c:v>Age 3-21</c:v>
                </c:pt>
                <c:pt idx="3">
                  <c:v>Age 22+</c:v>
                </c:pt>
              </c:strCache>
            </c:strRef>
          </c:cat>
          <c:val>
            <c:numRef>
              <c:f>Sheet1!$F$2:$F$5</c:f>
              <c:numCache>
                <c:formatCode>"$"#,##0</c:formatCode>
                <c:ptCount val="4"/>
                <c:pt idx="0">
                  <c:v>6610.13</c:v>
                </c:pt>
                <c:pt idx="1">
                  <c:v>5554.86</c:v>
                </c:pt>
                <c:pt idx="2">
                  <c:v>5688.85</c:v>
                </c:pt>
                <c:pt idx="3">
                  <c:v>11904.55</c:v>
                </c:pt>
              </c:numCache>
            </c:numRef>
          </c:val>
          <c:extLst>
            <c:ext xmlns:c16="http://schemas.microsoft.com/office/drawing/2014/chart" uri="{C3380CC4-5D6E-409C-BE32-E72D297353CC}">
              <c16:uniqueId val="{00000004-B931-4B1A-B82F-5773531E0D80}"/>
            </c:ext>
          </c:extLst>
        </c:ser>
        <c:ser>
          <c:idx val="5"/>
          <c:order val="5"/>
          <c:tx>
            <c:strRef>
              <c:f>Sheet1!$G$1</c:f>
              <c:strCache>
                <c:ptCount val="1"/>
                <c:pt idx="0">
                  <c:v>FY 18 Ave</c:v>
                </c:pt>
              </c:strCache>
            </c:strRef>
          </c:tx>
          <c:spPr>
            <a:solidFill>
              <a:srgbClr val="80CC4C"/>
            </a:solidFill>
          </c:spPr>
          <c:invertIfNegative val="0"/>
          <c:cat>
            <c:strRef>
              <c:f>Sheet1!$A$2:$A$5</c:f>
              <c:strCache>
                <c:ptCount val="4"/>
                <c:pt idx="0">
                  <c:v>All Ages </c:v>
                </c:pt>
                <c:pt idx="1">
                  <c:v>Age 0-2</c:v>
                </c:pt>
                <c:pt idx="2">
                  <c:v>Age 3-21</c:v>
                </c:pt>
                <c:pt idx="3">
                  <c:v>Age 22+</c:v>
                </c:pt>
              </c:strCache>
            </c:strRef>
          </c:cat>
          <c:val>
            <c:numRef>
              <c:f>Sheet1!$G$2:$G$5</c:f>
              <c:numCache>
                <c:formatCode>"$"#,##0</c:formatCode>
                <c:ptCount val="4"/>
                <c:pt idx="0">
                  <c:v>6406.9214633141</c:v>
                </c:pt>
                <c:pt idx="1">
                  <c:v>5804.7034595635423</c:v>
                </c:pt>
                <c:pt idx="2">
                  <c:v>4659.3458140363382</c:v>
                </c:pt>
                <c:pt idx="3">
                  <c:v>9844.3923441176485</c:v>
                </c:pt>
              </c:numCache>
            </c:numRef>
          </c:val>
          <c:extLst>
            <c:ext xmlns:c16="http://schemas.microsoft.com/office/drawing/2014/chart" uri="{C3380CC4-5D6E-409C-BE32-E72D297353CC}">
              <c16:uniqueId val="{00000005-B931-4B1A-B82F-5773531E0D80}"/>
            </c:ext>
          </c:extLst>
        </c:ser>
        <c:ser>
          <c:idx val="6"/>
          <c:order val="6"/>
          <c:tx>
            <c:strRef>
              <c:f>Sheet1!$H$1</c:f>
              <c:strCache>
                <c:ptCount val="1"/>
                <c:pt idx="0">
                  <c:v>FY 19</c:v>
                </c:pt>
              </c:strCache>
            </c:strRef>
          </c:tx>
          <c:spPr>
            <a:solidFill>
              <a:schemeClr val="accent3"/>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Ages </c:v>
                </c:pt>
                <c:pt idx="1">
                  <c:v>Age 0-2</c:v>
                </c:pt>
                <c:pt idx="2">
                  <c:v>Age 3-21</c:v>
                </c:pt>
                <c:pt idx="3">
                  <c:v>Age 22+</c:v>
                </c:pt>
              </c:strCache>
            </c:strRef>
          </c:cat>
          <c:val>
            <c:numRef>
              <c:f>Sheet1!$H$2:$H$5</c:f>
              <c:numCache>
                <c:formatCode>"$"#,##0</c:formatCode>
                <c:ptCount val="4"/>
                <c:pt idx="0">
                  <c:v>6988.01</c:v>
                </c:pt>
                <c:pt idx="1">
                  <c:v>6250.44</c:v>
                </c:pt>
                <c:pt idx="2">
                  <c:v>5962.53</c:v>
                </c:pt>
                <c:pt idx="3">
                  <c:v>12315.74</c:v>
                </c:pt>
              </c:numCache>
            </c:numRef>
          </c:val>
          <c:extLst>
            <c:ext xmlns:c16="http://schemas.microsoft.com/office/drawing/2014/chart" uri="{C3380CC4-5D6E-409C-BE32-E72D297353CC}">
              <c16:uniqueId val="{00000000-6760-4F73-A895-35EF2F8EF727}"/>
            </c:ext>
          </c:extLst>
        </c:ser>
        <c:ser>
          <c:idx val="7"/>
          <c:order val="7"/>
          <c:tx>
            <c:strRef>
              <c:f>Sheet1!$I$1</c:f>
              <c:strCache>
                <c:ptCount val="1"/>
                <c:pt idx="0">
                  <c:v>FY 19 Average</c:v>
                </c:pt>
              </c:strCache>
            </c:strRef>
          </c:tx>
          <c:spPr>
            <a:solidFill>
              <a:srgbClr val="80CC4C"/>
            </a:solidFill>
          </c:spPr>
          <c:invertIfNegative val="0"/>
          <c:cat>
            <c:strRef>
              <c:f>Sheet1!$A$2:$A$5</c:f>
              <c:strCache>
                <c:ptCount val="4"/>
                <c:pt idx="0">
                  <c:v>All Ages </c:v>
                </c:pt>
                <c:pt idx="1">
                  <c:v>Age 0-2</c:v>
                </c:pt>
                <c:pt idx="2">
                  <c:v>Age 3-21</c:v>
                </c:pt>
                <c:pt idx="3">
                  <c:v>Age 22+</c:v>
                </c:pt>
              </c:strCache>
            </c:strRef>
          </c:cat>
          <c:val>
            <c:numRef>
              <c:f>Sheet1!$I$2:$I$5</c:f>
              <c:numCache>
                <c:formatCode>"$"#,##0</c:formatCode>
                <c:ptCount val="4"/>
                <c:pt idx="0">
                  <c:v>6978.2908222222213</c:v>
                </c:pt>
                <c:pt idx="1">
                  <c:v>5886.7967041198508</c:v>
                </c:pt>
                <c:pt idx="2">
                  <c:v>5312.3984464863024</c:v>
                </c:pt>
                <c:pt idx="3">
                  <c:v>10754.248948564929</c:v>
                </c:pt>
              </c:numCache>
            </c:numRef>
          </c:val>
          <c:extLst>
            <c:ext xmlns:c16="http://schemas.microsoft.com/office/drawing/2014/chart" uri="{C3380CC4-5D6E-409C-BE32-E72D297353CC}">
              <c16:uniqueId val="{00000001-6760-4F73-A895-35EF2F8EF727}"/>
            </c:ext>
          </c:extLst>
        </c:ser>
        <c:dLbls>
          <c:showLegendKey val="0"/>
          <c:showVal val="0"/>
          <c:showCatName val="0"/>
          <c:showSerName val="0"/>
          <c:showPercent val="0"/>
          <c:showBubbleSize val="0"/>
        </c:dLbls>
        <c:gapWidth val="150"/>
        <c:axId val="-2146474808"/>
        <c:axId val="-2146471688"/>
      </c:barChart>
      <c:catAx>
        <c:axId val="-2146474808"/>
        <c:scaling>
          <c:orientation val="minMax"/>
        </c:scaling>
        <c:delete val="0"/>
        <c:axPos val="b"/>
        <c:numFmt formatCode="General" sourceLinked="1"/>
        <c:majorTickMark val="none"/>
        <c:minorTickMark val="none"/>
        <c:tickLblPos val="nextTo"/>
        <c:txPr>
          <a:bodyPr/>
          <a:lstStyle/>
          <a:p>
            <a:pPr>
              <a:defRPr sz="1200"/>
            </a:pPr>
            <a:endParaRPr lang="en-US"/>
          </a:p>
        </c:txPr>
        <c:crossAx val="-2146471688"/>
        <c:crosses val="autoZero"/>
        <c:auto val="1"/>
        <c:lblAlgn val="ctr"/>
        <c:lblOffset val="50"/>
        <c:noMultiLvlLbl val="0"/>
      </c:catAx>
      <c:valAx>
        <c:axId val="-2146471688"/>
        <c:scaling>
          <c:orientation val="minMax"/>
          <c:max val="13000"/>
          <c:min val="0"/>
        </c:scaling>
        <c:delete val="0"/>
        <c:axPos val="l"/>
        <c:majorGridlines>
          <c:spPr>
            <a:ln>
              <a:solidFill>
                <a:schemeClr val="bg1">
                  <a:lumMod val="85000"/>
                </a:schemeClr>
              </a:solidFill>
            </a:ln>
          </c:spPr>
        </c:majorGridlines>
        <c:numFmt formatCode="&quot;$&quot;#,##0" sourceLinked="1"/>
        <c:majorTickMark val="out"/>
        <c:minorTickMark val="none"/>
        <c:tickLblPos val="nextTo"/>
        <c:spPr>
          <a:ln>
            <a:solidFill>
              <a:schemeClr val="bg1">
                <a:lumMod val="85000"/>
              </a:schemeClr>
            </a:solidFill>
          </a:ln>
        </c:spPr>
        <c:txPr>
          <a:bodyPr/>
          <a:lstStyle/>
          <a:p>
            <a:pPr>
              <a:defRPr sz="1200"/>
            </a:pPr>
            <a:endParaRPr lang="en-US"/>
          </a:p>
        </c:txPr>
        <c:crossAx val="-2146474808"/>
        <c:crosses val="autoZero"/>
        <c:crossBetween val="between"/>
      </c:valAx>
    </c:plotArea>
    <c:legend>
      <c:legendPos val="t"/>
      <c:legendEntry>
        <c:idx val="1"/>
        <c:delete val="1"/>
      </c:legendEntry>
      <c:legendEntry>
        <c:idx val="3"/>
        <c:delete val="1"/>
      </c:legendEntry>
      <c:legendEntry>
        <c:idx val="5"/>
        <c:delete val="1"/>
      </c:legendEntry>
      <c:legendEntry>
        <c:idx val="7"/>
        <c:delete val="1"/>
      </c:legendEntry>
      <c:layout>
        <c:manualLayout>
          <c:xMode val="edge"/>
          <c:yMode val="edge"/>
          <c:x val="8.0038209509525601E-2"/>
          <c:y val="0.139887705377297"/>
          <c:w val="0.378822379345439"/>
          <c:h val="8.45347658358679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7.0711011869784901E-2"/>
          <c:y val="2.8550083704064599E-2"/>
          <c:w val="0.968550621746051"/>
          <c:h val="0.93296748658308604"/>
        </c:manualLayout>
      </c:layout>
      <c:barChart>
        <c:barDir val="col"/>
        <c:grouping val="clustered"/>
        <c:varyColors val="0"/>
        <c:ser>
          <c:idx val="0"/>
          <c:order val="0"/>
          <c:tx>
            <c:strRef>
              <c:f>Sheet1!$B$1</c:f>
              <c:strCache>
                <c:ptCount val="1"/>
                <c:pt idx="0">
                  <c:v>FY 16</c:v>
                </c:pt>
              </c:strCache>
            </c:strRef>
          </c:tx>
          <c:spPr>
            <a:solidFill>
              <a:schemeClr val="bg2">
                <a:lumMod val="75000"/>
              </a:schemeClr>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Ages </c:v>
                </c:pt>
                <c:pt idx="1">
                  <c:v>Age 0-2</c:v>
                </c:pt>
                <c:pt idx="2">
                  <c:v>Age 3-21</c:v>
                </c:pt>
                <c:pt idx="3">
                  <c:v>Age 22+</c:v>
                </c:pt>
              </c:strCache>
            </c:strRef>
          </c:cat>
          <c:val>
            <c:numRef>
              <c:f>Sheet1!$B$2:$B$5</c:f>
              <c:numCache>
                <c:formatCode>"$"#,##0</c:formatCode>
                <c:ptCount val="4"/>
                <c:pt idx="0">
                  <c:v>390</c:v>
                </c:pt>
                <c:pt idx="1">
                  <c:v>90</c:v>
                </c:pt>
                <c:pt idx="2">
                  <c:v>1075</c:v>
                </c:pt>
                <c:pt idx="3">
                  <c:v>1441</c:v>
                </c:pt>
              </c:numCache>
            </c:numRef>
          </c:val>
          <c:extLst>
            <c:ext xmlns:c16="http://schemas.microsoft.com/office/drawing/2014/chart" uri="{C3380CC4-5D6E-409C-BE32-E72D297353CC}">
              <c16:uniqueId val="{00000000-B931-4B1A-B82F-5773531E0D80}"/>
            </c:ext>
          </c:extLst>
        </c:ser>
        <c:ser>
          <c:idx val="1"/>
          <c:order val="1"/>
          <c:tx>
            <c:strRef>
              <c:f>Sheet1!$C$1</c:f>
              <c:strCache>
                <c:ptCount val="1"/>
                <c:pt idx="0">
                  <c:v>FY 17</c:v>
                </c:pt>
              </c:strCache>
            </c:strRef>
          </c:tx>
          <c:spPr>
            <a:solidFill>
              <a:schemeClr val="accent1"/>
            </a:solidFill>
          </c:spPr>
          <c:invertIfNegative val="0"/>
          <c:dLbls>
            <c:dLbl>
              <c:idx val="3"/>
              <c:layout>
                <c:manualLayout>
                  <c:x val="0"/>
                  <c:y val="-2.78688452642712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E9F-4B40-AD7F-FB815905E3F3}"/>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Ages </c:v>
                </c:pt>
                <c:pt idx="1">
                  <c:v>Age 0-2</c:v>
                </c:pt>
                <c:pt idx="2">
                  <c:v>Age 3-21</c:v>
                </c:pt>
                <c:pt idx="3">
                  <c:v>Age 22+</c:v>
                </c:pt>
              </c:strCache>
            </c:strRef>
          </c:cat>
          <c:val>
            <c:numRef>
              <c:f>Sheet1!$C$2:$C$5</c:f>
              <c:numCache>
                <c:formatCode>"$"#,##0</c:formatCode>
                <c:ptCount val="4"/>
                <c:pt idx="0">
                  <c:v>164</c:v>
                </c:pt>
                <c:pt idx="1">
                  <c:v>-533</c:v>
                </c:pt>
                <c:pt idx="2">
                  <c:v>1326</c:v>
                </c:pt>
                <c:pt idx="3">
                  <c:v>1359</c:v>
                </c:pt>
              </c:numCache>
            </c:numRef>
          </c:val>
          <c:extLst>
            <c:ext xmlns:c16="http://schemas.microsoft.com/office/drawing/2014/chart" uri="{C3380CC4-5D6E-409C-BE32-E72D297353CC}">
              <c16:uniqueId val="{00000001-B931-4B1A-B82F-5773531E0D80}"/>
            </c:ext>
          </c:extLst>
        </c:ser>
        <c:ser>
          <c:idx val="2"/>
          <c:order val="2"/>
          <c:tx>
            <c:strRef>
              <c:f>Sheet1!$D$1</c:f>
              <c:strCache>
                <c:ptCount val="1"/>
                <c:pt idx="0">
                  <c:v>FY 18</c:v>
                </c:pt>
              </c:strCache>
            </c:strRef>
          </c:tx>
          <c:spPr>
            <a:solidFill>
              <a:srgbClr val="FFC000"/>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Ages </c:v>
                </c:pt>
                <c:pt idx="1">
                  <c:v>Age 0-2</c:v>
                </c:pt>
                <c:pt idx="2">
                  <c:v>Age 3-21</c:v>
                </c:pt>
                <c:pt idx="3">
                  <c:v>Age 22+</c:v>
                </c:pt>
              </c:strCache>
            </c:strRef>
          </c:cat>
          <c:val>
            <c:numRef>
              <c:f>Sheet1!$D$2:$D$5</c:f>
              <c:numCache>
                <c:formatCode>"$"#,##0</c:formatCode>
                <c:ptCount val="4"/>
                <c:pt idx="0">
                  <c:v>203.2085366859001</c:v>
                </c:pt>
                <c:pt idx="1">
                  <c:v>-249.84345956354261</c:v>
                </c:pt>
                <c:pt idx="2">
                  <c:v>1029.5041859636619</c:v>
                </c:pt>
                <c:pt idx="3">
                  <c:v>2060.1576558823508</c:v>
                </c:pt>
              </c:numCache>
            </c:numRef>
          </c:val>
          <c:extLst>
            <c:ext xmlns:c16="http://schemas.microsoft.com/office/drawing/2014/chart" uri="{C3380CC4-5D6E-409C-BE32-E72D297353CC}">
              <c16:uniqueId val="{00000002-B931-4B1A-B82F-5773531E0D80}"/>
            </c:ext>
          </c:extLst>
        </c:ser>
        <c:ser>
          <c:idx val="3"/>
          <c:order val="3"/>
          <c:tx>
            <c:strRef>
              <c:f>Sheet1!$E$1</c:f>
              <c:strCache>
                <c:ptCount val="1"/>
                <c:pt idx="0">
                  <c:v>FY 19</c:v>
                </c:pt>
              </c:strCache>
            </c:strRef>
          </c:tx>
          <c:spPr>
            <a:solidFill>
              <a:schemeClr val="accent3"/>
            </a:solidFill>
          </c:spPr>
          <c:invertIfNegative val="0"/>
          <c:dLbls>
            <c:dLbl>
              <c:idx val="1"/>
              <c:layout>
                <c:manualLayout>
                  <c:x val="1.4639639639639599E-2"/>
                  <c:y val="6.193076725393729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198-4234-8C83-6D43705F5CEA}"/>
                </c:ext>
              </c:extLst>
            </c:dLbl>
            <c:dLbl>
              <c:idx val="2"/>
              <c:layout>
                <c:manualLayout>
                  <c:x val="1.4639639639639599E-2"/>
                  <c:y val="2.1675768538877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198-4234-8C83-6D43705F5CEA}"/>
                </c:ext>
              </c:extLst>
            </c:dLbl>
            <c:dLbl>
              <c:idx val="3"/>
              <c:layout>
                <c:manualLayout>
                  <c:x val="2.13963963963964E-2"/>
                  <c:y val="2.1675768538877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198-4234-8C83-6D43705F5CEA}"/>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Ages </c:v>
                </c:pt>
                <c:pt idx="1">
                  <c:v>Age 0-2</c:v>
                </c:pt>
                <c:pt idx="2">
                  <c:v>Age 3-21</c:v>
                </c:pt>
                <c:pt idx="3">
                  <c:v>Age 22+</c:v>
                </c:pt>
              </c:strCache>
            </c:strRef>
          </c:cat>
          <c:val>
            <c:numRef>
              <c:f>Sheet1!$E$2:$E$5</c:f>
              <c:numCache>
                <c:formatCode>"$"#,##0</c:formatCode>
                <c:ptCount val="4"/>
                <c:pt idx="0">
                  <c:v>9.7191777777779844</c:v>
                </c:pt>
                <c:pt idx="1">
                  <c:v>363.6432958801488</c:v>
                </c:pt>
                <c:pt idx="2">
                  <c:v>650.13155351369744</c:v>
                </c:pt>
                <c:pt idx="3">
                  <c:v>1561.491051435067</c:v>
                </c:pt>
              </c:numCache>
            </c:numRef>
          </c:val>
          <c:extLst>
            <c:ext xmlns:c16="http://schemas.microsoft.com/office/drawing/2014/chart" uri="{C3380CC4-5D6E-409C-BE32-E72D297353CC}">
              <c16:uniqueId val="{00000000-5198-4234-8C83-6D43705F5CEA}"/>
            </c:ext>
          </c:extLst>
        </c:ser>
        <c:dLbls>
          <c:showLegendKey val="0"/>
          <c:showVal val="0"/>
          <c:showCatName val="0"/>
          <c:showSerName val="0"/>
          <c:showPercent val="0"/>
          <c:showBubbleSize val="0"/>
        </c:dLbls>
        <c:gapWidth val="250"/>
        <c:overlap val="-3"/>
        <c:axId val="2142672696"/>
        <c:axId val="2142676024"/>
      </c:barChart>
      <c:catAx>
        <c:axId val="2142672696"/>
        <c:scaling>
          <c:orientation val="minMax"/>
        </c:scaling>
        <c:delete val="0"/>
        <c:axPos val="b"/>
        <c:numFmt formatCode="General" sourceLinked="1"/>
        <c:majorTickMark val="none"/>
        <c:minorTickMark val="none"/>
        <c:tickLblPos val="low"/>
        <c:txPr>
          <a:bodyPr/>
          <a:lstStyle/>
          <a:p>
            <a:pPr>
              <a:defRPr sz="1600" b="1">
                <a:solidFill>
                  <a:schemeClr val="accent4"/>
                </a:solidFill>
              </a:defRPr>
            </a:pPr>
            <a:endParaRPr lang="en-US"/>
          </a:p>
        </c:txPr>
        <c:crossAx val="2142676024"/>
        <c:crosses val="autoZero"/>
        <c:auto val="1"/>
        <c:lblAlgn val="ctr"/>
        <c:lblOffset val="50"/>
        <c:noMultiLvlLbl val="0"/>
      </c:catAx>
      <c:valAx>
        <c:axId val="2142676024"/>
        <c:scaling>
          <c:orientation val="minMax"/>
          <c:max val="2500"/>
          <c:min val="-700"/>
        </c:scaling>
        <c:delete val="0"/>
        <c:axPos val="l"/>
        <c:majorGridlines>
          <c:spPr>
            <a:ln>
              <a:solidFill>
                <a:schemeClr val="bg1">
                  <a:lumMod val="85000"/>
                </a:schemeClr>
              </a:solidFill>
            </a:ln>
          </c:spPr>
        </c:majorGridlines>
        <c:numFmt formatCode="&quot;$&quot;#,##0" sourceLinked="1"/>
        <c:majorTickMark val="out"/>
        <c:minorTickMark val="none"/>
        <c:tickLblPos val="nextTo"/>
        <c:spPr>
          <a:ln>
            <a:solidFill>
              <a:schemeClr val="bg1">
                <a:lumMod val="85000"/>
              </a:schemeClr>
            </a:solidFill>
          </a:ln>
        </c:spPr>
        <c:txPr>
          <a:bodyPr/>
          <a:lstStyle/>
          <a:p>
            <a:pPr>
              <a:defRPr sz="1200"/>
            </a:pPr>
            <a:endParaRPr lang="en-US"/>
          </a:p>
        </c:txPr>
        <c:crossAx val="2142672696"/>
        <c:crosses val="autoZero"/>
        <c:crossBetween val="between"/>
      </c:valAx>
    </c:plotArea>
    <c:legend>
      <c:legendPos val="t"/>
      <c:layout>
        <c:manualLayout>
          <c:xMode val="edge"/>
          <c:yMode val="edge"/>
          <c:x val="7.3788394693906495E-2"/>
          <c:y val="0.10272924502493599"/>
          <c:w val="0.356603532666525"/>
          <c:h val="9.3946291883119606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FY 16</c:v>
                </c:pt>
              </c:strCache>
            </c:strRef>
          </c:tx>
          <c:spPr>
            <a:solidFill>
              <a:schemeClr val="bg2">
                <a:lumMod val="75000"/>
              </a:schemeClr>
            </a:solidFill>
          </c:spPr>
          <c:invertIfNegative val="0"/>
          <c:cat>
            <c:strRef>
              <c:f>Sheet1!$B$1:$E$1</c:f>
              <c:strCache>
                <c:ptCount val="4"/>
                <c:pt idx="0">
                  <c:v>Asian</c:v>
                </c:pt>
                <c:pt idx="1">
                  <c:v>Black/ African American</c:v>
                </c:pt>
                <c:pt idx="2">
                  <c:v>Hispanic</c:v>
                </c:pt>
                <c:pt idx="3">
                  <c:v>White</c:v>
                </c:pt>
              </c:strCache>
            </c:strRef>
          </c:cat>
          <c:val>
            <c:numRef>
              <c:f>Sheet1!$B$2:$E$2</c:f>
              <c:numCache>
                <c:formatCode>0.0%</c:formatCode>
                <c:ptCount val="4"/>
                <c:pt idx="0">
                  <c:v>0.221</c:v>
                </c:pt>
                <c:pt idx="1">
                  <c:v>0.219</c:v>
                </c:pt>
                <c:pt idx="2">
                  <c:v>0.215</c:v>
                </c:pt>
                <c:pt idx="3">
                  <c:v>0.184</c:v>
                </c:pt>
              </c:numCache>
            </c:numRef>
          </c:val>
          <c:extLst>
            <c:ext xmlns:c16="http://schemas.microsoft.com/office/drawing/2014/chart" uri="{C3380CC4-5D6E-409C-BE32-E72D297353CC}">
              <c16:uniqueId val="{00000000-7E75-4DB9-A41C-3EEB6B873557}"/>
            </c:ext>
          </c:extLst>
        </c:ser>
        <c:ser>
          <c:idx val="1"/>
          <c:order val="1"/>
          <c:tx>
            <c:strRef>
              <c:f>Sheet1!$A$3</c:f>
              <c:strCache>
                <c:ptCount val="1"/>
                <c:pt idx="0">
                  <c:v>FY 17</c:v>
                </c:pt>
              </c:strCache>
            </c:strRef>
          </c:tx>
          <c:spPr>
            <a:solidFill>
              <a:schemeClr val="accent1"/>
            </a:solidFill>
          </c:spPr>
          <c:invertIfNegative val="0"/>
          <c:dPt>
            <c:idx val="0"/>
            <c:invertIfNegative val="0"/>
            <c:bubble3D val="0"/>
            <c:extLst>
              <c:ext xmlns:c16="http://schemas.microsoft.com/office/drawing/2014/chart" uri="{C3380CC4-5D6E-409C-BE32-E72D297353CC}">
                <c16:uniqueId val="{00000000-FFA3-42CC-9211-FF0F45D0CF0A}"/>
              </c:ext>
            </c:extLst>
          </c:dPt>
          <c:cat>
            <c:strRef>
              <c:f>Sheet1!$B$1:$E$1</c:f>
              <c:strCache>
                <c:ptCount val="4"/>
                <c:pt idx="0">
                  <c:v>Asian</c:v>
                </c:pt>
                <c:pt idx="1">
                  <c:v>Black/ African American</c:v>
                </c:pt>
                <c:pt idx="2">
                  <c:v>Hispanic</c:v>
                </c:pt>
                <c:pt idx="3">
                  <c:v>White</c:v>
                </c:pt>
              </c:strCache>
            </c:strRef>
          </c:cat>
          <c:val>
            <c:numRef>
              <c:f>Sheet1!$B$3:$E$3</c:f>
              <c:numCache>
                <c:formatCode>0.0%</c:formatCode>
                <c:ptCount val="4"/>
                <c:pt idx="0">
                  <c:v>0.21099999999999999</c:v>
                </c:pt>
                <c:pt idx="1">
                  <c:v>0.22</c:v>
                </c:pt>
                <c:pt idx="2">
                  <c:v>0.21199999999999999</c:v>
                </c:pt>
                <c:pt idx="3">
                  <c:v>0.182</c:v>
                </c:pt>
              </c:numCache>
            </c:numRef>
          </c:val>
          <c:extLst>
            <c:ext xmlns:c16="http://schemas.microsoft.com/office/drawing/2014/chart" uri="{C3380CC4-5D6E-409C-BE32-E72D297353CC}">
              <c16:uniqueId val="{00000001-7E75-4DB9-A41C-3EEB6B873557}"/>
            </c:ext>
          </c:extLst>
        </c:ser>
        <c:ser>
          <c:idx val="2"/>
          <c:order val="2"/>
          <c:tx>
            <c:strRef>
              <c:f>Sheet1!$A$4</c:f>
              <c:strCache>
                <c:ptCount val="1"/>
                <c:pt idx="0">
                  <c:v>FY 18</c:v>
                </c:pt>
              </c:strCache>
            </c:strRef>
          </c:tx>
          <c:spPr>
            <a:solidFill>
              <a:srgbClr val="FFC000"/>
            </a:solidFill>
          </c:spPr>
          <c:invertIfNegative val="0"/>
          <c:cat>
            <c:strRef>
              <c:f>Sheet1!$B$1:$E$1</c:f>
              <c:strCache>
                <c:ptCount val="4"/>
                <c:pt idx="0">
                  <c:v>Asian</c:v>
                </c:pt>
                <c:pt idx="1">
                  <c:v>Black/ African American</c:v>
                </c:pt>
                <c:pt idx="2">
                  <c:v>Hispanic</c:v>
                </c:pt>
                <c:pt idx="3">
                  <c:v>White</c:v>
                </c:pt>
              </c:strCache>
            </c:strRef>
          </c:cat>
          <c:val>
            <c:numRef>
              <c:f>Sheet1!$B$4:$E$4</c:f>
              <c:numCache>
                <c:formatCode>0.0%</c:formatCode>
                <c:ptCount val="4"/>
                <c:pt idx="0">
                  <c:v>0.218</c:v>
                </c:pt>
                <c:pt idx="1">
                  <c:v>0.19900000000000001</c:v>
                </c:pt>
                <c:pt idx="2">
                  <c:v>0.20799999999999999</c:v>
                </c:pt>
                <c:pt idx="3">
                  <c:v>0.17799999999999999</c:v>
                </c:pt>
              </c:numCache>
            </c:numRef>
          </c:val>
          <c:extLst>
            <c:ext xmlns:c16="http://schemas.microsoft.com/office/drawing/2014/chart" uri="{C3380CC4-5D6E-409C-BE32-E72D297353CC}">
              <c16:uniqueId val="{00000002-7E75-4DB9-A41C-3EEB6B873557}"/>
            </c:ext>
          </c:extLst>
        </c:ser>
        <c:ser>
          <c:idx val="3"/>
          <c:order val="3"/>
          <c:tx>
            <c:strRef>
              <c:f>Sheet1!$A$5</c:f>
              <c:strCache>
                <c:ptCount val="1"/>
                <c:pt idx="0">
                  <c:v>FY 19</c:v>
                </c:pt>
              </c:strCache>
            </c:strRef>
          </c:tx>
          <c:spPr>
            <a:solidFill>
              <a:schemeClr val="accent3"/>
            </a:solidFill>
          </c:spPr>
          <c:invertIfNegative val="0"/>
          <c:dLbls>
            <c:dLbl>
              <c:idx val="0"/>
              <c:tx>
                <c:rich>
                  <a:bodyPr/>
                  <a:lstStyle/>
                  <a:p>
                    <a:r>
                      <a:rPr lang="en-US"/>
                      <a:t>408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DFB-4907-B127-9B4B889E9E76}"/>
                </c:ext>
              </c:extLst>
            </c:dLbl>
            <c:dLbl>
              <c:idx val="1"/>
              <c:tx>
                <c:rich>
                  <a:bodyPr/>
                  <a:lstStyle/>
                  <a:p>
                    <a:r>
                      <a:rPr lang="en-US"/>
                      <a:t>153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DFB-4907-B127-9B4B889E9E76}"/>
                </c:ext>
              </c:extLst>
            </c:dLbl>
            <c:dLbl>
              <c:idx val="2"/>
              <c:tx>
                <c:rich>
                  <a:bodyPr/>
                  <a:lstStyle/>
                  <a:p>
                    <a:r>
                      <a:rPr lang="en-US"/>
                      <a:t>1,776</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DFB-4907-B127-9B4B889E9E76}"/>
                </c:ext>
              </c:extLst>
            </c:dLbl>
            <c:dLbl>
              <c:idx val="3"/>
              <c:tx>
                <c:rich>
                  <a:bodyPr/>
                  <a:lstStyle/>
                  <a:p>
                    <a:r>
                      <a:rPr lang="en-US"/>
                      <a:t>433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DFB-4907-B127-9B4B889E9E76}"/>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Sheet1!$B$1:$E$1</c:f>
              <c:strCache>
                <c:ptCount val="4"/>
                <c:pt idx="0">
                  <c:v>Asian</c:v>
                </c:pt>
                <c:pt idx="1">
                  <c:v>Black/ African American</c:v>
                </c:pt>
                <c:pt idx="2">
                  <c:v>Hispanic</c:v>
                </c:pt>
                <c:pt idx="3">
                  <c:v>White</c:v>
                </c:pt>
              </c:strCache>
            </c:strRef>
          </c:cat>
          <c:val>
            <c:numRef>
              <c:f>Sheet1!$B$5:$E$5</c:f>
              <c:numCache>
                <c:formatCode>0.0%</c:formatCode>
                <c:ptCount val="4"/>
                <c:pt idx="0">
                  <c:v>0.215</c:v>
                </c:pt>
                <c:pt idx="1">
                  <c:v>0.19400000000000001</c:v>
                </c:pt>
                <c:pt idx="2">
                  <c:v>0.20699999999999999</c:v>
                </c:pt>
                <c:pt idx="3">
                  <c:v>0.16900000000000001</c:v>
                </c:pt>
              </c:numCache>
            </c:numRef>
          </c:val>
          <c:extLst>
            <c:ext xmlns:c16="http://schemas.microsoft.com/office/drawing/2014/chart" uri="{C3380CC4-5D6E-409C-BE32-E72D297353CC}">
              <c16:uniqueId val="{00000000-AEB9-4535-A186-ED5AEA18903A}"/>
            </c:ext>
          </c:extLst>
        </c:ser>
        <c:dLbls>
          <c:showLegendKey val="0"/>
          <c:showVal val="0"/>
          <c:showCatName val="0"/>
          <c:showSerName val="0"/>
          <c:showPercent val="0"/>
          <c:showBubbleSize val="0"/>
        </c:dLbls>
        <c:gapWidth val="200"/>
        <c:overlap val="-3"/>
        <c:axId val="2142454264"/>
        <c:axId val="2142457352"/>
      </c:barChart>
      <c:catAx>
        <c:axId val="2142454264"/>
        <c:scaling>
          <c:orientation val="minMax"/>
        </c:scaling>
        <c:delete val="0"/>
        <c:axPos val="b"/>
        <c:numFmt formatCode="General" sourceLinked="0"/>
        <c:majorTickMark val="none"/>
        <c:minorTickMark val="none"/>
        <c:tickLblPos val="nextTo"/>
        <c:crossAx val="2142457352"/>
        <c:crosses val="autoZero"/>
        <c:auto val="1"/>
        <c:lblAlgn val="ctr"/>
        <c:lblOffset val="100"/>
        <c:noMultiLvlLbl val="0"/>
      </c:catAx>
      <c:valAx>
        <c:axId val="2142457352"/>
        <c:scaling>
          <c:orientation val="minMax"/>
          <c:max val="0.23"/>
          <c:min val="0.15"/>
        </c:scaling>
        <c:delete val="0"/>
        <c:axPos val="l"/>
        <c:majorGridlines>
          <c:spPr>
            <a:ln>
              <a:solidFill>
                <a:schemeClr val="bg1">
                  <a:lumMod val="85000"/>
                </a:schemeClr>
              </a:solidFill>
            </a:ln>
          </c:spPr>
        </c:majorGridlines>
        <c:numFmt formatCode="0.0%" sourceLinked="1"/>
        <c:majorTickMark val="out"/>
        <c:minorTickMark val="none"/>
        <c:tickLblPos val="low"/>
        <c:spPr>
          <a:ln>
            <a:solidFill>
              <a:schemeClr val="bg1">
                <a:lumMod val="85000"/>
              </a:schemeClr>
            </a:solidFill>
          </a:ln>
        </c:spPr>
        <c:txPr>
          <a:bodyPr/>
          <a:lstStyle/>
          <a:p>
            <a:pPr>
              <a:defRPr sz="1400"/>
            </a:pPr>
            <a:endParaRPr lang="en-US"/>
          </a:p>
        </c:txPr>
        <c:crossAx val="2142454264"/>
        <c:crosses val="autoZero"/>
        <c:crossBetween val="between"/>
        <c:majorUnit val="0.03"/>
      </c:val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Age 0-2</c:v>
                </c:pt>
              </c:strCache>
            </c:strRef>
          </c:tx>
          <c:spPr>
            <a:solidFill>
              <a:schemeClr val="accent2">
                <a:lumMod val="60000"/>
                <a:lumOff val="40000"/>
              </a:schemeClr>
            </a:solidFill>
          </c:spPr>
          <c:invertIfNegative val="0"/>
          <c:dLbls>
            <c:dLbl>
              <c:idx val="0"/>
              <c:tx>
                <c:rich>
                  <a:bodyPr/>
                  <a:lstStyle/>
                  <a:p>
                    <a:r>
                      <a:rPr lang="en-US" dirty="0"/>
                      <a:t>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D24-4F28-91A1-45F7F41EE0B0}"/>
                </c:ext>
              </c:extLst>
            </c:dLbl>
            <c:dLbl>
              <c:idx val="1"/>
              <c:tx>
                <c:rich>
                  <a:bodyPr/>
                  <a:lstStyle/>
                  <a:p>
                    <a:r>
                      <a:rPr lang="en-US" dirty="0"/>
                      <a:t>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D24-4F28-91A1-45F7F41EE0B0}"/>
                </c:ext>
              </c:extLst>
            </c:dLbl>
            <c:dLbl>
              <c:idx val="2"/>
              <c:tx>
                <c:rich>
                  <a:bodyPr/>
                  <a:lstStyle/>
                  <a:p>
                    <a:r>
                      <a:rPr lang="en-US" dirty="0"/>
                      <a:t>18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D24-4F28-91A1-45F7F41EE0B0}"/>
                </c:ext>
              </c:extLst>
            </c:dLbl>
            <c:dLbl>
              <c:idx val="3"/>
              <c:tx>
                <c:rich>
                  <a:bodyPr/>
                  <a:lstStyle/>
                  <a:p>
                    <a:r>
                      <a:rPr lang="en-US" dirty="0"/>
                      <a:t>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D24-4F28-91A1-45F7F41EE0B0}"/>
                </c:ext>
              </c:extLst>
            </c:dLbl>
            <c:dLbl>
              <c:idx val="4"/>
              <c:tx>
                <c:rich>
                  <a:bodyPr/>
                  <a:lstStyle/>
                  <a:p>
                    <a:r>
                      <a:rPr lang="en-US" dirty="0"/>
                      <a:t>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D24-4F28-91A1-45F7F41EE0B0}"/>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Asian
NO POS: 408</c:v>
                </c:pt>
                <c:pt idx="1">
                  <c:v>Black/ African American 
NO POS: 153</c:v>
                </c:pt>
                <c:pt idx="2">
                  <c:v>Hispanic
NO POS: 1,776</c:v>
                </c:pt>
                <c:pt idx="3">
                  <c:v>White
NO POS: 433</c:v>
                </c:pt>
                <c:pt idx="4">
                  <c:v>Other
NO POS: 282</c:v>
                </c:pt>
              </c:strCache>
            </c:strRef>
          </c:cat>
          <c:val>
            <c:numRef>
              <c:f>Sheet1!$B$2:$F$2</c:f>
              <c:numCache>
                <c:formatCode>0.0%</c:formatCode>
                <c:ptCount val="5"/>
                <c:pt idx="0">
                  <c:v>1.4E-2</c:v>
                </c:pt>
                <c:pt idx="1">
                  <c:v>1.2999999999999999E-2</c:v>
                </c:pt>
                <c:pt idx="2">
                  <c:v>8.9999999999999993E-3</c:v>
                </c:pt>
                <c:pt idx="3">
                  <c:v>2.1000000000000001E-2</c:v>
                </c:pt>
                <c:pt idx="4">
                  <c:v>1.6E-2</c:v>
                </c:pt>
              </c:numCache>
            </c:numRef>
          </c:val>
          <c:extLst>
            <c:ext xmlns:c16="http://schemas.microsoft.com/office/drawing/2014/chart" uri="{C3380CC4-5D6E-409C-BE32-E72D297353CC}">
              <c16:uniqueId val="{00000005-7D24-4F28-91A1-45F7F41EE0B0}"/>
            </c:ext>
          </c:extLst>
        </c:ser>
        <c:ser>
          <c:idx val="1"/>
          <c:order val="1"/>
          <c:tx>
            <c:strRef>
              <c:f>Sheet1!$A$3</c:f>
              <c:strCache>
                <c:ptCount val="1"/>
                <c:pt idx="0">
                  <c:v>Age 3-21</c:v>
                </c:pt>
              </c:strCache>
            </c:strRef>
          </c:tx>
          <c:spPr>
            <a:solidFill>
              <a:srgbClr val="92D050"/>
            </a:solidFill>
          </c:spPr>
          <c:invertIfNegative val="0"/>
          <c:dLbls>
            <c:dLbl>
              <c:idx val="0"/>
              <c:tx>
                <c:rich>
                  <a:bodyPr/>
                  <a:lstStyle/>
                  <a:p>
                    <a:r>
                      <a:rPr lang="en-US" dirty="0"/>
                      <a:t>255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D24-4F28-91A1-45F7F41EE0B0}"/>
                </c:ext>
              </c:extLst>
            </c:dLbl>
            <c:dLbl>
              <c:idx val="1"/>
              <c:layout>
                <c:manualLayout>
                  <c:x val="1.2165450121654901E-3"/>
                  <c:y val="-7.9908675799086806E-3"/>
                </c:manualLayout>
              </c:layout>
              <c:tx>
                <c:rich>
                  <a:bodyPr wrap="square" lIns="38100" tIns="19050" rIns="38100" bIns="19050" anchor="ctr">
                    <a:noAutofit/>
                  </a:bodyPr>
                  <a:lstStyle/>
                  <a:p>
                    <a:pPr>
                      <a:defRPr/>
                    </a:pPr>
                    <a:r>
                      <a:rPr lang="en-US" dirty="0"/>
                      <a:t>88</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4.8832116788321167E-2"/>
                      <c:h val="5.4018264840182649E-2"/>
                    </c:manualLayout>
                  </c15:layout>
                </c:ext>
                <c:ext xmlns:c16="http://schemas.microsoft.com/office/drawing/2014/chart" uri="{C3380CC4-5D6E-409C-BE32-E72D297353CC}">
                  <c16:uniqueId val="{00000007-7D24-4F28-91A1-45F7F41EE0B0}"/>
                </c:ext>
              </c:extLst>
            </c:dLbl>
            <c:dLbl>
              <c:idx val="2"/>
              <c:tx>
                <c:rich>
                  <a:bodyPr/>
                  <a:lstStyle/>
                  <a:p>
                    <a:r>
                      <a:rPr lang="en-US" dirty="0"/>
                      <a:t>1,198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D24-4F28-91A1-45F7F41EE0B0}"/>
                </c:ext>
              </c:extLst>
            </c:dLbl>
            <c:dLbl>
              <c:idx val="3"/>
              <c:tx>
                <c:rich>
                  <a:bodyPr/>
                  <a:lstStyle/>
                  <a:p>
                    <a:r>
                      <a:rPr lang="en-US" dirty="0"/>
                      <a:t>187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D24-4F28-91A1-45F7F41EE0B0}"/>
                </c:ext>
              </c:extLst>
            </c:dLbl>
            <c:dLbl>
              <c:idx val="4"/>
              <c:tx>
                <c:rich>
                  <a:bodyPr/>
                  <a:lstStyle/>
                  <a:p>
                    <a:r>
                      <a:rPr lang="en-US" dirty="0"/>
                      <a:t>215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D24-4F28-91A1-45F7F41EE0B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Asian
NO POS: 408</c:v>
                </c:pt>
                <c:pt idx="1">
                  <c:v>Black/ African American 
NO POS: 153</c:v>
                </c:pt>
                <c:pt idx="2">
                  <c:v>Hispanic
NO POS: 1,776</c:v>
                </c:pt>
                <c:pt idx="3">
                  <c:v>White
NO POS: 433</c:v>
                </c:pt>
                <c:pt idx="4">
                  <c:v>Other
NO POS: 282</c:v>
                </c:pt>
              </c:strCache>
            </c:strRef>
          </c:cat>
          <c:val>
            <c:numRef>
              <c:f>Sheet1!$B$3:$F$3</c:f>
              <c:numCache>
                <c:formatCode>0.0%</c:formatCode>
                <c:ptCount val="5"/>
                <c:pt idx="0">
                  <c:v>0.313</c:v>
                </c:pt>
                <c:pt idx="1">
                  <c:v>0.40699999999999997</c:v>
                </c:pt>
                <c:pt idx="2">
                  <c:v>0.318</c:v>
                </c:pt>
                <c:pt idx="3">
                  <c:v>0.35099999999999998</c:v>
                </c:pt>
                <c:pt idx="4">
                  <c:v>0.33</c:v>
                </c:pt>
              </c:numCache>
            </c:numRef>
          </c:val>
          <c:extLst>
            <c:ext xmlns:c16="http://schemas.microsoft.com/office/drawing/2014/chart" uri="{C3380CC4-5D6E-409C-BE32-E72D297353CC}">
              <c16:uniqueId val="{0000000B-7D24-4F28-91A1-45F7F41EE0B0}"/>
            </c:ext>
          </c:extLst>
        </c:ser>
        <c:ser>
          <c:idx val="2"/>
          <c:order val="2"/>
          <c:tx>
            <c:strRef>
              <c:f>Sheet1!$A$4</c:f>
              <c:strCache>
                <c:ptCount val="1"/>
                <c:pt idx="0">
                  <c:v>Age 22+</c:v>
                </c:pt>
              </c:strCache>
            </c:strRef>
          </c:tx>
          <c:spPr>
            <a:solidFill>
              <a:schemeClr val="bg2">
                <a:lumMod val="50000"/>
              </a:schemeClr>
            </a:solidFill>
          </c:spPr>
          <c:invertIfNegative val="0"/>
          <c:dLbls>
            <c:dLbl>
              <c:idx val="0"/>
              <c:tx>
                <c:rich>
                  <a:bodyPr/>
                  <a:lstStyle/>
                  <a:p>
                    <a:r>
                      <a:rPr lang="en-US" dirty="0"/>
                      <a:t>147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D24-4F28-91A1-45F7F41EE0B0}"/>
                </c:ext>
              </c:extLst>
            </c:dLbl>
            <c:dLbl>
              <c:idx val="1"/>
              <c:tx>
                <c:rich>
                  <a:bodyPr/>
                  <a:lstStyle/>
                  <a:p>
                    <a:r>
                      <a:rPr lang="en-US" dirty="0"/>
                      <a:t>64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D24-4F28-91A1-45F7F41EE0B0}"/>
                </c:ext>
              </c:extLst>
            </c:dLbl>
            <c:dLbl>
              <c:idx val="2"/>
              <c:tx>
                <c:rich>
                  <a:bodyPr/>
                  <a:lstStyle/>
                  <a:p>
                    <a:r>
                      <a:rPr lang="en-US" dirty="0"/>
                      <a:t>560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D24-4F28-91A1-45F7F41EE0B0}"/>
                </c:ext>
              </c:extLst>
            </c:dLbl>
            <c:dLbl>
              <c:idx val="3"/>
              <c:tx>
                <c:rich>
                  <a:bodyPr/>
                  <a:lstStyle/>
                  <a:p>
                    <a:r>
                      <a:rPr lang="en-US" dirty="0"/>
                      <a:t>241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D24-4F28-91A1-45F7F41EE0B0}"/>
                </c:ext>
              </c:extLst>
            </c:dLbl>
            <c:dLbl>
              <c:idx val="4"/>
              <c:tx>
                <c:rich>
                  <a:bodyPr/>
                  <a:lstStyle/>
                  <a:p>
                    <a:r>
                      <a:rPr lang="en-US" dirty="0"/>
                      <a:t>60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D24-4F28-91A1-45F7F41EE0B0}"/>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Asian
NO POS: 408</c:v>
                </c:pt>
                <c:pt idx="1">
                  <c:v>Black/ African American 
NO POS: 153</c:v>
                </c:pt>
                <c:pt idx="2">
                  <c:v>Hispanic
NO POS: 1,776</c:v>
                </c:pt>
                <c:pt idx="3">
                  <c:v>White
NO POS: 433</c:v>
                </c:pt>
                <c:pt idx="4">
                  <c:v>Other
NO POS: 282</c:v>
                </c:pt>
              </c:strCache>
            </c:strRef>
          </c:cat>
          <c:val>
            <c:numRef>
              <c:f>Sheet1!$B$4:$F$4</c:f>
              <c:numCache>
                <c:formatCode>0.0%</c:formatCode>
                <c:ptCount val="5"/>
                <c:pt idx="0">
                  <c:v>0.22500000000000001</c:v>
                </c:pt>
                <c:pt idx="1">
                  <c:v>0.13</c:v>
                </c:pt>
                <c:pt idx="2">
                  <c:v>0.20100000000000001</c:v>
                </c:pt>
                <c:pt idx="3">
                  <c:v>0.13500000000000001</c:v>
                </c:pt>
                <c:pt idx="4">
                  <c:v>0.20300000000000001</c:v>
                </c:pt>
              </c:numCache>
            </c:numRef>
          </c:val>
          <c:extLst>
            <c:ext xmlns:c16="http://schemas.microsoft.com/office/drawing/2014/chart" uri="{C3380CC4-5D6E-409C-BE32-E72D297353CC}">
              <c16:uniqueId val="{00000011-7D24-4F28-91A1-45F7F41EE0B0}"/>
            </c:ext>
          </c:extLst>
        </c:ser>
        <c:dLbls>
          <c:showLegendKey val="0"/>
          <c:showVal val="0"/>
          <c:showCatName val="0"/>
          <c:showSerName val="0"/>
          <c:showPercent val="0"/>
          <c:showBubbleSize val="0"/>
        </c:dLbls>
        <c:gapWidth val="280"/>
        <c:overlap val="-3"/>
        <c:axId val="2142569496"/>
        <c:axId val="2142572584"/>
      </c:barChart>
      <c:catAx>
        <c:axId val="2142569496"/>
        <c:scaling>
          <c:orientation val="minMax"/>
        </c:scaling>
        <c:delete val="0"/>
        <c:axPos val="b"/>
        <c:numFmt formatCode="General" sourceLinked="0"/>
        <c:majorTickMark val="none"/>
        <c:minorTickMark val="none"/>
        <c:tickLblPos val="nextTo"/>
        <c:crossAx val="2142572584"/>
        <c:crosses val="autoZero"/>
        <c:auto val="1"/>
        <c:lblAlgn val="ctr"/>
        <c:lblOffset val="100"/>
        <c:noMultiLvlLbl val="0"/>
      </c:catAx>
      <c:valAx>
        <c:axId val="2142572584"/>
        <c:scaling>
          <c:orientation val="minMax"/>
          <c:max val="0.45"/>
          <c:min val="0"/>
        </c:scaling>
        <c:delete val="0"/>
        <c:axPos val="l"/>
        <c:majorGridlines>
          <c:spPr>
            <a:ln>
              <a:solidFill>
                <a:schemeClr val="bg1">
                  <a:lumMod val="85000"/>
                </a:schemeClr>
              </a:solidFill>
            </a:ln>
          </c:spPr>
        </c:majorGridlines>
        <c:numFmt formatCode="0.0%" sourceLinked="1"/>
        <c:majorTickMark val="out"/>
        <c:minorTickMark val="none"/>
        <c:tickLblPos val="low"/>
        <c:spPr>
          <a:ln>
            <a:solidFill>
              <a:schemeClr val="bg1">
                <a:lumMod val="85000"/>
              </a:schemeClr>
            </a:solidFill>
          </a:ln>
        </c:spPr>
        <c:txPr>
          <a:bodyPr/>
          <a:lstStyle/>
          <a:p>
            <a:pPr>
              <a:defRPr sz="1400"/>
            </a:pPr>
            <a:endParaRPr lang="en-US"/>
          </a:p>
        </c:txPr>
        <c:crossAx val="2142569496"/>
        <c:crosses val="autoZero"/>
        <c:crossBetween val="between"/>
        <c:majorUnit val="0.05"/>
      </c:val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FY 16</c:v>
                </c:pt>
              </c:strCache>
            </c:strRef>
          </c:tx>
          <c:spPr>
            <a:solidFill>
              <a:schemeClr val="bg2">
                <a:lumMod val="75000"/>
              </a:schemeClr>
            </a:solidFill>
          </c:spPr>
          <c:invertIfNegative val="0"/>
          <c:dLbls>
            <c:delete val="1"/>
          </c:dLbls>
          <c:cat>
            <c:strRef>
              <c:f>Sheet1!$B$1:$E$1</c:f>
              <c:strCache>
                <c:ptCount val="4"/>
                <c:pt idx="0">
                  <c:v>Asian Languages
FY19 total: 816</c:v>
                </c:pt>
                <c:pt idx="1">
                  <c:v>English
FY19 total: 10,831</c:v>
                </c:pt>
                <c:pt idx="2">
                  <c:v>Spanish
FY19 total: 3,432</c:v>
                </c:pt>
                <c:pt idx="3">
                  <c:v>All Other Languages
FY19 total: 143</c:v>
                </c:pt>
              </c:strCache>
            </c:strRef>
          </c:cat>
          <c:val>
            <c:numRef>
              <c:f>Sheet1!$B$2:$E$2</c:f>
              <c:numCache>
                <c:formatCode>0.0%</c:formatCode>
                <c:ptCount val="4"/>
                <c:pt idx="0">
                  <c:v>0.22500000000000001</c:v>
                </c:pt>
                <c:pt idx="1">
                  <c:v>0.22</c:v>
                </c:pt>
                <c:pt idx="2">
                  <c:v>0.182</c:v>
                </c:pt>
                <c:pt idx="3">
                  <c:v>0.16</c:v>
                </c:pt>
              </c:numCache>
            </c:numRef>
          </c:val>
          <c:extLst>
            <c:ext xmlns:c16="http://schemas.microsoft.com/office/drawing/2014/chart" uri="{C3380CC4-5D6E-409C-BE32-E72D297353CC}">
              <c16:uniqueId val="{00000005-4C80-46B0-A93A-591D863A7B3F}"/>
            </c:ext>
          </c:extLst>
        </c:ser>
        <c:ser>
          <c:idx val="1"/>
          <c:order val="1"/>
          <c:tx>
            <c:strRef>
              <c:f>Sheet1!$A$3</c:f>
              <c:strCache>
                <c:ptCount val="1"/>
                <c:pt idx="0">
                  <c:v>FY 17</c:v>
                </c:pt>
              </c:strCache>
            </c:strRef>
          </c:tx>
          <c:spPr>
            <a:solidFill>
              <a:schemeClr val="accent1"/>
            </a:solidFill>
          </c:spPr>
          <c:invertIfNegative val="0"/>
          <c:dLbls>
            <c:delete val="1"/>
          </c:dLbls>
          <c:cat>
            <c:strRef>
              <c:f>Sheet1!$B$1:$E$1</c:f>
              <c:strCache>
                <c:ptCount val="4"/>
                <c:pt idx="0">
                  <c:v>Asian Languages
FY19 total: 816</c:v>
                </c:pt>
                <c:pt idx="1">
                  <c:v>English
FY19 total: 10,831</c:v>
                </c:pt>
                <c:pt idx="2">
                  <c:v>Spanish
FY19 total: 3,432</c:v>
                </c:pt>
                <c:pt idx="3">
                  <c:v>All Other Languages
FY19 total: 143</c:v>
                </c:pt>
              </c:strCache>
            </c:strRef>
          </c:cat>
          <c:val>
            <c:numRef>
              <c:f>Sheet1!$B$3:$E$3</c:f>
              <c:numCache>
                <c:formatCode>0.0%</c:formatCode>
                <c:ptCount val="4"/>
                <c:pt idx="0">
                  <c:v>0.189</c:v>
                </c:pt>
                <c:pt idx="1">
                  <c:v>0.219</c:v>
                </c:pt>
                <c:pt idx="2">
                  <c:v>0.17299999999999999</c:v>
                </c:pt>
                <c:pt idx="3">
                  <c:v>0.17399999999999999</c:v>
                </c:pt>
              </c:numCache>
            </c:numRef>
          </c:val>
          <c:extLst>
            <c:ext xmlns:c16="http://schemas.microsoft.com/office/drawing/2014/chart" uri="{C3380CC4-5D6E-409C-BE32-E72D297353CC}">
              <c16:uniqueId val="{0000000B-4C80-46B0-A93A-591D863A7B3F}"/>
            </c:ext>
          </c:extLst>
        </c:ser>
        <c:ser>
          <c:idx val="2"/>
          <c:order val="2"/>
          <c:tx>
            <c:strRef>
              <c:f>Sheet1!$A$4</c:f>
              <c:strCache>
                <c:ptCount val="1"/>
                <c:pt idx="0">
                  <c:v>FY 18</c:v>
                </c:pt>
              </c:strCache>
            </c:strRef>
          </c:tx>
          <c:spPr>
            <a:solidFill>
              <a:srgbClr val="FFC000"/>
            </a:solidFill>
          </c:spPr>
          <c:invertIfNegative val="0"/>
          <c:dLbls>
            <c:delete val="1"/>
          </c:dLbls>
          <c:cat>
            <c:strRef>
              <c:f>Sheet1!$B$1:$E$1</c:f>
              <c:strCache>
                <c:ptCount val="4"/>
                <c:pt idx="0">
                  <c:v>Asian Languages
FY19 total: 816</c:v>
                </c:pt>
                <c:pt idx="1">
                  <c:v>English
FY19 total: 10,831</c:v>
                </c:pt>
                <c:pt idx="2">
                  <c:v>Spanish
FY19 total: 3,432</c:v>
                </c:pt>
                <c:pt idx="3">
                  <c:v>All Other Languages
FY19 total: 143</c:v>
                </c:pt>
              </c:strCache>
            </c:strRef>
          </c:cat>
          <c:val>
            <c:numRef>
              <c:f>Sheet1!$B$4:$E$4</c:f>
              <c:numCache>
                <c:formatCode>0.0%</c:formatCode>
                <c:ptCount val="4"/>
                <c:pt idx="0">
                  <c:v>0.20100000000000001</c:v>
                </c:pt>
                <c:pt idx="1">
                  <c:v>0.21299999999999999</c:v>
                </c:pt>
                <c:pt idx="2">
                  <c:v>0.17399999999999999</c:v>
                </c:pt>
                <c:pt idx="3">
                  <c:v>0.14699999999999999</c:v>
                </c:pt>
              </c:numCache>
            </c:numRef>
          </c:val>
          <c:extLst>
            <c:ext xmlns:c16="http://schemas.microsoft.com/office/drawing/2014/chart" uri="{C3380CC4-5D6E-409C-BE32-E72D297353CC}">
              <c16:uniqueId val="{00000000-0E25-4A54-AFB6-68145595B7E3}"/>
            </c:ext>
          </c:extLst>
        </c:ser>
        <c:ser>
          <c:idx val="3"/>
          <c:order val="3"/>
          <c:tx>
            <c:strRef>
              <c:f>Sheet1!$A$5</c:f>
              <c:strCache>
                <c:ptCount val="1"/>
                <c:pt idx="0">
                  <c:v>FY 19</c:v>
                </c:pt>
              </c:strCache>
            </c:strRef>
          </c:tx>
          <c:spPr>
            <a:solidFill>
              <a:schemeClr val="accent3"/>
            </a:solidFill>
          </c:spPr>
          <c:invertIfNegative val="0"/>
          <c:dLbls>
            <c:dLbl>
              <c:idx val="0"/>
              <c:tx>
                <c:rich>
                  <a:bodyPr/>
                  <a:lstStyle/>
                  <a:p>
                    <a:r>
                      <a:rPr lang="en-US" dirty="0"/>
                      <a:t>164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92-495D-8A71-ADB74E1B0EF7}"/>
                </c:ext>
              </c:extLst>
            </c:dLbl>
            <c:dLbl>
              <c:idx val="1"/>
              <c:tx>
                <c:rich>
                  <a:bodyPr/>
                  <a:lstStyle/>
                  <a:p>
                    <a:r>
                      <a:rPr lang="en-US" dirty="0"/>
                      <a:t>2,253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92-495D-8A71-ADB74E1B0EF7}"/>
                </c:ext>
              </c:extLst>
            </c:dLbl>
            <c:dLbl>
              <c:idx val="2"/>
              <c:tx>
                <c:rich>
                  <a:bodyPr/>
                  <a:lstStyle/>
                  <a:p>
                    <a:r>
                      <a:rPr lang="en-US" dirty="0"/>
                      <a:t>615</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092-495D-8A71-ADB74E1B0EF7}"/>
                </c:ext>
              </c:extLst>
            </c:dLbl>
            <c:dLbl>
              <c:idx val="3"/>
              <c:tx>
                <c:rich>
                  <a:bodyPr/>
                  <a:lstStyle/>
                  <a:p>
                    <a:r>
                      <a:rPr lang="en-US" dirty="0"/>
                      <a:t>20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092-495D-8A71-ADB74E1B0EF7}"/>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Sheet1!$B$1:$E$1</c:f>
              <c:strCache>
                <c:ptCount val="4"/>
                <c:pt idx="0">
                  <c:v>Asian Languages
FY19 total: 816</c:v>
                </c:pt>
                <c:pt idx="1">
                  <c:v>English
FY19 total: 10,831</c:v>
                </c:pt>
                <c:pt idx="2">
                  <c:v>Spanish
FY19 total: 3,432</c:v>
                </c:pt>
                <c:pt idx="3">
                  <c:v>All Other Languages
FY19 total: 143</c:v>
                </c:pt>
              </c:strCache>
            </c:strRef>
          </c:cat>
          <c:val>
            <c:numRef>
              <c:f>Sheet1!$B$5:$E$5</c:f>
              <c:numCache>
                <c:formatCode>0.0%</c:formatCode>
                <c:ptCount val="4"/>
                <c:pt idx="0">
                  <c:v>0.20100000000000001</c:v>
                </c:pt>
                <c:pt idx="1">
                  <c:v>0.20799999999999999</c:v>
                </c:pt>
                <c:pt idx="2">
                  <c:v>0.17899999999999999</c:v>
                </c:pt>
                <c:pt idx="3">
                  <c:v>0.151</c:v>
                </c:pt>
              </c:numCache>
            </c:numRef>
          </c:val>
          <c:extLst>
            <c:ext xmlns:c16="http://schemas.microsoft.com/office/drawing/2014/chart" uri="{C3380CC4-5D6E-409C-BE32-E72D297353CC}">
              <c16:uniqueId val="{00000000-7092-495D-8A71-ADB74E1B0EF7}"/>
            </c:ext>
          </c:extLst>
        </c:ser>
        <c:dLbls>
          <c:dLblPos val="outEnd"/>
          <c:showLegendKey val="0"/>
          <c:showVal val="1"/>
          <c:showCatName val="0"/>
          <c:showSerName val="0"/>
          <c:showPercent val="0"/>
          <c:showBubbleSize val="0"/>
        </c:dLbls>
        <c:gapWidth val="280"/>
        <c:overlap val="-2"/>
        <c:axId val="2137200072"/>
        <c:axId val="2137164760"/>
      </c:barChart>
      <c:catAx>
        <c:axId val="2137200072"/>
        <c:scaling>
          <c:orientation val="minMax"/>
        </c:scaling>
        <c:delete val="0"/>
        <c:axPos val="b"/>
        <c:numFmt formatCode="General" sourceLinked="0"/>
        <c:majorTickMark val="none"/>
        <c:minorTickMark val="none"/>
        <c:tickLblPos val="nextTo"/>
        <c:crossAx val="2137164760"/>
        <c:crosses val="autoZero"/>
        <c:auto val="1"/>
        <c:lblAlgn val="ctr"/>
        <c:lblOffset val="100"/>
        <c:noMultiLvlLbl val="0"/>
      </c:catAx>
      <c:valAx>
        <c:axId val="2137164760"/>
        <c:scaling>
          <c:orientation val="minMax"/>
          <c:max val="0.26"/>
          <c:min val="0"/>
        </c:scaling>
        <c:delete val="0"/>
        <c:axPos val="l"/>
        <c:majorGridlines>
          <c:spPr>
            <a:ln>
              <a:solidFill>
                <a:schemeClr val="bg1">
                  <a:lumMod val="85000"/>
                </a:schemeClr>
              </a:solidFill>
            </a:ln>
          </c:spPr>
        </c:majorGridlines>
        <c:numFmt formatCode="0.0%" sourceLinked="1"/>
        <c:majorTickMark val="out"/>
        <c:minorTickMark val="none"/>
        <c:tickLblPos val="low"/>
        <c:spPr>
          <a:ln>
            <a:solidFill>
              <a:schemeClr val="bg1">
                <a:lumMod val="85000"/>
              </a:schemeClr>
            </a:solidFill>
          </a:ln>
        </c:spPr>
        <c:txPr>
          <a:bodyPr/>
          <a:lstStyle/>
          <a:p>
            <a:pPr>
              <a:defRPr sz="1400"/>
            </a:pPr>
            <a:endParaRPr lang="en-US"/>
          </a:p>
        </c:txPr>
        <c:crossAx val="2137200072"/>
        <c:crosses val="autoZero"/>
        <c:crossBetween val="between"/>
        <c:majorUnit val="0.05"/>
      </c:val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FY 16</c:v>
                </c:pt>
              </c:strCache>
            </c:strRef>
          </c:tx>
          <c:spPr>
            <a:solidFill>
              <a:schemeClr val="bg2">
                <a:lumMod val="75000"/>
              </a:schemeClr>
            </a:solidFill>
          </c:spPr>
          <c:invertIfNegative val="0"/>
          <c:dLbls>
            <c:dLbl>
              <c:idx val="0"/>
              <c:tx>
                <c:rich>
                  <a:bodyPr/>
                  <a:lstStyle/>
                  <a:p>
                    <a:r>
                      <a:rPr lang="en-US"/>
                      <a:t>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513-4A66-8593-96AA60865CE1}"/>
                </c:ext>
              </c:extLst>
            </c:dLbl>
            <c:dLbl>
              <c:idx val="1"/>
              <c:tx>
                <c:rich>
                  <a:bodyPr/>
                  <a:lstStyle/>
                  <a:p>
                    <a:r>
                      <a:rPr lang="en-US"/>
                      <a:t>31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513-4A66-8593-96AA60865CE1}"/>
                </c:ext>
              </c:extLst>
            </c:dLbl>
            <c:dLbl>
              <c:idx val="2"/>
              <c:tx>
                <c:rich>
                  <a:bodyPr/>
                  <a:lstStyle/>
                  <a:p>
                    <a:r>
                      <a:rPr lang="en-US"/>
                      <a:t>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513-4A66-8593-96AA60865CE1}"/>
                </c:ext>
              </c:extLst>
            </c:dLbl>
            <c:dLbl>
              <c:idx val="3"/>
              <c:tx>
                <c:rich>
                  <a:bodyPr/>
                  <a:lstStyle/>
                  <a:p>
                    <a:r>
                      <a:rPr lang="en-US"/>
                      <a:t>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513-4A66-8593-96AA60865CE1}"/>
                </c:ext>
              </c:extLst>
            </c:dLbl>
            <c:dLbl>
              <c:idx val="4"/>
              <c:tx>
                <c:rich>
                  <a:bodyPr/>
                  <a:lstStyle/>
                  <a:p>
                    <a:r>
                      <a:rPr lang="en-US"/>
                      <a:t>30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513-4A66-8593-96AA60865CE1}"/>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Asian Languages
FY19 total: 159</c:v>
                </c:pt>
                <c:pt idx="1">
                  <c:v>English
FY19 total: 2,388</c:v>
                </c:pt>
                <c:pt idx="2">
                  <c:v>Spanish
FY19 total: 640</c:v>
                </c:pt>
                <c:pt idx="3">
                  <c:v>All Other Languages
FY19 total: 20</c:v>
                </c:pt>
              </c:strCache>
            </c:strRef>
          </c:cat>
          <c:val>
            <c:numRef>
              <c:f>Sheet1!$B$2:$E$2</c:f>
              <c:numCache>
                <c:formatCode>0.0%</c:formatCode>
                <c:ptCount val="4"/>
                <c:pt idx="0">
                  <c:v>3.6999999999999998E-2</c:v>
                </c:pt>
                <c:pt idx="1">
                  <c:v>1.6E-2</c:v>
                </c:pt>
                <c:pt idx="2">
                  <c:v>7.0000000000000001E-3</c:v>
                </c:pt>
                <c:pt idx="3">
                  <c:v>0</c:v>
                </c:pt>
              </c:numCache>
            </c:numRef>
          </c:val>
          <c:extLst>
            <c:ext xmlns:c16="http://schemas.microsoft.com/office/drawing/2014/chart" uri="{C3380CC4-5D6E-409C-BE32-E72D297353CC}">
              <c16:uniqueId val="{00000005-D513-4A66-8593-96AA60865CE1}"/>
            </c:ext>
          </c:extLst>
        </c:ser>
        <c:ser>
          <c:idx val="1"/>
          <c:order val="1"/>
          <c:tx>
            <c:strRef>
              <c:f>Sheet1!$A$3</c:f>
              <c:strCache>
                <c:ptCount val="1"/>
                <c:pt idx="0">
                  <c:v>FY 17</c:v>
                </c:pt>
              </c:strCache>
            </c:strRef>
          </c:tx>
          <c:spPr>
            <a:solidFill>
              <a:schemeClr val="accent1"/>
            </a:solidFill>
          </c:spPr>
          <c:invertIfNegative val="0"/>
          <c:dLbls>
            <c:dLbl>
              <c:idx val="0"/>
              <c:tx>
                <c:rich>
                  <a:bodyPr/>
                  <a:lstStyle/>
                  <a:p>
                    <a:r>
                      <a:rPr lang="en-US"/>
                      <a:t>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513-4A66-8593-96AA60865CE1}"/>
                </c:ext>
              </c:extLst>
            </c:dLbl>
            <c:dLbl>
              <c:idx val="1"/>
              <c:tx>
                <c:rich>
                  <a:bodyPr/>
                  <a:lstStyle/>
                  <a:p>
                    <a:r>
                      <a:rPr lang="en-US"/>
                      <a:t>28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513-4A66-8593-96AA60865CE1}"/>
                </c:ext>
              </c:extLst>
            </c:dLbl>
            <c:dLbl>
              <c:idx val="2"/>
              <c:tx>
                <c:rich>
                  <a:bodyPr/>
                  <a:lstStyle/>
                  <a:p>
                    <a:r>
                      <a:rPr lang="en-US"/>
                      <a:t>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513-4A66-8593-96AA60865CE1}"/>
                </c:ext>
              </c:extLst>
            </c:dLbl>
            <c:dLbl>
              <c:idx val="3"/>
              <c:tx>
                <c:rich>
                  <a:bodyPr/>
                  <a:lstStyle/>
                  <a:p>
                    <a:r>
                      <a:rPr lang="en-US"/>
                      <a:t>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513-4A66-8593-96AA60865CE1}"/>
                </c:ext>
              </c:extLst>
            </c:dLbl>
            <c:dLbl>
              <c:idx val="4"/>
              <c:tx>
                <c:rich>
                  <a:bodyPr/>
                  <a:lstStyle/>
                  <a:p>
                    <a:r>
                      <a:rPr lang="en-US"/>
                      <a:t>27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513-4A66-8593-96AA60865CE1}"/>
                </c:ext>
              </c:extLst>
            </c:dLbl>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Asian Languages
FY19 total: 159</c:v>
                </c:pt>
                <c:pt idx="1">
                  <c:v>English
FY19 total: 2,388</c:v>
                </c:pt>
                <c:pt idx="2">
                  <c:v>Spanish
FY19 total: 640</c:v>
                </c:pt>
                <c:pt idx="3">
                  <c:v>All Other Languages
FY19 total: 20</c:v>
                </c:pt>
              </c:strCache>
            </c:strRef>
          </c:cat>
          <c:val>
            <c:numRef>
              <c:f>Sheet1!$B$3:$E$3</c:f>
              <c:numCache>
                <c:formatCode>0.0%</c:formatCode>
                <c:ptCount val="4"/>
                <c:pt idx="0">
                  <c:v>0</c:v>
                </c:pt>
                <c:pt idx="1">
                  <c:v>1.2999999999999999E-2</c:v>
                </c:pt>
                <c:pt idx="2">
                  <c:v>8.9999999999999993E-3</c:v>
                </c:pt>
                <c:pt idx="3">
                  <c:v>0</c:v>
                </c:pt>
              </c:numCache>
            </c:numRef>
          </c:val>
          <c:extLst>
            <c:ext xmlns:c16="http://schemas.microsoft.com/office/drawing/2014/chart" uri="{C3380CC4-5D6E-409C-BE32-E72D297353CC}">
              <c16:uniqueId val="{0000000B-D513-4A66-8593-96AA60865CE1}"/>
            </c:ext>
          </c:extLst>
        </c:ser>
        <c:ser>
          <c:idx val="2"/>
          <c:order val="2"/>
          <c:tx>
            <c:strRef>
              <c:f>Sheet1!$A$4</c:f>
              <c:strCache>
                <c:ptCount val="1"/>
                <c:pt idx="0">
                  <c:v>FY 18</c:v>
                </c:pt>
              </c:strCache>
            </c:strRef>
          </c:tx>
          <c:spPr>
            <a:solidFill>
              <a:srgbClr val="FFC000"/>
            </a:solidFill>
          </c:spPr>
          <c:invertIfNegative val="0"/>
          <c:dLbls>
            <c:dLbl>
              <c:idx val="0"/>
              <c:tx>
                <c:rich>
                  <a:bodyPr/>
                  <a:lstStyle/>
                  <a:p>
                    <a:r>
                      <a:rPr lang="en-US"/>
                      <a:t>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DA6-491A-8B5C-4E7D2F92A859}"/>
                </c:ext>
              </c:extLst>
            </c:dLbl>
            <c:dLbl>
              <c:idx val="1"/>
              <c:tx>
                <c:rich>
                  <a:bodyPr/>
                  <a:lstStyle/>
                  <a:p>
                    <a:r>
                      <a:rPr lang="en-US"/>
                      <a:t>45</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DA6-491A-8B5C-4E7D2F92A859}"/>
                </c:ext>
              </c:extLst>
            </c:dLbl>
            <c:dLbl>
              <c:idx val="2"/>
              <c:tx>
                <c:rich>
                  <a:bodyPr/>
                  <a:lstStyle/>
                  <a:p>
                    <a:r>
                      <a:rPr lang="en-US"/>
                      <a:t>9</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DA6-491A-8B5C-4E7D2F92A859}"/>
                </c:ext>
              </c:extLst>
            </c:dLbl>
            <c:dLbl>
              <c:idx val="3"/>
              <c:tx>
                <c:rich>
                  <a:bodyPr/>
                  <a:lstStyle/>
                  <a:p>
                    <a:r>
                      <a:rPr lang="en-US"/>
                      <a:t>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DA6-491A-8B5C-4E7D2F92A859}"/>
                </c:ext>
              </c:extLst>
            </c:dLbl>
            <c:spPr>
              <a:noFill/>
              <a:ln>
                <a:noFill/>
              </a:ln>
              <a:effectLst/>
            </c:spPr>
            <c:txPr>
              <a:bodyPr wrap="square" lIns="38100" tIns="19050" rIns="38100" bIns="19050" anchor="ctr">
                <a:spAutoFit/>
              </a:bodyPr>
              <a:lstStyle/>
              <a:p>
                <a:pPr>
                  <a:defRPr sz="1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Sheet1!$B$1:$E$1</c:f>
              <c:strCache>
                <c:ptCount val="4"/>
                <c:pt idx="0">
                  <c:v>Asian Languages
FY19 total: 159</c:v>
                </c:pt>
                <c:pt idx="1">
                  <c:v>English
FY19 total: 2,388</c:v>
                </c:pt>
                <c:pt idx="2">
                  <c:v>Spanish
FY19 total: 640</c:v>
                </c:pt>
                <c:pt idx="3">
                  <c:v>All Other Languages
FY19 total: 20</c:v>
                </c:pt>
              </c:strCache>
            </c:strRef>
          </c:cat>
          <c:val>
            <c:numRef>
              <c:f>Sheet1!$B$4:$E$4</c:f>
              <c:numCache>
                <c:formatCode>0.0%</c:formatCode>
                <c:ptCount val="4"/>
                <c:pt idx="0">
                  <c:v>1.2E-2</c:v>
                </c:pt>
                <c:pt idx="1">
                  <c:v>0.02</c:v>
                </c:pt>
                <c:pt idx="2">
                  <c:v>1.2999999999999999E-2</c:v>
                </c:pt>
                <c:pt idx="3">
                  <c:v>0</c:v>
                </c:pt>
              </c:numCache>
            </c:numRef>
          </c:val>
          <c:extLst>
            <c:ext xmlns:c16="http://schemas.microsoft.com/office/drawing/2014/chart" uri="{C3380CC4-5D6E-409C-BE32-E72D297353CC}">
              <c16:uniqueId val="{00000000-2DA6-491A-8B5C-4E7D2F92A859}"/>
            </c:ext>
          </c:extLst>
        </c:ser>
        <c:ser>
          <c:idx val="3"/>
          <c:order val="3"/>
          <c:tx>
            <c:strRef>
              <c:f>Sheet1!$A$5</c:f>
              <c:strCache>
                <c:ptCount val="1"/>
                <c:pt idx="0">
                  <c:v>FY 19</c:v>
                </c:pt>
              </c:strCache>
            </c:strRef>
          </c:tx>
          <c:spPr>
            <a:solidFill>
              <a:schemeClr val="accent3"/>
            </a:solidFill>
          </c:spPr>
          <c:invertIfNegative val="0"/>
          <c:dLbls>
            <c:dLbl>
              <c:idx val="0"/>
              <c:tx>
                <c:rich>
                  <a:bodyPr/>
                  <a:lstStyle/>
                  <a:p>
                    <a:r>
                      <a:rPr lang="en-US"/>
                      <a:t>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67-43B6-A0B0-4EA5AFE50973}"/>
                </c:ext>
              </c:extLst>
            </c:dLbl>
            <c:dLbl>
              <c:idx val="1"/>
              <c:tx>
                <c:rich>
                  <a:bodyPr/>
                  <a:lstStyle/>
                  <a:p>
                    <a:r>
                      <a:rPr lang="en-US"/>
                      <a:t>34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F67-43B6-A0B0-4EA5AFE50973}"/>
                </c:ext>
              </c:extLst>
            </c:dLbl>
            <c:dLbl>
              <c:idx val="2"/>
              <c:tx>
                <c:rich>
                  <a:bodyPr/>
                  <a:lstStyle/>
                  <a:p>
                    <a:r>
                      <a:rPr lang="en-US"/>
                      <a:t>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67-43B6-A0B0-4EA5AFE50973}"/>
                </c:ext>
              </c:extLst>
            </c:dLbl>
            <c:dLbl>
              <c:idx val="3"/>
              <c:tx>
                <c:rich>
                  <a:bodyPr/>
                  <a:lstStyle/>
                  <a:p>
                    <a:r>
                      <a:rPr lang="en-US"/>
                      <a:t>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F67-43B6-A0B0-4EA5AFE50973}"/>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Sheet1!$B$1:$E$1</c:f>
              <c:strCache>
                <c:ptCount val="4"/>
                <c:pt idx="0">
                  <c:v>Asian Languages
FY19 total: 159</c:v>
                </c:pt>
                <c:pt idx="1">
                  <c:v>English
FY19 total: 2,388</c:v>
                </c:pt>
                <c:pt idx="2">
                  <c:v>Spanish
FY19 total: 640</c:v>
                </c:pt>
                <c:pt idx="3">
                  <c:v>All Other Languages
FY19 total: 20</c:v>
                </c:pt>
              </c:strCache>
            </c:strRef>
          </c:cat>
          <c:val>
            <c:numRef>
              <c:f>Sheet1!$B$5:$E$5</c:f>
              <c:numCache>
                <c:formatCode>0.0%</c:formatCode>
                <c:ptCount val="4"/>
                <c:pt idx="0">
                  <c:v>6.0000000000000001E-3</c:v>
                </c:pt>
                <c:pt idx="1">
                  <c:v>1.4E-2</c:v>
                </c:pt>
                <c:pt idx="2">
                  <c:v>3.0000000000000001E-3</c:v>
                </c:pt>
                <c:pt idx="3">
                  <c:v>0</c:v>
                </c:pt>
              </c:numCache>
            </c:numRef>
          </c:val>
          <c:extLst>
            <c:ext xmlns:c16="http://schemas.microsoft.com/office/drawing/2014/chart" uri="{C3380CC4-5D6E-409C-BE32-E72D297353CC}">
              <c16:uniqueId val="{00000000-5F67-43B6-A0B0-4EA5AFE50973}"/>
            </c:ext>
          </c:extLst>
        </c:ser>
        <c:dLbls>
          <c:showLegendKey val="0"/>
          <c:showVal val="0"/>
          <c:showCatName val="0"/>
          <c:showSerName val="0"/>
          <c:showPercent val="0"/>
          <c:showBubbleSize val="0"/>
        </c:dLbls>
        <c:gapWidth val="150"/>
        <c:axId val="2145924440"/>
        <c:axId val="2145927608"/>
      </c:barChart>
      <c:catAx>
        <c:axId val="2145924440"/>
        <c:scaling>
          <c:orientation val="minMax"/>
        </c:scaling>
        <c:delete val="0"/>
        <c:axPos val="b"/>
        <c:numFmt formatCode="General" sourceLinked="0"/>
        <c:majorTickMark val="none"/>
        <c:minorTickMark val="none"/>
        <c:tickLblPos val="nextTo"/>
        <c:crossAx val="2145927608"/>
        <c:crosses val="autoZero"/>
        <c:auto val="1"/>
        <c:lblAlgn val="ctr"/>
        <c:lblOffset val="100"/>
        <c:noMultiLvlLbl val="0"/>
      </c:catAx>
      <c:valAx>
        <c:axId val="2145927608"/>
        <c:scaling>
          <c:orientation val="minMax"/>
          <c:max val="0.1"/>
          <c:min val="0"/>
        </c:scaling>
        <c:delete val="0"/>
        <c:axPos val="l"/>
        <c:majorGridlines>
          <c:spPr>
            <a:ln>
              <a:solidFill>
                <a:schemeClr val="bg1">
                  <a:lumMod val="85000"/>
                </a:schemeClr>
              </a:solidFill>
            </a:ln>
          </c:spPr>
        </c:majorGridlines>
        <c:numFmt formatCode="0.0%" sourceLinked="1"/>
        <c:majorTickMark val="out"/>
        <c:minorTickMark val="none"/>
        <c:tickLblPos val="low"/>
        <c:spPr>
          <a:ln>
            <a:solidFill>
              <a:schemeClr val="bg1">
                <a:lumMod val="85000"/>
              </a:schemeClr>
            </a:solidFill>
          </a:ln>
        </c:spPr>
        <c:txPr>
          <a:bodyPr/>
          <a:lstStyle/>
          <a:p>
            <a:pPr>
              <a:defRPr sz="1400"/>
            </a:pPr>
            <a:endParaRPr lang="en-US"/>
          </a:p>
        </c:txPr>
        <c:crossAx val="2145924440"/>
        <c:crosses val="autoZero"/>
        <c:crossBetween val="between"/>
        <c:majorUnit val="0.05"/>
      </c:val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FY 16</c:v>
                </c:pt>
              </c:strCache>
            </c:strRef>
          </c:tx>
          <c:spPr>
            <a:solidFill>
              <a:schemeClr val="bg2">
                <a:lumMod val="75000"/>
              </a:schemeClr>
            </a:solidFill>
          </c:spPr>
          <c:invertIfNegative val="0"/>
          <c:cat>
            <c:strRef>
              <c:f>Sheet1!$B$1:$E$1</c:f>
              <c:strCache>
                <c:ptCount val="4"/>
                <c:pt idx="0">
                  <c:v>Asian Languages
FY19 Total: 336</c:v>
                </c:pt>
                <c:pt idx="1">
                  <c:v>English
FY19 total: 4,066</c:v>
                </c:pt>
                <c:pt idx="2">
                  <c:v>Spanish
FY19 total: 1,545</c:v>
                </c:pt>
                <c:pt idx="3">
                  <c:v>All Other Languages
FY19 total: 38</c:v>
                </c:pt>
              </c:strCache>
            </c:strRef>
          </c:cat>
          <c:val>
            <c:numRef>
              <c:f>Sheet1!$B$2:$E$2</c:f>
              <c:numCache>
                <c:formatCode>0.0%</c:formatCode>
                <c:ptCount val="4"/>
                <c:pt idx="0">
                  <c:v>0.29899999999999999</c:v>
                </c:pt>
                <c:pt idx="1">
                  <c:v>0.38400000000000001</c:v>
                </c:pt>
                <c:pt idx="2">
                  <c:v>0.27100000000000002</c:v>
                </c:pt>
                <c:pt idx="3">
                  <c:v>0.16700000000000001</c:v>
                </c:pt>
              </c:numCache>
            </c:numRef>
          </c:val>
          <c:extLst>
            <c:ext xmlns:c16="http://schemas.microsoft.com/office/drawing/2014/chart" uri="{C3380CC4-5D6E-409C-BE32-E72D297353CC}">
              <c16:uniqueId val="{00000005-D513-4A66-8593-96AA60865CE1}"/>
            </c:ext>
          </c:extLst>
        </c:ser>
        <c:ser>
          <c:idx val="1"/>
          <c:order val="1"/>
          <c:tx>
            <c:strRef>
              <c:f>Sheet1!$A$3</c:f>
              <c:strCache>
                <c:ptCount val="1"/>
                <c:pt idx="0">
                  <c:v>FY 17</c:v>
                </c:pt>
              </c:strCache>
            </c:strRef>
          </c:tx>
          <c:spPr>
            <a:solidFill>
              <a:schemeClr val="accent1"/>
            </a:solidFill>
          </c:spPr>
          <c:invertIfNegative val="0"/>
          <c:cat>
            <c:strRef>
              <c:f>Sheet1!$B$1:$E$1</c:f>
              <c:strCache>
                <c:ptCount val="4"/>
                <c:pt idx="0">
                  <c:v>Asian Languages
FY19 Total: 336</c:v>
                </c:pt>
                <c:pt idx="1">
                  <c:v>English
FY19 total: 4,066</c:v>
                </c:pt>
                <c:pt idx="2">
                  <c:v>Spanish
FY19 total: 1,545</c:v>
                </c:pt>
                <c:pt idx="3">
                  <c:v>All Other Languages
FY19 total: 38</c:v>
                </c:pt>
              </c:strCache>
            </c:strRef>
          </c:cat>
          <c:val>
            <c:numRef>
              <c:f>Sheet1!$B$3:$E$3</c:f>
              <c:numCache>
                <c:formatCode>0.0%</c:formatCode>
                <c:ptCount val="4"/>
                <c:pt idx="0">
                  <c:v>0.3</c:v>
                </c:pt>
                <c:pt idx="1">
                  <c:v>0.379</c:v>
                </c:pt>
                <c:pt idx="2">
                  <c:v>0.252</c:v>
                </c:pt>
                <c:pt idx="3">
                  <c:v>0.33300000000000002</c:v>
                </c:pt>
              </c:numCache>
            </c:numRef>
          </c:val>
          <c:extLst>
            <c:ext xmlns:c16="http://schemas.microsoft.com/office/drawing/2014/chart" uri="{C3380CC4-5D6E-409C-BE32-E72D297353CC}">
              <c16:uniqueId val="{0000000B-D513-4A66-8593-96AA60865CE1}"/>
            </c:ext>
          </c:extLst>
        </c:ser>
        <c:ser>
          <c:idx val="2"/>
          <c:order val="2"/>
          <c:tx>
            <c:strRef>
              <c:f>Sheet1!$A$4</c:f>
              <c:strCache>
                <c:ptCount val="1"/>
                <c:pt idx="0">
                  <c:v>FY 18</c:v>
                </c:pt>
              </c:strCache>
            </c:strRef>
          </c:tx>
          <c:spPr>
            <a:solidFill>
              <a:srgbClr val="FFC000"/>
            </a:solidFill>
          </c:spPr>
          <c:invertIfNegative val="0"/>
          <c:cat>
            <c:strRef>
              <c:f>Sheet1!$B$1:$E$1</c:f>
              <c:strCache>
                <c:ptCount val="4"/>
                <c:pt idx="0">
                  <c:v>Asian Languages
FY19 Total: 336</c:v>
                </c:pt>
                <c:pt idx="1">
                  <c:v>English
FY19 total: 4,066</c:v>
                </c:pt>
                <c:pt idx="2">
                  <c:v>Spanish
FY19 total: 1,545</c:v>
                </c:pt>
                <c:pt idx="3">
                  <c:v>All Other Languages
FY19 total: 38</c:v>
                </c:pt>
              </c:strCache>
            </c:strRef>
          </c:cat>
          <c:val>
            <c:numRef>
              <c:f>Sheet1!$B$4:$E$4</c:f>
              <c:numCache>
                <c:formatCode>0.0%</c:formatCode>
                <c:ptCount val="4"/>
                <c:pt idx="0">
                  <c:v>0.317</c:v>
                </c:pt>
                <c:pt idx="1">
                  <c:v>0.36599999999999999</c:v>
                </c:pt>
                <c:pt idx="2">
                  <c:v>0.26200000000000001</c:v>
                </c:pt>
                <c:pt idx="3">
                  <c:v>0.21199999999999999</c:v>
                </c:pt>
              </c:numCache>
            </c:numRef>
          </c:val>
          <c:extLst>
            <c:ext xmlns:c16="http://schemas.microsoft.com/office/drawing/2014/chart" uri="{C3380CC4-5D6E-409C-BE32-E72D297353CC}">
              <c16:uniqueId val="{00000000-2DA6-491A-8B5C-4E7D2F92A859}"/>
            </c:ext>
          </c:extLst>
        </c:ser>
        <c:ser>
          <c:idx val="3"/>
          <c:order val="3"/>
          <c:tx>
            <c:strRef>
              <c:f>Sheet1!$A$5</c:f>
              <c:strCache>
                <c:ptCount val="1"/>
                <c:pt idx="0">
                  <c:v>FY 19</c:v>
                </c:pt>
              </c:strCache>
            </c:strRef>
          </c:tx>
          <c:spPr>
            <a:solidFill>
              <a:schemeClr val="accent3"/>
            </a:solidFill>
          </c:spPr>
          <c:invertIfNegative val="0"/>
          <c:dLbls>
            <c:dLbl>
              <c:idx val="0"/>
              <c:tx>
                <c:rich>
                  <a:bodyPr/>
                  <a:lstStyle/>
                  <a:p>
                    <a:r>
                      <a:rPr lang="en-US"/>
                      <a:t>95</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6D1-46D0-9A34-FE38D992B6C9}"/>
                </c:ext>
              </c:extLst>
            </c:dLbl>
            <c:dLbl>
              <c:idx val="1"/>
              <c:tx>
                <c:rich>
                  <a:bodyPr/>
                  <a:lstStyle/>
                  <a:p>
                    <a:r>
                      <a:rPr lang="en-US"/>
                      <a:t>1,444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6D1-46D0-9A34-FE38D992B6C9}"/>
                </c:ext>
              </c:extLst>
            </c:dLbl>
            <c:dLbl>
              <c:idx val="2"/>
              <c:tx>
                <c:rich>
                  <a:bodyPr/>
                  <a:lstStyle/>
                  <a:p>
                    <a:r>
                      <a:rPr lang="en-US"/>
                      <a:t>393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6D1-46D0-9A34-FE38D992B6C9}"/>
                </c:ext>
              </c:extLst>
            </c:dLbl>
            <c:dLbl>
              <c:idx val="3"/>
              <c:tx>
                <c:rich>
                  <a:bodyPr/>
                  <a:lstStyle/>
                  <a:p>
                    <a:r>
                      <a:rPr lang="en-US"/>
                      <a:t>11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6D1-46D0-9A34-FE38D992B6C9}"/>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Sheet1!$B$1:$E$1</c:f>
              <c:strCache>
                <c:ptCount val="4"/>
                <c:pt idx="0">
                  <c:v>Asian Languages
FY19 Total: 336</c:v>
                </c:pt>
                <c:pt idx="1">
                  <c:v>English
FY19 total: 4,066</c:v>
                </c:pt>
                <c:pt idx="2">
                  <c:v>Spanish
FY19 total: 1,545</c:v>
                </c:pt>
                <c:pt idx="3">
                  <c:v>All Other Languages
FY19 total: 38</c:v>
                </c:pt>
              </c:strCache>
            </c:strRef>
          </c:cat>
          <c:val>
            <c:numRef>
              <c:f>Sheet1!$B$5:$E$5</c:f>
              <c:numCache>
                <c:formatCode>0.0%</c:formatCode>
                <c:ptCount val="4"/>
                <c:pt idx="0">
                  <c:v>0.28299999999999997</c:v>
                </c:pt>
                <c:pt idx="1">
                  <c:v>0.35499999999999998</c:v>
                </c:pt>
                <c:pt idx="2">
                  <c:v>0.254</c:v>
                </c:pt>
                <c:pt idx="3">
                  <c:v>0.28899999999999998</c:v>
                </c:pt>
              </c:numCache>
            </c:numRef>
          </c:val>
          <c:extLst>
            <c:ext xmlns:c16="http://schemas.microsoft.com/office/drawing/2014/chart" uri="{C3380CC4-5D6E-409C-BE32-E72D297353CC}">
              <c16:uniqueId val="{00000000-C6D1-46D0-9A34-FE38D992B6C9}"/>
            </c:ext>
          </c:extLst>
        </c:ser>
        <c:dLbls>
          <c:showLegendKey val="0"/>
          <c:showVal val="0"/>
          <c:showCatName val="0"/>
          <c:showSerName val="0"/>
          <c:showPercent val="0"/>
          <c:showBubbleSize val="0"/>
        </c:dLbls>
        <c:gapWidth val="263"/>
        <c:overlap val="-2"/>
        <c:axId val="2114235256"/>
        <c:axId val="2114238344"/>
      </c:barChart>
      <c:catAx>
        <c:axId val="2114235256"/>
        <c:scaling>
          <c:orientation val="minMax"/>
        </c:scaling>
        <c:delete val="0"/>
        <c:axPos val="b"/>
        <c:numFmt formatCode="General" sourceLinked="0"/>
        <c:majorTickMark val="none"/>
        <c:minorTickMark val="none"/>
        <c:tickLblPos val="nextTo"/>
        <c:crossAx val="2114238344"/>
        <c:crosses val="autoZero"/>
        <c:auto val="1"/>
        <c:lblAlgn val="ctr"/>
        <c:lblOffset val="100"/>
        <c:noMultiLvlLbl val="0"/>
      </c:catAx>
      <c:valAx>
        <c:axId val="2114238344"/>
        <c:scaling>
          <c:orientation val="minMax"/>
          <c:max val="0.65"/>
          <c:min val="0"/>
        </c:scaling>
        <c:delete val="0"/>
        <c:axPos val="l"/>
        <c:majorGridlines>
          <c:spPr>
            <a:ln>
              <a:solidFill>
                <a:schemeClr val="bg1">
                  <a:lumMod val="85000"/>
                </a:schemeClr>
              </a:solidFill>
            </a:ln>
          </c:spPr>
        </c:majorGridlines>
        <c:numFmt formatCode="0.0%" sourceLinked="1"/>
        <c:majorTickMark val="out"/>
        <c:minorTickMark val="none"/>
        <c:tickLblPos val="low"/>
        <c:spPr>
          <a:ln>
            <a:solidFill>
              <a:schemeClr val="bg1">
                <a:lumMod val="85000"/>
              </a:schemeClr>
            </a:solidFill>
          </a:ln>
        </c:spPr>
        <c:txPr>
          <a:bodyPr/>
          <a:lstStyle/>
          <a:p>
            <a:pPr>
              <a:defRPr sz="1400"/>
            </a:pPr>
            <a:endParaRPr lang="en-US"/>
          </a:p>
        </c:txPr>
        <c:crossAx val="2114235256"/>
        <c:crosses val="autoZero"/>
        <c:crossBetween val="between"/>
        <c:majorUnit val="0.1"/>
      </c:val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FY 2016</c:v>
                </c:pt>
              </c:strCache>
            </c:strRef>
          </c:tx>
          <c:spPr>
            <a:solidFill>
              <a:schemeClr val="bg2">
                <a:lumMod val="75000"/>
              </a:schemeClr>
            </a:solidFill>
          </c:spPr>
          <c:invertIfNegative val="0"/>
          <c:cat>
            <c:strRef>
              <c:f>Sheet1!$B$1:$E$1</c:f>
              <c:strCache>
                <c:ptCount val="4"/>
                <c:pt idx="0">
                  <c:v>ENGLISH</c:v>
                </c:pt>
                <c:pt idx="1">
                  <c:v>SPANISH</c:v>
                </c:pt>
                <c:pt idx="2">
                  <c:v>ASIAN</c:v>
                </c:pt>
                <c:pt idx="3">
                  <c:v>OTHER</c:v>
                </c:pt>
              </c:strCache>
            </c:strRef>
          </c:cat>
          <c:val>
            <c:numRef>
              <c:f>Sheet1!$B$2:$E$2</c:f>
              <c:numCache>
                <c:formatCode>#,##0</c:formatCode>
                <c:ptCount val="4"/>
                <c:pt idx="0">
                  <c:v>9786</c:v>
                </c:pt>
                <c:pt idx="1">
                  <c:v>3461</c:v>
                </c:pt>
                <c:pt idx="2">
                  <c:v>733</c:v>
                </c:pt>
                <c:pt idx="3">
                  <c:v>112</c:v>
                </c:pt>
              </c:numCache>
            </c:numRef>
          </c:val>
          <c:extLst>
            <c:ext xmlns:c16="http://schemas.microsoft.com/office/drawing/2014/chart" uri="{C3380CC4-5D6E-409C-BE32-E72D297353CC}">
              <c16:uniqueId val="{00000000-A412-42D7-B9EF-1402B8895E1D}"/>
            </c:ext>
          </c:extLst>
        </c:ser>
        <c:ser>
          <c:idx val="1"/>
          <c:order val="1"/>
          <c:tx>
            <c:strRef>
              <c:f>Sheet1!$A$3</c:f>
              <c:strCache>
                <c:ptCount val="1"/>
                <c:pt idx="0">
                  <c:v>FY 2017</c:v>
                </c:pt>
              </c:strCache>
            </c:strRef>
          </c:tx>
          <c:spPr>
            <a:solidFill>
              <a:schemeClr val="accent1"/>
            </a:solidFill>
          </c:spPr>
          <c:invertIfNegative val="0"/>
          <c:cat>
            <c:strRef>
              <c:f>Sheet1!$B$1:$E$1</c:f>
              <c:strCache>
                <c:ptCount val="4"/>
                <c:pt idx="0">
                  <c:v>ENGLISH</c:v>
                </c:pt>
                <c:pt idx="1">
                  <c:v>SPANISH</c:v>
                </c:pt>
                <c:pt idx="2">
                  <c:v>ASIAN</c:v>
                </c:pt>
                <c:pt idx="3">
                  <c:v>OTHER</c:v>
                </c:pt>
              </c:strCache>
            </c:strRef>
          </c:cat>
          <c:val>
            <c:numRef>
              <c:f>Sheet1!$B$3:$E$3</c:f>
              <c:numCache>
                <c:formatCode>#,##0</c:formatCode>
                <c:ptCount val="4"/>
                <c:pt idx="0">
                  <c:v>10191</c:v>
                </c:pt>
                <c:pt idx="1">
                  <c:v>3495</c:v>
                </c:pt>
                <c:pt idx="2">
                  <c:v>785</c:v>
                </c:pt>
                <c:pt idx="3">
                  <c:v>127</c:v>
                </c:pt>
              </c:numCache>
            </c:numRef>
          </c:val>
          <c:extLst>
            <c:ext xmlns:c16="http://schemas.microsoft.com/office/drawing/2014/chart" uri="{C3380CC4-5D6E-409C-BE32-E72D297353CC}">
              <c16:uniqueId val="{00000001-A412-42D7-B9EF-1402B8895E1D}"/>
            </c:ext>
          </c:extLst>
        </c:ser>
        <c:ser>
          <c:idx val="2"/>
          <c:order val="2"/>
          <c:tx>
            <c:strRef>
              <c:f>Sheet1!$A$4</c:f>
              <c:strCache>
                <c:ptCount val="1"/>
                <c:pt idx="0">
                  <c:v>FY 2018</c:v>
                </c:pt>
              </c:strCache>
            </c:strRef>
          </c:tx>
          <c:spPr>
            <a:solidFill>
              <a:srgbClr val="FFC000"/>
            </a:solidFill>
          </c:spPr>
          <c:invertIfNegative val="0"/>
          <c:dPt>
            <c:idx val="0"/>
            <c:invertIfNegative val="0"/>
            <c:bubble3D val="0"/>
            <c:extLst>
              <c:ext xmlns:c16="http://schemas.microsoft.com/office/drawing/2014/chart" uri="{C3380CC4-5D6E-409C-BE32-E72D297353CC}">
                <c16:uniqueId val="{00000001-1929-4D4F-95EF-9BE56DFC88C2}"/>
              </c:ext>
            </c:extLst>
          </c:dPt>
          <c:cat>
            <c:strRef>
              <c:f>Sheet1!$B$1:$E$1</c:f>
              <c:strCache>
                <c:ptCount val="4"/>
                <c:pt idx="0">
                  <c:v>ENGLISH</c:v>
                </c:pt>
                <c:pt idx="1">
                  <c:v>SPANISH</c:v>
                </c:pt>
                <c:pt idx="2">
                  <c:v>ASIAN</c:v>
                </c:pt>
                <c:pt idx="3">
                  <c:v>OTHER</c:v>
                </c:pt>
              </c:strCache>
            </c:strRef>
          </c:cat>
          <c:val>
            <c:numRef>
              <c:f>Sheet1!$B$4:$E$4</c:f>
              <c:numCache>
                <c:formatCode>#,##0</c:formatCode>
                <c:ptCount val="4"/>
                <c:pt idx="0">
                  <c:v>10386</c:v>
                </c:pt>
                <c:pt idx="1">
                  <c:v>3482</c:v>
                </c:pt>
                <c:pt idx="2">
                  <c:v>805</c:v>
                </c:pt>
                <c:pt idx="3">
                  <c:v>136</c:v>
                </c:pt>
              </c:numCache>
            </c:numRef>
          </c:val>
          <c:extLst>
            <c:ext xmlns:c16="http://schemas.microsoft.com/office/drawing/2014/chart" uri="{C3380CC4-5D6E-409C-BE32-E72D297353CC}">
              <c16:uniqueId val="{00000002-A412-42D7-B9EF-1402B8895E1D}"/>
            </c:ext>
          </c:extLst>
        </c:ser>
        <c:ser>
          <c:idx val="3"/>
          <c:order val="3"/>
          <c:tx>
            <c:strRef>
              <c:f>Sheet1!$A$5</c:f>
              <c:strCache>
                <c:ptCount val="1"/>
                <c:pt idx="0">
                  <c:v>FY 2019</c:v>
                </c:pt>
              </c:strCache>
            </c:strRef>
          </c:tx>
          <c:spPr>
            <a:solidFill>
              <a:schemeClr val="accent3"/>
            </a:solidFill>
          </c:spPr>
          <c:invertIfNegative val="0"/>
          <c:cat>
            <c:strRef>
              <c:f>Sheet1!$B$1:$E$1</c:f>
              <c:strCache>
                <c:ptCount val="4"/>
                <c:pt idx="0">
                  <c:v>ENGLISH</c:v>
                </c:pt>
                <c:pt idx="1">
                  <c:v>SPANISH</c:v>
                </c:pt>
                <c:pt idx="2">
                  <c:v>ASIAN</c:v>
                </c:pt>
                <c:pt idx="3">
                  <c:v>OTHER</c:v>
                </c:pt>
              </c:strCache>
            </c:strRef>
          </c:cat>
          <c:val>
            <c:numRef>
              <c:f>Sheet1!$B$5:$E$5</c:f>
              <c:numCache>
                <c:formatCode>#,##0</c:formatCode>
                <c:ptCount val="4"/>
                <c:pt idx="0">
                  <c:v>10831</c:v>
                </c:pt>
                <c:pt idx="1">
                  <c:v>3432</c:v>
                </c:pt>
                <c:pt idx="2">
                  <c:v>816</c:v>
                </c:pt>
                <c:pt idx="3">
                  <c:v>133</c:v>
                </c:pt>
              </c:numCache>
            </c:numRef>
          </c:val>
          <c:extLst>
            <c:ext xmlns:c16="http://schemas.microsoft.com/office/drawing/2014/chart" uri="{C3380CC4-5D6E-409C-BE32-E72D297353CC}">
              <c16:uniqueId val="{00000000-63C3-453C-B0A8-E07FB6E32246}"/>
            </c:ext>
          </c:extLst>
        </c:ser>
        <c:dLbls>
          <c:showLegendKey val="0"/>
          <c:showVal val="0"/>
          <c:showCatName val="0"/>
          <c:showSerName val="0"/>
          <c:showPercent val="0"/>
          <c:showBubbleSize val="0"/>
        </c:dLbls>
        <c:gapWidth val="250"/>
        <c:overlap val="-3"/>
        <c:axId val="2143601528"/>
        <c:axId val="2143604712"/>
      </c:barChart>
      <c:catAx>
        <c:axId val="2143601528"/>
        <c:scaling>
          <c:orientation val="minMax"/>
        </c:scaling>
        <c:delete val="0"/>
        <c:axPos val="b"/>
        <c:numFmt formatCode="General" sourceLinked="0"/>
        <c:majorTickMark val="none"/>
        <c:minorTickMark val="none"/>
        <c:tickLblPos val="nextTo"/>
        <c:crossAx val="2143604712"/>
        <c:crosses val="autoZero"/>
        <c:auto val="1"/>
        <c:lblAlgn val="ctr"/>
        <c:lblOffset val="100"/>
        <c:noMultiLvlLbl val="0"/>
      </c:catAx>
      <c:valAx>
        <c:axId val="2143604712"/>
        <c:scaling>
          <c:orientation val="minMax"/>
          <c:max val="11000"/>
          <c:min val="0"/>
        </c:scaling>
        <c:delete val="0"/>
        <c:axPos val="l"/>
        <c:majorGridlines>
          <c:spPr>
            <a:ln>
              <a:solidFill>
                <a:schemeClr val="bg1">
                  <a:lumMod val="85000"/>
                </a:schemeClr>
              </a:solidFill>
            </a:ln>
          </c:spPr>
        </c:majorGridlines>
        <c:title>
          <c:tx>
            <c:rich>
              <a:bodyPr/>
              <a:lstStyle/>
              <a:p>
                <a:pPr>
                  <a:defRPr sz="1400"/>
                </a:pPr>
                <a:r>
                  <a:rPr lang="en-US" sz="1400" err="1"/>
                  <a:t>Numero</a:t>
                </a:r>
                <a:r>
                  <a:rPr lang="en-US" sz="1400"/>
                  <a:t> de</a:t>
                </a:r>
                <a:r>
                  <a:rPr lang="en-US" sz="1400" baseline="0"/>
                  <a:t> </a:t>
                </a:r>
                <a:r>
                  <a:rPr lang="en-US" sz="1400" baseline="0" err="1"/>
                  <a:t>cliente</a:t>
                </a:r>
                <a:r>
                  <a:rPr lang="en-US" sz="1400" err="1"/>
                  <a:t>s</a:t>
                </a:r>
                <a:endParaRPr lang="en-US" sz="1400"/>
              </a:p>
            </c:rich>
          </c:tx>
          <c:overlay val="0"/>
        </c:title>
        <c:numFmt formatCode="#,##0" sourceLinked="1"/>
        <c:majorTickMark val="out"/>
        <c:minorTickMark val="none"/>
        <c:tickLblPos val="low"/>
        <c:spPr>
          <a:ln>
            <a:solidFill>
              <a:schemeClr val="bg1">
                <a:lumMod val="85000"/>
              </a:schemeClr>
            </a:solidFill>
          </a:ln>
        </c:spPr>
        <c:txPr>
          <a:bodyPr/>
          <a:lstStyle/>
          <a:p>
            <a:pPr>
              <a:defRPr sz="1200"/>
            </a:pPr>
            <a:endParaRPr lang="en-US"/>
          </a:p>
        </c:txPr>
        <c:crossAx val="2143601528"/>
        <c:crosses val="autoZero"/>
        <c:crossBetween val="between"/>
        <c:majorUnit val="1000"/>
        <c:minorUnit val="200"/>
      </c:val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FY 16</c:v>
                </c:pt>
              </c:strCache>
            </c:strRef>
          </c:tx>
          <c:spPr>
            <a:solidFill>
              <a:schemeClr val="bg2">
                <a:lumMod val="75000"/>
              </a:schemeClr>
            </a:solidFill>
          </c:spPr>
          <c:invertIfNegative val="0"/>
          <c:cat>
            <c:strRef>
              <c:f>Sheet1!$B$1:$E$1</c:f>
              <c:strCache>
                <c:ptCount val="4"/>
                <c:pt idx="0">
                  <c:v>Asian Languages
FY19 total: 321</c:v>
                </c:pt>
                <c:pt idx="1">
                  <c:v>English
FY19 total: 4,377</c:v>
                </c:pt>
                <c:pt idx="2">
                  <c:v>Spanish
FY19 total: 1,247</c:v>
                </c:pt>
                <c:pt idx="3">
                  <c:v>All Other Languages
FY19 total: 75</c:v>
                </c:pt>
              </c:strCache>
            </c:strRef>
          </c:cat>
          <c:val>
            <c:numRef>
              <c:f>Sheet1!$B$2:$E$2</c:f>
              <c:numCache>
                <c:formatCode>0.0%</c:formatCode>
                <c:ptCount val="4"/>
                <c:pt idx="0">
                  <c:v>0.23799999999999999</c:v>
                </c:pt>
                <c:pt idx="1">
                  <c:v>0.17599999999999999</c:v>
                </c:pt>
                <c:pt idx="2">
                  <c:v>0.16500000000000001</c:v>
                </c:pt>
                <c:pt idx="3">
                  <c:v>0.192</c:v>
                </c:pt>
              </c:numCache>
            </c:numRef>
          </c:val>
          <c:extLst>
            <c:ext xmlns:c16="http://schemas.microsoft.com/office/drawing/2014/chart" uri="{C3380CC4-5D6E-409C-BE32-E72D297353CC}">
              <c16:uniqueId val="{00000005-D513-4A66-8593-96AA60865CE1}"/>
            </c:ext>
          </c:extLst>
        </c:ser>
        <c:ser>
          <c:idx val="1"/>
          <c:order val="1"/>
          <c:tx>
            <c:strRef>
              <c:f>Sheet1!$A$3</c:f>
              <c:strCache>
                <c:ptCount val="1"/>
                <c:pt idx="0">
                  <c:v>FY 17</c:v>
                </c:pt>
              </c:strCache>
            </c:strRef>
          </c:tx>
          <c:spPr>
            <a:solidFill>
              <a:schemeClr val="accent1"/>
            </a:solidFill>
          </c:spPr>
          <c:invertIfNegative val="0"/>
          <c:cat>
            <c:strRef>
              <c:f>Sheet1!$B$1:$E$1</c:f>
              <c:strCache>
                <c:ptCount val="4"/>
                <c:pt idx="0">
                  <c:v>Asian Languages
FY19 total: 321</c:v>
                </c:pt>
                <c:pt idx="1">
                  <c:v>English
FY19 total: 4,377</c:v>
                </c:pt>
                <c:pt idx="2">
                  <c:v>Spanish
FY19 total: 1,247</c:v>
                </c:pt>
                <c:pt idx="3">
                  <c:v>All Other Languages
FY19 total: 75</c:v>
                </c:pt>
              </c:strCache>
            </c:strRef>
          </c:cat>
          <c:val>
            <c:numRef>
              <c:f>Sheet1!$B$3:$E$3</c:f>
              <c:numCache>
                <c:formatCode>0.0%</c:formatCode>
                <c:ptCount val="4"/>
                <c:pt idx="0">
                  <c:v>0.193</c:v>
                </c:pt>
                <c:pt idx="1">
                  <c:v>0.183</c:v>
                </c:pt>
                <c:pt idx="2">
                  <c:v>0.16300000000000001</c:v>
                </c:pt>
                <c:pt idx="3">
                  <c:v>0.16300000000000001</c:v>
                </c:pt>
              </c:numCache>
            </c:numRef>
          </c:val>
          <c:extLst>
            <c:ext xmlns:c16="http://schemas.microsoft.com/office/drawing/2014/chart" uri="{C3380CC4-5D6E-409C-BE32-E72D297353CC}">
              <c16:uniqueId val="{0000000B-D513-4A66-8593-96AA60865CE1}"/>
            </c:ext>
          </c:extLst>
        </c:ser>
        <c:ser>
          <c:idx val="2"/>
          <c:order val="2"/>
          <c:tx>
            <c:strRef>
              <c:f>Sheet1!$A$4</c:f>
              <c:strCache>
                <c:ptCount val="1"/>
                <c:pt idx="0">
                  <c:v>FY 18</c:v>
                </c:pt>
              </c:strCache>
            </c:strRef>
          </c:tx>
          <c:spPr>
            <a:solidFill>
              <a:srgbClr val="FFC000"/>
            </a:solidFill>
          </c:spPr>
          <c:invertIfNegative val="0"/>
          <c:cat>
            <c:strRef>
              <c:f>Sheet1!$B$1:$E$1</c:f>
              <c:strCache>
                <c:ptCount val="4"/>
                <c:pt idx="0">
                  <c:v>Asian Languages
FY19 total: 321</c:v>
                </c:pt>
                <c:pt idx="1">
                  <c:v>English
FY19 total: 4,377</c:v>
                </c:pt>
                <c:pt idx="2">
                  <c:v>Spanish
FY19 total: 1,247</c:v>
                </c:pt>
                <c:pt idx="3">
                  <c:v>All Other Languages
FY19 total: 75</c:v>
                </c:pt>
              </c:strCache>
            </c:strRef>
          </c:cat>
          <c:val>
            <c:numRef>
              <c:f>Sheet1!$B$4:$E$4</c:f>
              <c:numCache>
                <c:formatCode>0.0%</c:formatCode>
                <c:ptCount val="4"/>
                <c:pt idx="0">
                  <c:v>0.191</c:v>
                </c:pt>
                <c:pt idx="1">
                  <c:v>0.17799999999999999</c:v>
                </c:pt>
                <c:pt idx="2">
                  <c:v>0.154</c:v>
                </c:pt>
                <c:pt idx="3">
                  <c:v>0.16300000000000001</c:v>
                </c:pt>
              </c:numCache>
            </c:numRef>
          </c:val>
          <c:extLst>
            <c:ext xmlns:c16="http://schemas.microsoft.com/office/drawing/2014/chart" uri="{C3380CC4-5D6E-409C-BE32-E72D297353CC}">
              <c16:uniqueId val="{00000000-2DA6-491A-8B5C-4E7D2F92A859}"/>
            </c:ext>
          </c:extLst>
        </c:ser>
        <c:ser>
          <c:idx val="3"/>
          <c:order val="3"/>
          <c:tx>
            <c:strRef>
              <c:f>Sheet1!$A$5</c:f>
              <c:strCache>
                <c:ptCount val="1"/>
                <c:pt idx="0">
                  <c:v>FY 19</c:v>
                </c:pt>
              </c:strCache>
            </c:strRef>
          </c:tx>
          <c:spPr>
            <a:solidFill>
              <a:schemeClr val="accent3"/>
            </a:solidFill>
          </c:spPr>
          <c:invertIfNegative val="0"/>
          <c:dLbls>
            <c:dLbl>
              <c:idx val="0"/>
              <c:tx>
                <c:rich>
                  <a:bodyPr/>
                  <a:lstStyle/>
                  <a:p>
                    <a:r>
                      <a:rPr lang="en-US"/>
                      <a:t>68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EBF-401F-95A9-570D237EF793}"/>
                </c:ext>
              </c:extLst>
            </c:dLbl>
            <c:dLbl>
              <c:idx val="1"/>
              <c:tx>
                <c:rich>
                  <a:bodyPr/>
                  <a:lstStyle/>
                  <a:p>
                    <a:r>
                      <a:rPr lang="en-US"/>
                      <a:t>775</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EBF-401F-95A9-570D237EF793}"/>
                </c:ext>
              </c:extLst>
            </c:dLbl>
            <c:dLbl>
              <c:idx val="2"/>
              <c:tx>
                <c:rich>
                  <a:bodyPr/>
                  <a:lstStyle/>
                  <a:p>
                    <a:r>
                      <a:rPr lang="en-US"/>
                      <a:t>220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EBF-401F-95A9-570D237EF793}"/>
                </c:ext>
              </c:extLst>
            </c:dLbl>
            <c:dLbl>
              <c:idx val="3"/>
              <c:tx>
                <c:rich>
                  <a:bodyPr/>
                  <a:lstStyle/>
                  <a:p>
                    <a:r>
                      <a:rPr lang="en-US"/>
                      <a:t>9</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EBF-401F-95A9-570D237EF793}"/>
                </c:ext>
              </c:extLst>
            </c:dLbl>
            <c:spPr>
              <a:noFill/>
              <a:ln>
                <a:noFill/>
              </a:ln>
              <a:effectLst/>
            </c:spPr>
            <c:txPr>
              <a:bodyPr wrap="square" lIns="38100" tIns="19050" rIns="38100" bIns="19050" anchor="ctr">
                <a:spAutoFit/>
              </a:bodyPr>
              <a:lstStyle/>
              <a:p>
                <a:pPr>
                  <a:defRPr sz="1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Sheet1!$B$1:$E$1</c:f>
              <c:strCache>
                <c:ptCount val="4"/>
                <c:pt idx="0">
                  <c:v>Asian Languages
FY19 total: 321</c:v>
                </c:pt>
                <c:pt idx="1">
                  <c:v>English
FY19 total: 4,377</c:v>
                </c:pt>
                <c:pt idx="2">
                  <c:v>Spanish
FY19 total: 1,247</c:v>
                </c:pt>
                <c:pt idx="3">
                  <c:v>All Other Languages
FY19 total: 75</c:v>
                </c:pt>
              </c:strCache>
            </c:strRef>
          </c:cat>
          <c:val>
            <c:numRef>
              <c:f>Sheet1!$B$5:$E$5</c:f>
              <c:numCache>
                <c:formatCode>0.0%</c:formatCode>
                <c:ptCount val="4"/>
                <c:pt idx="0">
                  <c:v>0.21199999999999999</c:v>
                </c:pt>
                <c:pt idx="1">
                  <c:v>0.17699999999999999</c:v>
                </c:pt>
                <c:pt idx="2">
                  <c:v>0.17599999999999999</c:v>
                </c:pt>
                <c:pt idx="3">
                  <c:v>0.12</c:v>
                </c:pt>
              </c:numCache>
            </c:numRef>
          </c:val>
          <c:extLst>
            <c:ext xmlns:c16="http://schemas.microsoft.com/office/drawing/2014/chart" uri="{C3380CC4-5D6E-409C-BE32-E72D297353CC}">
              <c16:uniqueId val="{00000000-6EBF-401F-95A9-570D237EF793}"/>
            </c:ext>
          </c:extLst>
        </c:ser>
        <c:dLbls>
          <c:showLegendKey val="0"/>
          <c:showVal val="0"/>
          <c:showCatName val="0"/>
          <c:showSerName val="0"/>
          <c:showPercent val="0"/>
          <c:showBubbleSize val="0"/>
        </c:dLbls>
        <c:gapWidth val="276"/>
        <c:overlap val="-2"/>
        <c:axId val="2113962104"/>
        <c:axId val="2113966104"/>
      </c:barChart>
      <c:catAx>
        <c:axId val="2113962104"/>
        <c:scaling>
          <c:orientation val="minMax"/>
        </c:scaling>
        <c:delete val="0"/>
        <c:axPos val="b"/>
        <c:numFmt formatCode="General" sourceLinked="0"/>
        <c:majorTickMark val="none"/>
        <c:minorTickMark val="none"/>
        <c:tickLblPos val="nextTo"/>
        <c:crossAx val="2113966104"/>
        <c:crosses val="autoZero"/>
        <c:auto val="1"/>
        <c:lblAlgn val="ctr"/>
        <c:lblOffset val="100"/>
        <c:noMultiLvlLbl val="0"/>
      </c:catAx>
      <c:valAx>
        <c:axId val="2113966104"/>
        <c:scaling>
          <c:orientation val="minMax"/>
          <c:max val="0.3"/>
          <c:min val="0"/>
        </c:scaling>
        <c:delete val="0"/>
        <c:axPos val="l"/>
        <c:majorGridlines>
          <c:spPr>
            <a:ln>
              <a:solidFill>
                <a:schemeClr val="bg1">
                  <a:lumMod val="85000"/>
                </a:schemeClr>
              </a:solidFill>
            </a:ln>
          </c:spPr>
        </c:majorGridlines>
        <c:numFmt formatCode="0.0%" sourceLinked="1"/>
        <c:majorTickMark val="out"/>
        <c:minorTickMark val="none"/>
        <c:tickLblPos val="low"/>
        <c:spPr>
          <a:ln>
            <a:solidFill>
              <a:schemeClr val="bg1">
                <a:lumMod val="85000"/>
              </a:schemeClr>
            </a:solidFill>
          </a:ln>
        </c:spPr>
        <c:crossAx val="2113962104"/>
        <c:crosses val="autoZero"/>
        <c:crossBetween val="between"/>
        <c:majorUnit val="0.1"/>
      </c:valAx>
      <c:dTable>
        <c:showHorzBorder val="1"/>
        <c:showVertBorder val="1"/>
        <c:showOutline val="1"/>
        <c:showKeys val="1"/>
      </c:dTable>
    </c:plotArea>
    <c:plotVisOnly val="1"/>
    <c:dispBlanksAs val="gap"/>
    <c:showDLblsOverMax val="0"/>
  </c:chart>
  <c:txPr>
    <a:bodyPr/>
    <a:lstStyle/>
    <a:p>
      <a:pPr>
        <a:defRPr sz="14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FY 16</c:v>
                </c:pt>
              </c:strCache>
            </c:strRef>
          </c:tx>
          <c:spPr>
            <a:solidFill>
              <a:schemeClr val="bg2">
                <a:lumMod val="75000"/>
              </a:schemeClr>
            </a:solidFill>
          </c:spPr>
          <c:invertIfNegative val="0"/>
          <c:dLbls>
            <c:dLbl>
              <c:idx val="0"/>
              <c:tx>
                <c:rich>
                  <a:bodyPr/>
                  <a:lstStyle/>
                  <a:p>
                    <a:r>
                      <a:rPr lang="en-US" sz="1400"/>
                      <a:t>17</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106-466A-97BB-E7B3D3EDB65E}"/>
                </c:ext>
              </c:extLst>
            </c:dLbl>
            <c:dLbl>
              <c:idx val="1"/>
              <c:tx>
                <c:rich>
                  <a:bodyPr/>
                  <a:lstStyle/>
                  <a:p>
                    <a:r>
                      <a:rPr lang="en-US" sz="1400"/>
                      <a:t>43</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106-466A-97BB-E7B3D3EDB65E}"/>
                </c:ext>
              </c:extLst>
            </c:dLbl>
            <c:dLbl>
              <c:idx val="2"/>
              <c:tx>
                <c:rich>
                  <a:bodyPr/>
                  <a:lstStyle/>
                  <a:p>
                    <a:r>
                      <a:rPr lang="en-US" sz="1400"/>
                      <a:t>47</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106-466A-97BB-E7B3D3EDB65E}"/>
                </c:ext>
              </c:extLst>
            </c:dLbl>
            <c:dLbl>
              <c:idx val="3"/>
              <c:tx>
                <c:rich>
                  <a:bodyPr/>
                  <a:lstStyle/>
                  <a:p>
                    <a:r>
                      <a:rPr lang="en-US" sz="1400"/>
                      <a:t>31</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106-466A-97BB-E7B3D3EDB65E}"/>
                </c:ext>
              </c:extLst>
            </c:dLbl>
            <c:dLbl>
              <c:idx val="4"/>
              <c:tx>
                <c:rich>
                  <a:bodyPr/>
                  <a:lstStyle/>
                  <a:p>
                    <a:r>
                      <a:rPr lang="en-US"/>
                      <a:t>13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FF0-43DE-9A74-2BB05B0F0769}"/>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Cantonese
FY19 total: 212</c:v>
                </c:pt>
                <c:pt idx="1">
                  <c:v>Mandarin
FY19 total: 303</c:v>
                </c:pt>
                <c:pt idx="2">
                  <c:v>Korean
FY19 total: 66</c:v>
                </c:pt>
                <c:pt idx="3">
                  <c:v>Vietnamese
FY19 total: 131</c:v>
                </c:pt>
                <c:pt idx="4">
                  <c:v>Tagalog
FY19 total: 59</c:v>
                </c:pt>
              </c:strCache>
            </c:strRef>
          </c:cat>
          <c:val>
            <c:numRef>
              <c:f>Sheet1!$B$2:$F$2</c:f>
              <c:numCache>
                <c:formatCode>0.0%</c:formatCode>
                <c:ptCount val="5"/>
                <c:pt idx="0">
                  <c:v>0.246</c:v>
                </c:pt>
                <c:pt idx="1">
                  <c:v>0.191</c:v>
                </c:pt>
                <c:pt idx="2">
                  <c:v>0.23899999999999999</c:v>
                </c:pt>
                <c:pt idx="3">
                  <c:v>0.254</c:v>
                </c:pt>
                <c:pt idx="4">
                  <c:v>0.19400000000000001</c:v>
                </c:pt>
              </c:numCache>
            </c:numRef>
          </c:val>
          <c:extLst>
            <c:ext xmlns:c16="http://schemas.microsoft.com/office/drawing/2014/chart" uri="{C3380CC4-5D6E-409C-BE32-E72D297353CC}">
              <c16:uniqueId val="{00000004-8106-466A-97BB-E7B3D3EDB65E}"/>
            </c:ext>
          </c:extLst>
        </c:ser>
        <c:ser>
          <c:idx val="1"/>
          <c:order val="1"/>
          <c:tx>
            <c:strRef>
              <c:f>Sheet1!$A$3</c:f>
              <c:strCache>
                <c:ptCount val="1"/>
                <c:pt idx="0">
                  <c:v>FY 17</c:v>
                </c:pt>
              </c:strCache>
            </c:strRef>
          </c:tx>
          <c:spPr>
            <a:solidFill>
              <a:schemeClr val="accent1"/>
            </a:solidFill>
          </c:spPr>
          <c:invertIfNegative val="0"/>
          <c:dLbls>
            <c:dLbl>
              <c:idx val="0"/>
              <c:tx>
                <c:rich>
                  <a:bodyPr/>
                  <a:lstStyle/>
                  <a:p>
                    <a:r>
                      <a:rPr lang="en-US"/>
                      <a:t>37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06-466A-97BB-E7B3D3EDB65E}"/>
                </c:ext>
              </c:extLst>
            </c:dLbl>
            <c:dLbl>
              <c:idx val="1"/>
              <c:tx>
                <c:rich>
                  <a:bodyPr/>
                  <a:lstStyle/>
                  <a:p>
                    <a:r>
                      <a:rPr lang="en-US"/>
                      <a:t>52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06-466A-97BB-E7B3D3EDB65E}"/>
                </c:ext>
              </c:extLst>
            </c:dLbl>
            <c:dLbl>
              <c:idx val="2"/>
              <c:tx>
                <c:rich>
                  <a:bodyPr/>
                  <a:lstStyle/>
                  <a:p>
                    <a:r>
                      <a:rPr lang="en-US"/>
                      <a:t>10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106-466A-97BB-E7B3D3EDB65E}"/>
                </c:ext>
              </c:extLst>
            </c:dLbl>
            <c:dLbl>
              <c:idx val="3"/>
              <c:tx>
                <c:rich>
                  <a:bodyPr/>
                  <a:lstStyle/>
                  <a:p>
                    <a:r>
                      <a:rPr lang="en-US"/>
                      <a:t>25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106-466A-97BB-E7B3D3EDB65E}"/>
                </c:ext>
              </c:extLst>
            </c:dLbl>
            <c:dLbl>
              <c:idx val="4"/>
              <c:tx>
                <c:rich>
                  <a:bodyPr/>
                  <a:lstStyle/>
                  <a:p>
                    <a:r>
                      <a:rPr lang="en-US"/>
                      <a:t>12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106-466A-97BB-E7B3D3EDB65E}"/>
                </c:ext>
              </c:extLst>
            </c:dLbl>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Cantonese
FY19 total: 212</c:v>
                </c:pt>
                <c:pt idx="1">
                  <c:v>Mandarin
FY19 total: 303</c:v>
                </c:pt>
                <c:pt idx="2">
                  <c:v>Korean
FY19 total: 66</c:v>
                </c:pt>
                <c:pt idx="3">
                  <c:v>Vietnamese
FY19 total: 131</c:v>
                </c:pt>
                <c:pt idx="4">
                  <c:v>Tagalog
FY19 total: 59</c:v>
                </c:pt>
              </c:strCache>
            </c:strRef>
          </c:cat>
          <c:val>
            <c:numRef>
              <c:f>Sheet1!$B$3:$F$3</c:f>
              <c:numCache>
                <c:formatCode>0.0%</c:formatCode>
                <c:ptCount val="5"/>
                <c:pt idx="0">
                  <c:v>0.187</c:v>
                </c:pt>
                <c:pt idx="1">
                  <c:v>0.191</c:v>
                </c:pt>
                <c:pt idx="2">
                  <c:v>0.14099999999999999</c:v>
                </c:pt>
                <c:pt idx="3">
                  <c:v>0.2</c:v>
                </c:pt>
                <c:pt idx="4">
                  <c:v>0.17899999999999999</c:v>
                </c:pt>
              </c:numCache>
            </c:numRef>
          </c:val>
          <c:extLst>
            <c:ext xmlns:c16="http://schemas.microsoft.com/office/drawing/2014/chart" uri="{C3380CC4-5D6E-409C-BE32-E72D297353CC}">
              <c16:uniqueId val="{0000000A-8106-466A-97BB-E7B3D3EDB65E}"/>
            </c:ext>
          </c:extLst>
        </c:ser>
        <c:ser>
          <c:idx val="2"/>
          <c:order val="2"/>
          <c:tx>
            <c:strRef>
              <c:f>Sheet1!$A$4</c:f>
              <c:strCache>
                <c:ptCount val="1"/>
                <c:pt idx="0">
                  <c:v>FY 18</c:v>
                </c:pt>
              </c:strCache>
            </c:strRef>
          </c:tx>
          <c:spPr>
            <a:solidFill>
              <a:srgbClr val="FFC000"/>
            </a:solidFill>
          </c:spPr>
          <c:invertIfNegative val="0"/>
          <c:dLbls>
            <c:dLbl>
              <c:idx val="0"/>
              <c:tx>
                <c:rich>
                  <a:bodyPr/>
                  <a:lstStyle/>
                  <a:p>
                    <a:r>
                      <a:rPr lang="en-US"/>
                      <a:t>40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33E-4615-A1CD-DF2DF9F58C4C}"/>
                </c:ext>
              </c:extLst>
            </c:dLbl>
            <c:dLbl>
              <c:idx val="1"/>
              <c:tx>
                <c:rich>
                  <a:bodyPr/>
                  <a:lstStyle/>
                  <a:p>
                    <a:r>
                      <a:rPr lang="en-US"/>
                      <a:t>69</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33E-4615-A1CD-DF2DF9F58C4C}"/>
                </c:ext>
              </c:extLst>
            </c:dLbl>
            <c:dLbl>
              <c:idx val="2"/>
              <c:tx>
                <c:rich>
                  <a:bodyPr/>
                  <a:lstStyle/>
                  <a:p>
                    <a:r>
                      <a:rPr lang="en-US"/>
                      <a:t>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33E-4615-A1CD-DF2DF9F58C4C}"/>
                </c:ext>
              </c:extLst>
            </c:dLbl>
            <c:dLbl>
              <c:idx val="3"/>
              <c:tx>
                <c:rich>
                  <a:bodyPr/>
                  <a:lstStyle/>
                  <a:p>
                    <a:r>
                      <a:rPr lang="en-US"/>
                      <a:t>26</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33E-4615-A1CD-DF2DF9F58C4C}"/>
                </c:ext>
              </c:extLst>
            </c:dLbl>
            <c:dLbl>
              <c:idx val="4"/>
              <c:tx>
                <c:rich>
                  <a:bodyPr/>
                  <a:lstStyle/>
                  <a:p>
                    <a:r>
                      <a:rPr lang="en-US"/>
                      <a:t>10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FF0-43DE-9A74-2BB05B0F0769}"/>
                </c:ext>
              </c:extLst>
            </c:dLbl>
            <c:spPr>
              <a:noFill/>
              <a:ln>
                <a:noFill/>
              </a:ln>
              <a:effectLst/>
            </c:spPr>
            <c:txPr>
              <a:bodyPr wrap="square" lIns="38100" tIns="19050" rIns="38100" bIns="19050" anchor="ctr">
                <a:spAutoFit/>
              </a:bodyPr>
              <a:lstStyle/>
              <a:p>
                <a:pPr>
                  <a:defRPr sz="1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Cantonese
FY19 total: 212</c:v>
                </c:pt>
                <c:pt idx="1">
                  <c:v>Mandarin
FY19 total: 303</c:v>
                </c:pt>
                <c:pt idx="2">
                  <c:v>Korean
FY19 total: 66</c:v>
                </c:pt>
                <c:pt idx="3">
                  <c:v>Vietnamese
FY19 total: 131</c:v>
                </c:pt>
                <c:pt idx="4">
                  <c:v>Tagalog
FY19 total: 59</c:v>
                </c:pt>
              </c:strCache>
            </c:strRef>
          </c:cat>
          <c:val>
            <c:numRef>
              <c:f>Sheet1!$B$4:$F$4</c:f>
              <c:numCache>
                <c:formatCode>0.0%</c:formatCode>
                <c:ptCount val="5"/>
                <c:pt idx="0">
                  <c:v>0.19800000000000001</c:v>
                </c:pt>
                <c:pt idx="1">
                  <c:v>0.23300000000000001</c:v>
                </c:pt>
                <c:pt idx="2">
                  <c:v>0.113</c:v>
                </c:pt>
                <c:pt idx="3">
                  <c:v>0.20499999999999999</c:v>
                </c:pt>
                <c:pt idx="4">
                  <c:v>0.16400000000000001</c:v>
                </c:pt>
              </c:numCache>
            </c:numRef>
          </c:val>
          <c:extLst>
            <c:ext xmlns:c16="http://schemas.microsoft.com/office/drawing/2014/chart" uri="{C3380CC4-5D6E-409C-BE32-E72D297353CC}">
              <c16:uniqueId val="{00000000-733E-4615-A1CD-DF2DF9F58C4C}"/>
            </c:ext>
          </c:extLst>
        </c:ser>
        <c:ser>
          <c:idx val="3"/>
          <c:order val="3"/>
          <c:tx>
            <c:strRef>
              <c:f>Sheet1!$A$5</c:f>
              <c:strCache>
                <c:ptCount val="1"/>
                <c:pt idx="0">
                  <c:v>FY 19</c:v>
                </c:pt>
              </c:strCache>
            </c:strRef>
          </c:tx>
          <c:spPr>
            <a:solidFill>
              <a:schemeClr val="accent3"/>
            </a:solidFill>
          </c:spPr>
          <c:invertIfNegative val="0"/>
          <c:dLbls>
            <c:dLbl>
              <c:idx val="0"/>
              <c:tx>
                <c:rich>
                  <a:bodyPr/>
                  <a:lstStyle/>
                  <a:p>
                    <a:r>
                      <a:rPr lang="en-US"/>
                      <a:t>41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481-4916-8C0C-7B81B58F744D}"/>
                </c:ext>
              </c:extLst>
            </c:dLbl>
            <c:dLbl>
              <c:idx val="1"/>
              <c:tx>
                <c:rich>
                  <a:bodyPr/>
                  <a:lstStyle/>
                  <a:p>
                    <a:r>
                      <a:rPr lang="en-US"/>
                      <a:t>63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481-4916-8C0C-7B81B58F744D}"/>
                </c:ext>
              </c:extLst>
            </c:dLbl>
            <c:dLbl>
              <c:idx val="2"/>
              <c:tx>
                <c:rich>
                  <a:bodyPr/>
                  <a:lstStyle/>
                  <a:p>
                    <a:r>
                      <a:rPr lang="en-US"/>
                      <a:t>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481-4916-8C0C-7B81B58F744D}"/>
                </c:ext>
              </c:extLst>
            </c:dLbl>
            <c:dLbl>
              <c:idx val="3"/>
              <c:tx>
                <c:rich>
                  <a:bodyPr/>
                  <a:lstStyle/>
                  <a:p>
                    <a:r>
                      <a:rPr lang="en-US"/>
                      <a:t>31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481-4916-8C0C-7B81B58F744D}"/>
                </c:ext>
              </c:extLst>
            </c:dLbl>
            <c:dLbl>
              <c:idx val="4"/>
              <c:tx>
                <c:rich>
                  <a:bodyPr/>
                  <a:lstStyle/>
                  <a:p>
                    <a:r>
                      <a:rPr lang="en-US"/>
                      <a:t>12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481-4916-8C0C-7B81B58F744D}"/>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Cantonese
FY19 total: 212</c:v>
                </c:pt>
                <c:pt idx="1">
                  <c:v>Mandarin
FY19 total: 303</c:v>
                </c:pt>
                <c:pt idx="2">
                  <c:v>Korean
FY19 total: 66</c:v>
                </c:pt>
                <c:pt idx="3">
                  <c:v>Vietnamese
FY19 total: 131</c:v>
                </c:pt>
                <c:pt idx="4">
                  <c:v>Tagalog
FY19 total: 59</c:v>
                </c:pt>
              </c:strCache>
            </c:strRef>
          </c:cat>
          <c:val>
            <c:numRef>
              <c:f>Sheet1!$B$5:$F$5</c:f>
              <c:numCache>
                <c:formatCode>0.0%</c:formatCode>
                <c:ptCount val="5"/>
                <c:pt idx="0">
                  <c:v>0.193</c:v>
                </c:pt>
                <c:pt idx="1">
                  <c:v>0.20799999999999999</c:v>
                </c:pt>
                <c:pt idx="2">
                  <c:v>0.121</c:v>
                </c:pt>
                <c:pt idx="3">
                  <c:v>0.23699999999999999</c:v>
                </c:pt>
                <c:pt idx="4">
                  <c:v>0.20300000000000001</c:v>
                </c:pt>
              </c:numCache>
            </c:numRef>
          </c:val>
          <c:extLst>
            <c:ext xmlns:c16="http://schemas.microsoft.com/office/drawing/2014/chart" uri="{C3380CC4-5D6E-409C-BE32-E72D297353CC}">
              <c16:uniqueId val="{00000000-3481-4916-8C0C-7B81B58F744D}"/>
            </c:ext>
          </c:extLst>
        </c:ser>
        <c:dLbls>
          <c:showLegendKey val="0"/>
          <c:showVal val="0"/>
          <c:showCatName val="0"/>
          <c:showSerName val="0"/>
          <c:showPercent val="0"/>
          <c:showBubbleSize val="0"/>
        </c:dLbls>
        <c:gapWidth val="202"/>
        <c:axId val="2114103256"/>
        <c:axId val="2114018184"/>
      </c:barChart>
      <c:catAx>
        <c:axId val="2114103256"/>
        <c:scaling>
          <c:orientation val="minMax"/>
        </c:scaling>
        <c:delete val="0"/>
        <c:axPos val="b"/>
        <c:numFmt formatCode="General" sourceLinked="0"/>
        <c:majorTickMark val="none"/>
        <c:minorTickMark val="none"/>
        <c:tickLblPos val="nextTo"/>
        <c:crossAx val="2114018184"/>
        <c:crosses val="autoZero"/>
        <c:auto val="1"/>
        <c:lblAlgn val="ctr"/>
        <c:lblOffset val="100"/>
        <c:noMultiLvlLbl val="0"/>
      </c:catAx>
      <c:valAx>
        <c:axId val="2114018184"/>
        <c:scaling>
          <c:orientation val="minMax"/>
          <c:max val="0.3"/>
          <c:min val="0"/>
        </c:scaling>
        <c:delete val="0"/>
        <c:axPos val="l"/>
        <c:majorGridlines>
          <c:spPr>
            <a:ln>
              <a:solidFill>
                <a:schemeClr val="bg1">
                  <a:lumMod val="85000"/>
                </a:schemeClr>
              </a:solidFill>
            </a:ln>
          </c:spPr>
        </c:majorGridlines>
        <c:numFmt formatCode="0.0%" sourceLinked="1"/>
        <c:majorTickMark val="out"/>
        <c:minorTickMark val="none"/>
        <c:tickLblPos val="low"/>
        <c:spPr>
          <a:ln>
            <a:solidFill>
              <a:schemeClr val="bg1">
                <a:lumMod val="85000"/>
              </a:schemeClr>
            </a:solidFill>
          </a:ln>
        </c:spPr>
        <c:txPr>
          <a:bodyPr/>
          <a:lstStyle/>
          <a:p>
            <a:pPr>
              <a:defRPr sz="1400"/>
            </a:pPr>
            <a:endParaRPr lang="en-US"/>
          </a:p>
        </c:txPr>
        <c:crossAx val="2114103256"/>
        <c:crosses val="autoZero"/>
        <c:crossBetween val="between"/>
        <c:majorUnit val="0.05"/>
      </c:val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FY 16</c:v>
                </c:pt>
              </c:strCache>
            </c:strRef>
          </c:tx>
          <c:spPr>
            <a:solidFill>
              <a:schemeClr val="bg2">
                <a:lumMod val="75000"/>
              </a:schemeClr>
            </a:solidFill>
          </c:spPr>
          <c:invertIfNegative val="0"/>
          <c:cat>
            <c:strRef>
              <c:f>Sheet1!$B$1:$F$1</c:f>
              <c:strCache>
                <c:ptCount val="5"/>
                <c:pt idx="0">
                  <c:v>Cantonese
FY 19 total: 82</c:v>
                </c:pt>
                <c:pt idx="1">
                  <c:v>Mandarin
FY19 total: 130</c:v>
                </c:pt>
                <c:pt idx="2">
                  <c:v>Korean
FY19 total: 24</c:v>
                </c:pt>
                <c:pt idx="3">
                  <c:v>Vietnamese
FY19 total: 73</c:v>
                </c:pt>
                <c:pt idx="4">
                  <c:v>Tagalog
FY19 total: 12</c:v>
                </c:pt>
              </c:strCache>
            </c:strRef>
          </c:cat>
          <c:val>
            <c:numRef>
              <c:f>Sheet1!$B$2:$F$2</c:f>
              <c:numCache>
                <c:formatCode>0.0%</c:formatCode>
                <c:ptCount val="5"/>
                <c:pt idx="0">
                  <c:v>0.33300000000000002</c:v>
                </c:pt>
                <c:pt idx="1">
                  <c:v>0.28799999999999998</c:v>
                </c:pt>
                <c:pt idx="2">
                  <c:v>0.34499999999999997</c:v>
                </c:pt>
                <c:pt idx="3">
                  <c:v>0.27300000000000002</c:v>
                </c:pt>
                <c:pt idx="4">
                  <c:v>0.188</c:v>
                </c:pt>
              </c:numCache>
            </c:numRef>
          </c:val>
          <c:extLst>
            <c:ext xmlns:c16="http://schemas.microsoft.com/office/drawing/2014/chart" uri="{C3380CC4-5D6E-409C-BE32-E72D297353CC}">
              <c16:uniqueId val="{00000004-9CA6-4BF4-B8E4-68D08210B53E}"/>
            </c:ext>
          </c:extLst>
        </c:ser>
        <c:ser>
          <c:idx val="1"/>
          <c:order val="1"/>
          <c:tx>
            <c:strRef>
              <c:f>Sheet1!$A$3</c:f>
              <c:strCache>
                <c:ptCount val="1"/>
                <c:pt idx="0">
                  <c:v>FY 17</c:v>
                </c:pt>
              </c:strCache>
            </c:strRef>
          </c:tx>
          <c:spPr>
            <a:solidFill>
              <a:schemeClr val="accent1"/>
            </a:solidFill>
          </c:spPr>
          <c:invertIfNegative val="0"/>
          <c:cat>
            <c:strRef>
              <c:f>Sheet1!$B$1:$F$1</c:f>
              <c:strCache>
                <c:ptCount val="5"/>
                <c:pt idx="0">
                  <c:v>Cantonese
FY 19 total: 82</c:v>
                </c:pt>
                <c:pt idx="1">
                  <c:v>Mandarin
FY19 total: 130</c:v>
                </c:pt>
                <c:pt idx="2">
                  <c:v>Korean
FY19 total: 24</c:v>
                </c:pt>
                <c:pt idx="3">
                  <c:v>Vietnamese
FY19 total: 73</c:v>
                </c:pt>
                <c:pt idx="4">
                  <c:v>Tagalog
FY19 total: 12</c:v>
                </c:pt>
              </c:strCache>
            </c:strRef>
          </c:cat>
          <c:val>
            <c:numRef>
              <c:f>Sheet1!$B$3:$F$3</c:f>
              <c:numCache>
                <c:formatCode>0.0%</c:formatCode>
                <c:ptCount val="5"/>
                <c:pt idx="0">
                  <c:v>0.32400000000000001</c:v>
                </c:pt>
                <c:pt idx="1">
                  <c:v>0.36499999999999999</c:v>
                </c:pt>
                <c:pt idx="2">
                  <c:v>0.14799999999999999</c:v>
                </c:pt>
                <c:pt idx="3">
                  <c:v>0.24199999999999999</c:v>
                </c:pt>
                <c:pt idx="4">
                  <c:v>0.23100000000000001</c:v>
                </c:pt>
              </c:numCache>
            </c:numRef>
          </c:val>
          <c:extLst>
            <c:ext xmlns:c16="http://schemas.microsoft.com/office/drawing/2014/chart" uri="{C3380CC4-5D6E-409C-BE32-E72D297353CC}">
              <c16:uniqueId val="{0000000A-9CA6-4BF4-B8E4-68D08210B53E}"/>
            </c:ext>
          </c:extLst>
        </c:ser>
        <c:ser>
          <c:idx val="2"/>
          <c:order val="2"/>
          <c:tx>
            <c:strRef>
              <c:f>Sheet1!$A$4</c:f>
              <c:strCache>
                <c:ptCount val="1"/>
                <c:pt idx="0">
                  <c:v>FY 18</c:v>
                </c:pt>
              </c:strCache>
            </c:strRef>
          </c:tx>
          <c:spPr>
            <a:solidFill>
              <a:srgbClr val="FFC000"/>
            </a:solidFill>
          </c:spPr>
          <c:invertIfNegative val="0"/>
          <c:cat>
            <c:strRef>
              <c:f>Sheet1!$B$1:$F$1</c:f>
              <c:strCache>
                <c:ptCount val="5"/>
                <c:pt idx="0">
                  <c:v>Cantonese
FY 19 total: 82</c:v>
                </c:pt>
                <c:pt idx="1">
                  <c:v>Mandarin
FY19 total: 130</c:v>
                </c:pt>
                <c:pt idx="2">
                  <c:v>Korean
FY19 total: 24</c:v>
                </c:pt>
                <c:pt idx="3">
                  <c:v>Vietnamese
FY19 total: 73</c:v>
                </c:pt>
                <c:pt idx="4">
                  <c:v>Tagalog
FY19 total: 12</c:v>
                </c:pt>
              </c:strCache>
            </c:strRef>
          </c:cat>
          <c:val>
            <c:numRef>
              <c:f>Sheet1!$B$4:$F$4</c:f>
              <c:numCache>
                <c:formatCode>0.0%</c:formatCode>
                <c:ptCount val="5"/>
                <c:pt idx="0">
                  <c:v>0.26</c:v>
                </c:pt>
                <c:pt idx="1">
                  <c:v>0.38700000000000001</c:v>
                </c:pt>
                <c:pt idx="2">
                  <c:v>0.107</c:v>
                </c:pt>
                <c:pt idx="3">
                  <c:v>0.313</c:v>
                </c:pt>
                <c:pt idx="4">
                  <c:v>0.23100000000000001</c:v>
                </c:pt>
              </c:numCache>
            </c:numRef>
          </c:val>
          <c:extLst>
            <c:ext xmlns:c16="http://schemas.microsoft.com/office/drawing/2014/chart" uri="{C3380CC4-5D6E-409C-BE32-E72D297353CC}">
              <c16:uniqueId val="{00000000-7611-4260-B3DE-591EC86224F5}"/>
            </c:ext>
          </c:extLst>
        </c:ser>
        <c:ser>
          <c:idx val="3"/>
          <c:order val="3"/>
          <c:tx>
            <c:strRef>
              <c:f>Sheet1!$A$5</c:f>
              <c:strCache>
                <c:ptCount val="1"/>
                <c:pt idx="0">
                  <c:v>FY 19</c:v>
                </c:pt>
              </c:strCache>
            </c:strRef>
          </c:tx>
          <c:spPr>
            <a:solidFill>
              <a:schemeClr val="accent3"/>
            </a:solidFill>
          </c:spPr>
          <c:invertIfNegative val="0"/>
          <c:dLbls>
            <c:dLbl>
              <c:idx val="0"/>
              <c:tx>
                <c:rich>
                  <a:bodyPr/>
                  <a:lstStyle/>
                  <a:p>
                    <a:r>
                      <a:rPr lang="en-US"/>
                      <a:t>19</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1F9-494A-AA11-7F4F9E90B2F8}"/>
                </c:ext>
              </c:extLst>
            </c:dLbl>
            <c:dLbl>
              <c:idx val="1"/>
              <c:tx>
                <c:rich>
                  <a:bodyPr/>
                  <a:lstStyle/>
                  <a:p>
                    <a:r>
                      <a:rPr lang="en-US"/>
                      <a:t>38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1F9-494A-AA11-7F4F9E90B2F8}"/>
                </c:ext>
              </c:extLst>
            </c:dLbl>
            <c:dLbl>
              <c:idx val="2"/>
              <c:tx>
                <c:rich>
                  <a:bodyPr/>
                  <a:lstStyle/>
                  <a:p>
                    <a:r>
                      <a:rPr lang="en-US"/>
                      <a:t>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1F9-494A-AA11-7F4F9E90B2F8}"/>
                </c:ext>
              </c:extLst>
            </c:dLbl>
            <c:dLbl>
              <c:idx val="3"/>
              <c:tx>
                <c:rich>
                  <a:bodyPr/>
                  <a:lstStyle/>
                  <a:p>
                    <a:r>
                      <a:rPr lang="en-US"/>
                      <a:t>25</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1F9-494A-AA11-7F4F9E90B2F8}"/>
                </c:ext>
              </c:extLst>
            </c:dLbl>
            <c:dLbl>
              <c:idx val="4"/>
              <c:tx>
                <c:rich>
                  <a:bodyPr/>
                  <a:lstStyle/>
                  <a:p>
                    <a:r>
                      <a:rPr lang="en-US"/>
                      <a:t>5</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1F9-494A-AA11-7F4F9E90B2F8}"/>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Cantonese
FY 19 total: 82</c:v>
                </c:pt>
                <c:pt idx="1">
                  <c:v>Mandarin
FY19 total: 130</c:v>
                </c:pt>
                <c:pt idx="2">
                  <c:v>Korean
FY19 total: 24</c:v>
                </c:pt>
                <c:pt idx="3">
                  <c:v>Vietnamese
FY19 total: 73</c:v>
                </c:pt>
                <c:pt idx="4">
                  <c:v>Tagalog
FY19 total: 12</c:v>
                </c:pt>
              </c:strCache>
            </c:strRef>
          </c:cat>
          <c:val>
            <c:numRef>
              <c:f>Sheet1!$B$5:$F$5</c:f>
              <c:numCache>
                <c:formatCode>0.0%</c:formatCode>
                <c:ptCount val="5"/>
                <c:pt idx="0">
                  <c:v>0.23200000000000001</c:v>
                </c:pt>
                <c:pt idx="1">
                  <c:v>0.29199999999999998</c:v>
                </c:pt>
                <c:pt idx="2">
                  <c:v>0.16700000000000001</c:v>
                </c:pt>
                <c:pt idx="3">
                  <c:v>0.34200000000000003</c:v>
                </c:pt>
                <c:pt idx="4">
                  <c:v>0.41699999999999998</c:v>
                </c:pt>
              </c:numCache>
            </c:numRef>
          </c:val>
          <c:extLst>
            <c:ext xmlns:c16="http://schemas.microsoft.com/office/drawing/2014/chart" uri="{C3380CC4-5D6E-409C-BE32-E72D297353CC}">
              <c16:uniqueId val="{00000000-01F9-494A-AA11-7F4F9E90B2F8}"/>
            </c:ext>
          </c:extLst>
        </c:ser>
        <c:dLbls>
          <c:showLegendKey val="0"/>
          <c:showVal val="0"/>
          <c:showCatName val="0"/>
          <c:showSerName val="0"/>
          <c:showPercent val="0"/>
          <c:showBubbleSize val="0"/>
        </c:dLbls>
        <c:gapWidth val="256"/>
        <c:axId val="2115769880"/>
        <c:axId val="2115772968"/>
      </c:barChart>
      <c:catAx>
        <c:axId val="2115769880"/>
        <c:scaling>
          <c:orientation val="minMax"/>
        </c:scaling>
        <c:delete val="0"/>
        <c:axPos val="b"/>
        <c:numFmt formatCode="General" sourceLinked="0"/>
        <c:majorTickMark val="none"/>
        <c:minorTickMark val="none"/>
        <c:tickLblPos val="nextTo"/>
        <c:crossAx val="2115772968"/>
        <c:crosses val="autoZero"/>
        <c:auto val="1"/>
        <c:lblAlgn val="ctr"/>
        <c:lblOffset val="100"/>
        <c:noMultiLvlLbl val="0"/>
      </c:catAx>
      <c:valAx>
        <c:axId val="2115772968"/>
        <c:scaling>
          <c:orientation val="minMax"/>
          <c:max val="0.45"/>
          <c:min val="0"/>
        </c:scaling>
        <c:delete val="0"/>
        <c:axPos val="l"/>
        <c:majorGridlines>
          <c:spPr>
            <a:ln>
              <a:solidFill>
                <a:schemeClr val="bg1">
                  <a:lumMod val="85000"/>
                </a:schemeClr>
              </a:solidFill>
            </a:ln>
          </c:spPr>
        </c:majorGridlines>
        <c:numFmt formatCode="0.0%" sourceLinked="1"/>
        <c:majorTickMark val="out"/>
        <c:minorTickMark val="none"/>
        <c:tickLblPos val="low"/>
        <c:spPr>
          <a:ln>
            <a:solidFill>
              <a:schemeClr val="bg1">
                <a:lumMod val="85000"/>
              </a:schemeClr>
            </a:solidFill>
          </a:ln>
        </c:spPr>
        <c:txPr>
          <a:bodyPr/>
          <a:lstStyle/>
          <a:p>
            <a:pPr>
              <a:defRPr sz="1400"/>
            </a:pPr>
            <a:endParaRPr lang="en-US"/>
          </a:p>
        </c:txPr>
        <c:crossAx val="2115769880"/>
        <c:crosses val="autoZero"/>
        <c:crossBetween val="between"/>
        <c:majorUnit val="0.1"/>
      </c:val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FY 16</c:v>
                </c:pt>
              </c:strCache>
            </c:strRef>
          </c:tx>
          <c:spPr>
            <a:solidFill>
              <a:schemeClr val="bg2">
                <a:lumMod val="75000"/>
              </a:schemeClr>
            </a:solidFill>
          </c:spPr>
          <c:invertIfNegative val="0"/>
          <c:cat>
            <c:strRef>
              <c:f>Sheet1!$B$1:$F$1</c:f>
              <c:strCache>
                <c:ptCount val="5"/>
                <c:pt idx="0">
                  <c:v>Cantonese
FY 19 total: 90</c:v>
                </c:pt>
                <c:pt idx="1">
                  <c:v>Mandarin
FY19 total: 87</c:v>
                </c:pt>
                <c:pt idx="2">
                  <c:v>Korean
FY19 total: 35</c:v>
                </c:pt>
                <c:pt idx="3">
                  <c:v>Vietnamese
FY19 total: 43</c:v>
                </c:pt>
                <c:pt idx="4">
                  <c:v>Tagalog
FY19 total: 45</c:v>
                </c:pt>
              </c:strCache>
            </c:strRef>
          </c:cat>
          <c:val>
            <c:numRef>
              <c:f>Sheet1!$B$2:$F$2</c:f>
              <c:numCache>
                <c:formatCode>0.0%</c:formatCode>
                <c:ptCount val="5"/>
                <c:pt idx="0">
                  <c:v>0.27900000000000003</c:v>
                </c:pt>
                <c:pt idx="1">
                  <c:v>0.16700000000000001</c:v>
                </c:pt>
                <c:pt idx="2">
                  <c:v>0.2</c:v>
                </c:pt>
                <c:pt idx="3">
                  <c:v>0.34200000000000003</c:v>
                </c:pt>
                <c:pt idx="4">
                  <c:v>0.20799999999999999</c:v>
                </c:pt>
              </c:numCache>
            </c:numRef>
          </c:val>
          <c:extLst>
            <c:ext xmlns:c16="http://schemas.microsoft.com/office/drawing/2014/chart" uri="{C3380CC4-5D6E-409C-BE32-E72D297353CC}">
              <c16:uniqueId val="{00000004-9CA6-4BF4-B8E4-68D08210B53E}"/>
            </c:ext>
          </c:extLst>
        </c:ser>
        <c:ser>
          <c:idx val="1"/>
          <c:order val="1"/>
          <c:tx>
            <c:strRef>
              <c:f>Sheet1!$A$3</c:f>
              <c:strCache>
                <c:ptCount val="1"/>
                <c:pt idx="0">
                  <c:v>FY 17</c:v>
                </c:pt>
              </c:strCache>
            </c:strRef>
          </c:tx>
          <c:spPr>
            <a:solidFill>
              <a:schemeClr val="accent1"/>
            </a:solidFill>
          </c:spPr>
          <c:invertIfNegative val="0"/>
          <c:cat>
            <c:strRef>
              <c:f>Sheet1!$B$1:$F$1</c:f>
              <c:strCache>
                <c:ptCount val="5"/>
                <c:pt idx="0">
                  <c:v>Cantonese
FY 19 total: 90</c:v>
                </c:pt>
                <c:pt idx="1">
                  <c:v>Mandarin
FY19 total: 87</c:v>
                </c:pt>
                <c:pt idx="2">
                  <c:v>Korean
FY19 total: 35</c:v>
                </c:pt>
                <c:pt idx="3">
                  <c:v>Vietnamese
FY19 total: 43</c:v>
                </c:pt>
                <c:pt idx="4">
                  <c:v>Tagalog
FY19 total: 45</c:v>
                </c:pt>
              </c:strCache>
            </c:strRef>
          </c:cat>
          <c:val>
            <c:numRef>
              <c:f>Sheet1!$B$3:$F$3</c:f>
              <c:numCache>
                <c:formatCode>0.0%</c:formatCode>
                <c:ptCount val="5"/>
                <c:pt idx="0">
                  <c:v>0.17399999999999999</c:v>
                </c:pt>
                <c:pt idx="1">
                  <c:v>0.184</c:v>
                </c:pt>
                <c:pt idx="2">
                  <c:v>0.158</c:v>
                </c:pt>
                <c:pt idx="3">
                  <c:v>0.25600000000000001</c:v>
                </c:pt>
                <c:pt idx="4">
                  <c:v>0.188</c:v>
                </c:pt>
              </c:numCache>
            </c:numRef>
          </c:val>
          <c:extLst>
            <c:ext xmlns:c16="http://schemas.microsoft.com/office/drawing/2014/chart" uri="{C3380CC4-5D6E-409C-BE32-E72D297353CC}">
              <c16:uniqueId val="{0000000A-9CA6-4BF4-B8E4-68D08210B53E}"/>
            </c:ext>
          </c:extLst>
        </c:ser>
        <c:ser>
          <c:idx val="2"/>
          <c:order val="2"/>
          <c:tx>
            <c:strRef>
              <c:f>Sheet1!$A$4</c:f>
              <c:strCache>
                <c:ptCount val="1"/>
                <c:pt idx="0">
                  <c:v>FY 18</c:v>
                </c:pt>
              </c:strCache>
            </c:strRef>
          </c:tx>
          <c:spPr>
            <a:solidFill>
              <a:srgbClr val="FFC000"/>
            </a:solidFill>
          </c:spPr>
          <c:invertIfNegative val="0"/>
          <c:cat>
            <c:strRef>
              <c:f>Sheet1!$B$1:$F$1</c:f>
              <c:strCache>
                <c:ptCount val="5"/>
                <c:pt idx="0">
                  <c:v>Cantonese
FY 19 total: 90</c:v>
                </c:pt>
                <c:pt idx="1">
                  <c:v>Mandarin
FY19 total: 87</c:v>
                </c:pt>
                <c:pt idx="2">
                  <c:v>Korean
FY19 total: 35</c:v>
                </c:pt>
                <c:pt idx="3">
                  <c:v>Vietnamese
FY19 total: 43</c:v>
                </c:pt>
                <c:pt idx="4">
                  <c:v>Tagalog
FY19 total: 45</c:v>
                </c:pt>
              </c:strCache>
            </c:strRef>
          </c:cat>
          <c:val>
            <c:numRef>
              <c:f>Sheet1!$B$4:$F$4</c:f>
              <c:numCache>
                <c:formatCode>0.0%</c:formatCode>
                <c:ptCount val="5"/>
                <c:pt idx="0">
                  <c:v>0.23899999999999999</c:v>
                </c:pt>
                <c:pt idx="1">
                  <c:v>0.23200000000000001</c:v>
                </c:pt>
                <c:pt idx="2">
                  <c:v>0.14699999999999999</c:v>
                </c:pt>
                <c:pt idx="3">
                  <c:v>0.114</c:v>
                </c:pt>
                <c:pt idx="4">
                  <c:v>0.152</c:v>
                </c:pt>
              </c:numCache>
            </c:numRef>
          </c:val>
          <c:extLst>
            <c:ext xmlns:c16="http://schemas.microsoft.com/office/drawing/2014/chart" uri="{C3380CC4-5D6E-409C-BE32-E72D297353CC}">
              <c16:uniqueId val="{00000000-7611-4260-B3DE-591EC86224F5}"/>
            </c:ext>
          </c:extLst>
        </c:ser>
        <c:ser>
          <c:idx val="3"/>
          <c:order val="3"/>
          <c:tx>
            <c:strRef>
              <c:f>Sheet1!$A$5</c:f>
              <c:strCache>
                <c:ptCount val="1"/>
                <c:pt idx="0">
                  <c:v>FY 19</c:v>
                </c:pt>
              </c:strCache>
            </c:strRef>
          </c:tx>
          <c:spPr>
            <a:solidFill>
              <a:schemeClr val="accent3"/>
            </a:solidFill>
          </c:spPr>
          <c:invertIfNegative val="0"/>
          <c:dLbls>
            <c:dLbl>
              <c:idx val="0"/>
              <c:tx>
                <c:rich>
                  <a:bodyPr/>
                  <a:lstStyle/>
                  <a:p>
                    <a:r>
                      <a:rPr lang="en-US"/>
                      <a:t>22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A93-4483-B599-538D2131F661}"/>
                </c:ext>
              </c:extLst>
            </c:dLbl>
            <c:dLbl>
              <c:idx val="1"/>
              <c:tx>
                <c:rich>
                  <a:bodyPr/>
                  <a:lstStyle/>
                  <a:p>
                    <a:r>
                      <a:rPr lang="en-US"/>
                      <a:t>24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A93-4483-B599-538D2131F661}"/>
                </c:ext>
              </c:extLst>
            </c:dLbl>
            <c:dLbl>
              <c:idx val="2"/>
              <c:tx>
                <c:rich>
                  <a:bodyPr/>
                  <a:lstStyle/>
                  <a:p>
                    <a:r>
                      <a:rPr lang="en-US"/>
                      <a:t>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A93-4483-B599-538D2131F661}"/>
                </c:ext>
              </c:extLst>
            </c:dLbl>
            <c:dLbl>
              <c:idx val="3"/>
              <c:tx>
                <c:rich>
                  <a:bodyPr/>
                  <a:lstStyle/>
                  <a:p>
                    <a:r>
                      <a:rPr lang="en-US"/>
                      <a:t>6</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A93-4483-B599-538D2131F661}"/>
                </c:ext>
              </c:extLst>
            </c:dLbl>
            <c:dLbl>
              <c:idx val="4"/>
              <c:tx>
                <c:rich>
                  <a:bodyPr/>
                  <a:lstStyle/>
                  <a:p>
                    <a:r>
                      <a:rPr lang="en-US"/>
                      <a:t>7</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A93-4483-B599-538D2131F661}"/>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Cantonese
FY 19 total: 90</c:v>
                </c:pt>
                <c:pt idx="1">
                  <c:v>Mandarin
FY19 total: 87</c:v>
                </c:pt>
                <c:pt idx="2">
                  <c:v>Korean
FY19 total: 35</c:v>
                </c:pt>
                <c:pt idx="3">
                  <c:v>Vietnamese
FY19 total: 43</c:v>
                </c:pt>
                <c:pt idx="4">
                  <c:v>Tagalog
FY19 total: 45</c:v>
                </c:pt>
              </c:strCache>
            </c:strRef>
          </c:cat>
          <c:val>
            <c:numRef>
              <c:f>Sheet1!$B$5:$F$5</c:f>
              <c:numCache>
                <c:formatCode>0.0%</c:formatCode>
                <c:ptCount val="5"/>
                <c:pt idx="0">
                  <c:v>0.24399999999999999</c:v>
                </c:pt>
                <c:pt idx="1">
                  <c:v>0.27600000000000002</c:v>
                </c:pt>
                <c:pt idx="2">
                  <c:v>0.114</c:v>
                </c:pt>
                <c:pt idx="3">
                  <c:v>0.14000000000000001</c:v>
                </c:pt>
                <c:pt idx="4">
                  <c:v>0.156</c:v>
                </c:pt>
              </c:numCache>
            </c:numRef>
          </c:val>
          <c:extLst>
            <c:ext xmlns:c16="http://schemas.microsoft.com/office/drawing/2014/chart" uri="{C3380CC4-5D6E-409C-BE32-E72D297353CC}">
              <c16:uniqueId val="{00000000-5A93-4483-B599-538D2131F661}"/>
            </c:ext>
          </c:extLst>
        </c:ser>
        <c:dLbls>
          <c:showLegendKey val="0"/>
          <c:showVal val="0"/>
          <c:showCatName val="0"/>
          <c:showSerName val="0"/>
          <c:showPercent val="0"/>
          <c:showBubbleSize val="0"/>
        </c:dLbls>
        <c:gapWidth val="211"/>
        <c:overlap val="-2"/>
        <c:axId val="2145995208"/>
        <c:axId val="2145998296"/>
      </c:barChart>
      <c:catAx>
        <c:axId val="2145995208"/>
        <c:scaling>
          <c:orientation val="minMax"/>
        </c:scaling>
        <c:delete val="0"/>
        <c:axPos val="b"/>
        <c:numFmt formatCode="General" sourceLinked="0"/>
        <c:majorTickMark val="none"/>
        <c:minorTickMark val="none"/>
        <c:tickLblPos val="nextTo"/>
        <c:crossAx val="2145998296"/>
        <c:crosses val="autoZero"/>
        <c:auto val="1"/>
        <c:lblAlgn val="ctr"/>
        <c:lblOffset val="100"/>
        <c:noMultiLvlLbl val="0"/>
      </c:catAx>
      <c:valAx>
        <c:axId val="2145998296"/>
        <c:scaling>
          <c:orientation val="minMax"/>
          <c:max val="0.35"/>
          <c:min val="0"/>
        </c:scaling>
        <c:delete val="0"/>
        <c:axPos val="l"/>
        <c:majorGridlines/>
        <c:numFmt formatCode="0.0%" sourceLinked="1"/>
        <c:majorTickMark val="out"/>
        <c:minorTickMark val="none"/>
        <c:tickLblPos val="low"/>
        <c:spPr>
          <a:ln>
            <a:solidFill>
              <a:schemeClr val="bg1">
                <a:lumMod val="85000"/>
              </a:schemeClr>
            </a:solidFill>
          </a:ln>
        </c:spPr>
        <c:txPr>
          <a:bodyPr/>
          <a:lstStyle/>
          <a:p>
            <a:pPr>
              <a:defRPr sz="1400"/>
            </a:pPr>
            <a:endParaRPr lang="en-US"/>
          </a:p>
        </c:txPr>
        <c:crossAx val="2145995208"/>
        <c:crosses val="autoZero"/>
        <c:crossBetween val="between"/>
        <c:majorUnit val="0.1"/>
      </c:val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Age 0-2</c:v>
                </c:pt>
              </c:strCache>
            </c:strRef>
          </c:tx>
          <c:spPr>
            <a:solidFill>
              <a:schemeClr val="accent2">
                <a:lumMod val="60000"/>
                <a:lumOff val="40000"/>
              </a:schemeClr>
            </a:solidFill>
          </c:spPr>
          <c:invertIfNegative val="0"/>
          <c:dLbls>
            <c:dLbl>
              <c:idx val="0"/>
              <c:tx>
                <c:rich>
                  <a:bodyPr/>
                  <a:lstStyle/>
                  <a:p>
                    <a:r>
                      <a:rPr lang="en-US" sz="1100"/>
                      <a:t>34</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0F-488E-B122-C92C00E00182}"/>
                </c:ext>
              </c:extLst>
            </c:dLbl>
            <c:dLbl>
              <c:idx val="1"/>
              <c:tx>
                <c:rich>
                  <a:bodyPr/>
                  <a:lstStyle/>
                  <a:p>
                    <a:r>
                      <a:rPr lang="en-US" sz="1100"/>
                      <a:t>2</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0F-488E-B122-C92C00E00182}"/>
                </c:ext>
              </c:extLst>
            </c:dLbl>
            <c:dLbl>
              <c:idx val="2"/>
              <c:tx>
                <c:rich>
                  <a:bodyPr/>
                  <a:lstStyle/>
                  <a:p>
                    <a:r>
                      <a:rPr lang="en-US" sz="1100"/>
                      <a:t>0</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60F-488E-B122-C92C00E00182}"/>
                </c:ext>
              </c:extLst>
            </c:dLbl>
            <c:dLbl>
              <c:idx val="3"/>
              <c:tx>
                <c:rich>
                  <a:bodyPr/>
                  <a:lstStyle/>
                  <a:p>
                    <a:r>
                      <a:rPr lang="en-US"/>
                      <a:t>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60F-488E-B122-C92C00E00182}"/>
                </c:ext>
              </c:extLst>
            </c:dLbl>
            <c:dLbl>
              <c:idx val="4"/>
              <c:tx>
                <c:rich>
                  <a:bodyPr/>
                  <a:lstStyle/>
                  <a:p>
                    <a:r>
                      <a:rPr lang="en-US" sz="1100"/>
                      <a:t>0</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60F-488E-B122-C92C00E00182}"/>
                </c:ext>
              </c:extLst>
            </c:dLbl>
            <c:dLbl>
              <c:idx val="5"/>
              <c:tx>
                <c:rich>
                  <a:bodyPr/>
                  <a:lstStyle/>
                  <a:p>
                    <a:r>
                      <a:rPr lang="en-US"/>
                      <a:t>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60F-488E-B122-C92C00E00182}"/>
                </c:ext>
              </c:extLst>
            </c:dLbl>
            <c:dLbl>
              <c:idx val="6"/>
              <c:tx>
                <c:rich>
                  <a:bodyPr/>
                  <a:lstStyle/>
                  <a:p>
                    <a:r>
                      <a:rPr lang="en-US"/>
                      <a:t>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60F-488E-B122-C92C00E00182}"/>
                </c:ext>
              </c:extLst>
            </c:dLbl>
            <c:dLbl>
              <c:idx val="7"/>
              <c:tx>
                <c:rich>
                  <a:bodyPr/>
                  <a:lstStyle/>
                  <a:p>
                    <a:r>
                      <a:rPr lang="en-US"/>
                      <a:t>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6EC-44E2-9AE2-9A3066F35937}"/>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English
(10,831)</c:v>
                </c:pt>
                <c:pt idx="1">
                  <c:v>Spanish
(3,432)</c:v>
                </c:pt>
                <c:pt idx="2">
                  <c:v>Cantonese
(212)</c:v>
                </c:pt>
                <c:pt idx="3">
                  <c:v>Mandarin
(303)</c:v>
                </c:pt>
                <c:pt idx="4">
                  <c:v>Korean
(66)</c:v>
                </c:pt>
                <c:pt idx="5">
                  <c:v>Vietnamese
(131)</c:v>
                </c:pt>
                <c:pt idx="6">
                  <c:v>Tagalog
(59)</c:v>
                </c:pt>
              </c:strCache>
            </c:strRef>
          </c:cat>
          <c:val>
            <c:numRef>
              <c:f>Sheet1!$B$2:$H$2</c:f>
              <c:numCache>
                <c:formatCode>0.0%</c:formatCode>
                <c:ptCount val="7"/>
                <c:pt idx="0">
                  <c:v>1.4E-2</c:v>
                </c:pt>
                <c:pt idx="1">
                  <c:v>3.0000000000000001E-3</c:v>
                </c:pt>
                <c:pt idx="2">
                  <c:v>0</c:v>
                </c:pt>
                <c:pt idx="3">
                  <c:v>1.2E-2</c:v>
                </c:pt>
                <c:pt idx="4">
                  <c:v>0</c:v>
                </c:pt>
                <c:pt idx="5">
                  <c:v>0</c:v>
                </c:pt>
                <c:pt idx="6">
                  <c:v>0</c:v>
                </c:pt>
              </c:numCache>
            </c:numRef>
          </c:val>
          <c:extLst>
            <c:ext xmlns:c16="http://schemas.microsoft.com/office/drawing/2014/chart" uri="{C3380CC4-5D6E-409C-BE32-E72D297353CC}">
              <c16:uniqueId val="{00000007-560F-488E-B122-C92C00E00182}"/>
            </c:ext>
          </c:extLst>
        </c:ser>
        <c:ser>
          <c:idx val="1"/>
          <c:order val="1"/>
          <c:tx>
            <c:strRef>
              <c:f>Sheet1!$A$3</c:f>
              <c:strCache>
                <c:ptCount val="1"/>
                <c:pt idx="0">
                  <c:v>Age 3-21</c:v>
                </c:pt>
              </c:strCache>
            </c:strRef>
          </c:tx>
          <c:spPr>
            <a:solidFill>
              <a:srgbClr val="92D050"/>
            </a:solidFill>
          </c:spPr>
          <c:invertIfNegative val="0"/>
          <c:dLbls>
            <c:dLbl>
              <c:idx val="0"/>
              <c:tx>
                <c:rich>
                  <a:bodyPr/>
                  <a:lstStyle/>
                  <a:p>
                    <a:r>
                      <a:rPr lang="en-US" sz="1100"/>
                      <a:t>1,444</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60F-488E-B122-C92C00E00182}"/>
                </c:ext>
              </c:extLst>
            </c:dLbl>
            <c:dLbl>
              <c:idx val="1"/>
              <c:tx>
                <c:rich>
                  <a:bodyPr/>
                  <a:lstStyle/>
                  <a:p>
                    <a:r>
                      <a:rPr lang="en-US" sz="1100"/>
                      <a:t>393</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60F-488E-B122-C92C00E00182}"/>
                </c:ext>
              </c:extLst>
            </c:dLbl>
            <c:dLbl>
              <c:idx val="2"/>
              <c:tx>
                <c:rich>
                  <a:bodyPr/>
                  <a:lstStyle/>
                  <a:p>
                    <a:r>
                      <a:rPr lang="en-US"/>
                      <a:t>19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60F-488E-B122-C92C00E00182}"/>
                </c:ext>
              </c:extLst>
            </c:dLbl>
            <c:dLbl>
              <c:idx val="3"/>
              <c:tx>
                <c:rich>
                  <a:bodyPr/>
                  <a:lstStyle/>
                  <a:p>
                    <a:r>
                      <a:rPr lang="en-US" sz="1100"/>
                      <a:t>38</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60F-488E-B122-C92C00E00182}"/>
                </c:ext>
              </c:extLst>
            </c:dLbl>
            <c:dLbl>
              <c:idx val="4"/>
              <c:tx>
                <c:rich>
                  <a:bodyPr/>
                  <a:lstStyle/>
                  <a:p>
                    <a:r>
                      <a:rPr lang="en-US" sz="1100"/>
                      <a:t>4</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60F-488E-B122-C92C00E00182}"/>
                </c:ext>
              </c:extLst>
            </c:dLbl>
            <c:dLbl>
              <c:idx val="5"/>
              <c:tx>
                <c:rich>
                  <a:bodyPr/>
                  <a:lstStyle/>
                  <a:p>
                    <a:r>
                      <a:rPr lang="en-US"/>
                      <a:t>25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60F-488E-B122-C92C00E00182}"/>
                </c:ext>
              </c:extLst>
            </c:dLbl>
            <c:dLbl>
              <c:idx val="6"/>
              <c:tx>
                <c:rich>
                  <a:bodyPr/>
                  <a:lstStyle/>
                  <a:p>
                    <a:r>
                      <a:rPr lang="en-US"/>
                      <a:t>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60F-488E-B122-C92C00E00182}"/>
                </c:ext>
              </c:extLst>
            </c:dLbl>
            <c:dLbl>
              <c:idx val="7"/>
              <c:tx>
                <c:rich>
                  <a:bodyPr/>
                  <a:lstStyle/>
                  <a:p>
                    <a:r>
                      <a:rPr lang="en-US"/>
                      <a:t>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6EC-44E2-9AE2-9A3066F35937}"/>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English
(10,831)</c:v>
                </c:pt>
                <c:pt idx="1">
                  <c:v>Spanish
(3,432)</c:v>
                </c:pt>
                <c:pt idx="2">
                  <c:v>Cantonese
(212)</c:v>
                </c:pt>
                <c:pt idx="3">
                  <c:v>Mandarin
(303)</c:v>
                </c:pt>
                <c:pt idx="4">
                  <c:v>Korean
(66)</c:v>
                </c:pt>
                <c:pt idx="5">
                  <c:v>Vietnamese
(131)</c:v>
                </c:pt>
                <c:pt idx="6">
                  <c:v>Tagalog
(59)</c:v>
                </c:pt>
              </c:strCache>
            </c:strRef>
          </c:cat>
          <c:val>
            <c:numRef>
              <c:f>Sheet1!$B$3:$H$3</c:f>
              <c:numCache>
                <c:formatCode>0.0%</c:formatCode>
                <c:ptCount val="7"/>
                <c:pt idx="0">
                  <c:v>0.35499999999999998</c:v>
                </c:pt>
                <c:pt idx="1">
                  <c:v>0.254</c:v>
                </c:pt>
                <c:pt idx="2">
                  <c:v>0.23200000000000001</c:v>
                </c:pt>
                <c:pt idx="3">
                  <c:v>0.29199999999999998</c:v>
                </c:pt>
                <c:pt idx="4">
                  <c:v>0.16700000000000001</c:v>
                </c:pt>
                <c:pt idx="5">
                  <c:v>0.34300000000000003</c:v>
                </c:pt>
                <c:pt idx="6">
                  <c:v>0.41699999999999998</c:v>
                </c:pt>
              </c:numCache>
            </c:numRef>
          </c:val>
          <c:extLst>
            <c:ext xmlns:c16="http://schemas.microsoft.com/office/drawing/2014/chart" uri="{C3380CC4-5D6E-409C-BE32-E72D297353CC}">
              <c16:uniqueId val="{0000000F-560F-488E-B122-C92C00E00182}"/>
            </c:ext>
          </c:extLst>
        </c:ser>
        <c:ser>
          <c:idx val="2"/>
          <c:order val="2"/>
          <c:tx>
            <c:strRef>
              <c:f>Sheet1!$A$4</c:f>
              <c:strCache>
                <c:ptCount val="1"/>
                <c:pt idx="0">
                  <c:v>Age 22+</c:v>
                </c:pt>
              </c:strCache>
            </c:strRef>
          </c:tx>
          <c:spPr>
            <a:solidFill>
              <a:schemeClr val="bg2">
                <a:lumMod val="50000"/>
              </a:schemeClr>
            </a:solidFill>
          </c:spPr>
          <c:invertIfNegative val="0"/>
          <c:dLbls>
            <c:dLbl>
              <c:idx val="0"/>
              <c:tx>
                <c:rich>
                  <a:bodyPr/>
                  <a:lstStyle/>
                  <a:p>
                    <a:r>
                      <a:rPr lang="en-US"/>
                      <a:t>775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560F-488E-B122-C92C00E00182}"/>
                </c:ext>
              </c:extLst>
            </c:dLbl>
            <c:dLbl>
              <c:idx val="1"/>
              <c:tx>
                <c:rich>
                  <a:bodyPr/>
                  <a:lstStyle/>
                  <a:p>
                    <a:r>
                      <a:rPr lang="en-US"/>
                      <a:t>220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560F-488E-B122-C92C00E00182}"/>
                </c:ext>
              </c:extLst>
            </c:dLbl>
            <c:dLbl>
              <c:idx val="2"/>
              <c:tx>
                <c:rich>
                  <a:bodyPr/>
                  <a:lstStyle/>
                  <a:p>
                    <a:r>
                      <a:rPr lang="en-US"/>
                      <a:t>22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560F-488E-B122-C92C00E00182}"/>
                </c:ext>
              </c:extLst>
            </c:dLbl>
            <c:dLbl>
              <c:idx val="3"/>
              <c:tx>
                <c:rich>
                  <a:bodyPr/>
                  <a:lstStyle/>
                  <a:p>
                    <a:r>
                      <a:rPr lang="en-US"/>
                      <a:t>24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560F-488E-B122-C92C00E00182}"/>
                </c:ext>
              </c:extLst>
            </c:dLbl>
            <c:dLbl>
              <c:idx val="4"/>
              <c:tx>
                <c:rich>
                  <a:bodyPr/>
                  <a:lstStyle/>
                  <a:p>
                    <a:r>
                      <a:rPr lang="en-US"/>
                      <a:t>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560F-488E-B122-C92C00E00182}"/>
                </c:ext>
              </c:extLst>
            </c:dLbl>
            <c:dLbl>
              <c:idx val="5"/>
              <c:tx>
                <c:rich>
                  <a:bodyPr/>
                  <a:lstStyle/>
                  <a:p>
                    <a:r>
                      <a:rPr lang="en-US"/>
                      <a:t>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560F-488E-B122-C92C00E00182}"/>
                </c:ext>
              </c:extLst>
            </c:dLbl>
            <c:dLbl>
              <c:idx val="6"/>
              <c:tx>
                <c:rich>
                  <a:bodyPr/>
                  <a:lstStyle/>
                  <a:p>
                    <a:r>
                      <a:rPr lang="en-US"/>
                      <a:t>7</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560F-488E-B122-C92C00E00182}"/>
                </c:ext>
              </c:extLst>
            </c:dLbl>
            <c:dLbl>
              <c:idx val="7"/>
              <c:tx>
                <c:rich>
                  <a:bodyPr/>
                  <a:lstStyle/>
                  <a:p>
                    <a:r>
                      <a:rPr lang="en-US"/>
                      <a:t>13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6EC-44E2-9AE2-9A3066F35937}"/>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English
(10,831)</c:v>
                </c:pt>
                <c:pt idx="1">
                  <c:v>Spanish
(3,432)</c:v>
                </c:pt>
                <c:pt idx="2">
                  <c:v>Cantonese
(212)</c:v>
                </c:pt>
                <c:pt idx="3">
                  <c:v>Mandarin
(303)</c:v>
                </c:pt>
                <c:pt idx="4">
                  <c:v>Korean
(66)</c:v>
                </c:pt>
                <c:pt idx="5">
                  <c:v>Vietnamese
(131)</c:v>
                </c:pt>
                <c:pt idx="6">
                  <c:v>Tagalog
(59)</c:v>
                </c:pt>
              </c:strCache>
            </c:strRef>
          </c:cat>
          <c:val>
            <c:numRef>
              <c:f>Sheet1!$B$4:$H$4</c:f>
              <c:numCache>
                <c:formatCode>0.0%</c:formatCode>
                <c:ptCount val="7"/>
                <c:pt idx="0">
                  <c:v>0.17699999999999999</c:v>
                </c:pt>
                <c:pt idx="1">
                  <c:v>0.17599999999999999</c:v>
                </c:pt>
                <c:pt idx="2">
                  <c:v>0.24399999999999999</c:v>
                </c:pt>
                <c:pt idx="3">
                  <c:v>0.27600000000000002</c:v>
                </c:pt>
                <c:pt idx="4">
                  <c:v>0.114</c:v>
                </c:pt>
                <c:pt idx="5">
                  <c:v>0.14000000000000001</c:v>
                </c:pt>
                <c:pt idx="6">
                  <c:v>0.156</c:v>
                </c:pt>
              </c:numCache>
            </c:numRef>
          </c:val>
          <c:extLst>
            <c:ext xmlns:c16="http://schemas.microsoft.com/office/drawing/2014/chart" uri="{C3380CC4-5D6E-409C-BE32-E72D297353CC}">
              <c16:uniqueId val="{00000017-560F-488E-B122-C92C00E00182}"/>
            </c:ext>
          </c:extLst>
        </c:ser>
        <c:dLbls>
          <c:showLegendKey val="0"/>
          <c:showVal val="0"/>
          <c:showCatName val="0"/>
          <c:showSerName val="0"/>
          <c:showPercent val="0"/>
          <c:showBubbleSize val="0"/>
        </c:dLbls>
        <c:gapWidth val="150"/>
        <c:axId val="2146018344"/>
        <c:axId val="2146021544"/>
      </c:barChart>
      <c:catAx>
        <c:axId val="2146018344"/>
        <c:scaling>
          <c:orientation val="minMax"/>
        </c:scaling>
        <c:delete val="0"/>
        <c:axPos val="b"/>
        <c:numFmt formatCode="General" sourceLinked="0"/>
        <c:majorTickMark val="none"/>
        <c:minorTickMark val="none"/>
        <c:tickLblPos val="nextTo"/>
        <c:crossAx val="2146021544"/>
        <c:crosses val="autoZero"/>
        <c:auto val="1"/>
        <c:lblAlgn val="ctr"/>
        <c:lblOffset val="100"/>
        <c:noMultiLvlLbl val="0"/>
      </c:catAx>
      <c:valAx>
        <c:axId val="2146021544"/>
        <c:scaling>
          <c:orientation val="minMax"/>
          <c:max val="0.65"/>
          <c:min val="0"/>
        </c:scaling>
        <c:delete val="0"/>
        <c:axPos val="l"/>
        <c:majorGridlines>
          <c:spPr>
            <a:ln>
              <a:solidFill>
                <a:schemeClr val="bg1">
                  <a:lumMod val="85000"/>
                </a:schemeClr>
              </a:solidFill>
            </a:ln>
          </c:spPr>
        </c:majorGridlines>
        <c:numFmt formatCode="0.0%" sourceLinked="1"/>
        <c:majorTickMark val="out"/>
        <c:minorTickMark val="none"/>
        <c:tickLblPos val="low"/>
        <c:spPr>
          <a:ln>
            <a:solidFill>
              <a:schemeClr val="bg1">
                <a:lumMod val="85000"/>
              </a:schemeClr>
            </a:solidFill>
          </a:ln>
        </c:spPr>
        <c:txPr>
          <a:bodyPr/>
          <a:lstStyle/>
          <a:p>
            <a:pPr>
              <a:defRPr sz="1400"/>
            </a:pPr>
            <a:endParaRPr lang="en-US"/>
          </a:p>
        </c:txPr>
        <c:crossAx val="2146018344"/>
        <c:crosses val="autoZero"/>
        <c:crossBetween val="between"/>
        <c:majorUnit val="0.1"/>
      </c:val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48438408286199"/>
          <c:y val="0.145522202616092"/>
          <c:w val="0.84421136535785402"/>
          <c:h val="0.81098475691695104"/>
        </c:manualLayout>
      </c:layout>
      <c:barChart>
        <c:barDir val="col"/>
        <c:grouping val="clustered"/>
        <c:varyColors val="0"/>
        <c:ser>
          <c:idx val="0"/>
          <c:order val="0"/>
          <c:tx>
            <c:strRef>
              <c:f>Sheet1!$B$1</c:f>
              <c:strCache>
                <c:ptCount val="1"/>
                <c:pt idx="0">
                  <c:v>Asian</c:v>
                </c:pt>
              </c:strCache>
            </c:strRef>
          </c:tx>
          <c:spPr>
            <a:solidFill>
              <a:schemeClr val="accent1"/>
            </a:solidFill>
            <a:ln>
              <a:noFill/>
            </a:ln>
            <a:effectLst/>
          </c:spPr>
          <c:invertIfNegative val="0"/>
          <c:cat>
            <c:strRef>
              <c:f>Sheet1!$A$2:$A$4</c:f>
              <c:strCache>
                <c:ptCount val="3"/>
                <c:pt idx="0">
                  <c:v>All Ages FY 17</c:v>
                </c:pt>
                <c:pt idx="1">
                  <c:v>All Ages FY 18</c:v>
                </c:pt>
                <c:pt idx="2">
                  <c:v>All Ages FY 19</c:v>
                </c:pt>
              </c:strCache>
            </c:strRef>
          </c:cat>
          <c:val>
            <c:numRef>
              <c:f>Sheet1!$B$2:$B$4</c:f>
              <c:numCache>
                <c:formatCode>"$"#,##0</c:formatCode>
                <c:ptCount val="3"/>
                <c:pt idx="0">
                  <c:v>8728.0400000000009</c:v>
                </c:pt>
                <c:pt idx="1">
                  <c:v>9325.4</c:v>
                </c:pt>
                <c:pt idx="2">
                  <c:v>10017.120000000001</c:v>
                </c:pt>
              </c:numCache>
            </c:numRef>
          </c:val>
          <c:extLst>
            <c:ext xmlns:c16="http://schemas.microsoft.com/office/drawing/2014/chart" uri="{C3380CC4-5D6E-409C-BE32-E72D297353CC}">
              <c16:uniqueId val="{00000000-8336-40BD-A896-03D269AE3752}"/>
            </c:ext>
          </c:extLst>
        </c:ser>
        <c:ser>
          <c:idx val="1"/>
          <c:order val="1"/>
          <c:tx>
            <c:strRef>
              <c:f>Sheet1!$C$1</c:f>
              <c:strCache>
                <c:ptCount val="1"/>
                <c:pt idx="0">
                  <c:v>Asian E</c:v>
                </c:pt>
              </c:strCache>
            </c:strRef>
          </c:tx>
          <c:spPr>
            <a:pattFill prst="dkHorz">
              <a:fgClr>
                <a:schemeClr val="accent1"/>
              </a:fgClr>
              <a:bgClr>
                <a:schemeClr val="bg1"/>
              </a:bgClr>
            </a:pattFill>
            <a:ln>
              <a:noFill/>
            </a:ln>
            <a:effectLst/>
          </c:spPr>
          <c:invertIfNegative val="0"/>
          <c:dLbls>
            <c:dLbl>
              <c:idx val="0"/>
              <c:tx>
                <c:rich>
                  <a:bodyPr/>
                  <a:lstStyle/>
                  <a:p>
                    <a:r>
                      <a:rPr lang="en-US"/>
                      <a:t>76</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82A-46FE-8DE8-78FE4F8B7A23}"/>
                </c:ext>
              </c:extLst>
            </c:dLbl>
            <c:dLbl>
              <c:idx val="1"/>
              <c:tx>
                <c:rich>
                  <a:bodyPr/>
                  <a:lstStyle/>
                  <a:p>
                    <a:r>
                      <a:rPr lang="en-US"/>
                      <a:t>75</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82A-46FE-8DE8-78FE4F8B7A23}"/>
                </c:ext>
              </c:extLst>
            </c:dLbl>
            <c:dLbl>
              <c:idx val="2"/>
              <c:tx>
                <c:rich>
                  <a:bodyPr/>
                  <a:lstStyle/>
                  <a:p>
                    <a:r>
                      <a:rPr lang="en-US"/>
                      <a:t>76</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82A-46FE-8DE8-78FE4F8B7A23}"/>
                </c:ext>
              </c:extLst>
            </c:dLbl>
            <c:dLbl>
              <c:idx val="3"/>
              <c:tx>
                <c:rich>
                  <a:bodyPr/>
                  <a:lstStyle/>
                  <a:p>
                    <a:r>
                      <a:rPr lang="en-US"/>
                      <a:t>76</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F2A-4673-B34D-AD322DD9FDF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 Ages FY 17</c:v>
                </c:pt>
                <c:pt idx="1">
                  <c:v>All Ages FY 18</c:v>
                </c:pt>
                <c:pt idx="2">
                  <c:v>All Ages FY 19</c:v>
                </c:pt>
              </c:strCache>
            </c:strRef>
          </c:cat>
          <c:val>
            <c:numRef>
              <c:f>Sheet1!$C$2:$C$4</c:f>
              <c:numCache>
                <c:formatCode>"$"#,##0</c:formatCode>
                <c:ptCount val="3"/>
                <c:pt idx="0">
                  <c:v>6626</c:v>
                </c:pt>
                <c:pt idx="1">
                  <c:v>6990.69</c:v>
                </c:pt>
                <c:pt idx="2">
                  <c:v>7588.06</c:v>
                </c:pt>
              </c:numCache>
            </c:numRef>
          </c:val>
          <c:extLst>
            <c:ext xmlns:c16="http://schemas.microsoft.com/office/drawing/2014/chart" uri="{C3380CC4-5D6E-409C-BE32-E72D297353CC}">
              <c16:uniqueId val="{00000001-8336-40BD-A896-03D269AE3752}"/>
            </c:ext>
          </c:extLst>
        </c:ser>
        <c:ser>
          <c:idx val="2"/>
          <c:order val="2"/>
          <c:tx>
            <c:strRef>
              <c:f>Sheet1!$D$1</c:f>
              <c:strCache>
                <c:ptCount val="1"/>
                <c:pt idx="0">
                  <c:v>Black</c:v>
                </c:pt>
              </c:strCache>
            </c:strRef>
          </c:tx>
          <c:spPr>
            <a:solidFill>
              <a:srgbClr val="FF0000"/>
            </a:solidFill>
            <a:ln>
              <a:noFill/>
            </a:ln>
            <a:effectLst/>
          </c:spPr>
          <c:invertIfNegative val="0"/>
          <c:cat>
            <c:strRef>
              <c:f>Sheet1!$A$2:$A$4</c:f>
              <c:strCache>
                <c:ptCount val="3"/>
                <c:pt idx="0">
                  <c:v>All Ages FY 17</c:v>
                </c:pt>
                <c:pt idx="1">
                  <c:v>All Ages FY 18</c:v>
                </c:pt>
                <c:pt idx="2">
                  <c:v>All Ages FY 19</c:v>
                </c:pt>
              </c:strCache>
            </c:strRef>
          </c:cat>
          <c:val>
            <c:numRef>
              <c:f>Sheet1!$D$2:$D$4</c:f>
              <c:numCache>
                <c:formatCode>"$"#,##0</c:formatCode>
                <c:ptCount val="3"/>
                <c:pt idx="0">
                  <c:v>8202.51</c:v>
                </c:pt>
                <c:pt idx="1">
                  <c:v>9599.43</c:v>
                </c:pt>
                <c:pt idx="2">
                  <c:v>10968.87</c:v>
                </c:pt>
              </c:numCache>
            </c:numRef>
          </c:val>
          <c:extLst>
            <c:ext xmlns:c16="http://schemas.microsoft.com/office/drawing/2014/chart" uri="{C3380CC4-5D6E-409C-BE32-E72D297353CC}">
              <c16:uniqueId val="{00000002-8336-40BD-A896-03D269AE3752}"/>
            </c:ext>
          </c:extLst>
        </c:ser>
        <c:ser>
          <c:idx val="3"/>
          <c:order val="3"/>
          <c:tx>
            <c:strRef>
              <c:f>Sheet1!$E$1</c:f>
              <c:strCache>
                <c:ptCount val="1"/>
                <c:pt idx="0">
                  <c:v>Black/African American E</c:v>
                </c:pt>
              </c:strCache>
            </c:strRef>
          </c:tx>
          <c:spPr>
            <a:pattFill prst="wdUpDiag">
              <a:fgClr>
                <a:srgbClr val="FF0000"/>
              </a:fgClr>
              <a:bgClr>
                <a:schemeClr val="bg1"/>
              </a:bgClr>
            </a:pattFill>
            <a:ln>
              <a:noFill/>
            </a:ln>
            <a:effectLst/>
          </c:spPr>
          <c:invertIfNegative val="0"/>
          <c:dLbls>
            <c:dLbl>
              <c:idx val="0"/>
              <c:tx>
                <c:rich>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r>
                      <a:rPr lang="en-US" sz="1400" b="0">
                        <a:solidFill>
                          <a:schemeClr val="tx1"/>
                        </a:solidFill>
                      </a:rPr>
                      <a:t>75</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82A-46FE-8DE8-78FE4F8B7A23}"/>
                </c:ext>
              </c:extLst>
            </c:dLbl>
            <c:dLbl>
              <c:idx val="1"/>
              <c:tx>
                <c:rich>
                  <a:bodyPr/>
                  <a:lstStyle/>
                  <a:p>
                    <a:r>
                      <a:rPr lang="en-US"/>
                      <a:t>71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82A-46FE-8DE8-78FE4F8B7A23}"/>
                </c:ext>
              </c:extLst>
            </c:dLbl>
            <c:dLbl>
              <c:idx val="2"/>
              <c:tx>
                <c:rich>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r>
                      <a:rPr lang="en-US" sz="1400" b="0">
                        <a:solidFill>
                          <a:schemeClr val="tx1"/>
                        </a:solidFill>
                      </a:rPr>
                      <a:t>71</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82A-46FE-8DE8-78FE4F8B7A23}"/>
                </c:ext>
              </c:extLst>
            </c:dLbl>
            <c:dLbl>
              <c:idx val="3"/>
              <c:tx>
                <c:rich>
                  <a:bodyPr/>
                  <a:lstStyle/>
                  <a:p>
                    <a:r>
                      <a:rPr lang="en-US" b="1">
                        <a:solidFill>
                          <a:srgbClr val="FF0000"/>
                        </a:solidFill>
                      </a:rPr>
                      <a:t>71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F2A-4673-B34D-AD322DD9FDF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 Ages FY 17</c:v>
                </c:pt>
                <c:pt idx="1">
                  <c:v>All Ages FY 18</c:v>
                </c:pt>
                <c:pt idx="2">
                  <c:v>All Ages FY 19</c:v>
                </c:pt>
              </c:strCache>
            </c:strRef>
          </c:cat>
          <c:val>
            <c:numRef>
              <c:f>Sheet1!$E$2:$E$4</c:f>
              <c:numCache>
                <c:formatCode>"$"#,##0</c:formatCode>
                <c:ptCount val="3"/>
                <c:pt idx="0">
                  <c:v>6160</c:v>
                </c:pt>
                <c:pt idx="1">
                  <c:v>6833.08</c:v>
                </c:pt>
                <c:pt idx="2">
                  <c:v>7785.89</c:v>
                </c:pt>
              </c:numCache>
            </c:numRef>
          </c:val>
          <c:extLst>
            <c:ext xmlns:c16="http://schemas.microsoft.com/office/drawing/2014/chart" uri="{C3380CC4-5D6E-409C-BE32-E72D297353CC}">
              <c16:uniqueId val="{00000003-8336-40BD-A896-03D269AE3752}"/>
            </c:ext>
          </c:extLst>
        </c:ser>
        <c:ser>
          <c:idx val="4"/>
          <c:order val="4"/>
          <c:tx>
            <c:strRef>
              <c:f>Sheet1!$F$1</c:f>
              <c:strCache>
                <c:ptCount val="1"/>
                <c:pt idx="0">
                  <c:v>Hispanic</c:v>
                </c:pt>
              </c:strCache>
            </c:strRef>
          </c:tx>
          <c:spPr>
            <a:solidFill>
              <a:schemeClr val="accent3"/>
            </a:solidFill>
            <a:ln>
              <a:noFill/>
            </a:ln>
            <a:effectLst/>
          </c:spPr>
          <c:invertIfNegative val="0"/>
          <c:cat>
            <c:strRef>
              <c:f>Sheet1!$A$2:$A$4</c:f>
              <c:strCache>
                <c:ptCount val="3"/>
                <c:pt idx="0">
                  <c:v>All Ages FY 17</c:v>
                </c:pt>
                <c:pt idx="1">
                  <c:v>All Ages FY 18</c:v>
                </c:pt>
                <c:pt idx="2">
                  <c:v>All Ages FY 19</c:v>
                </c:pt>
              </c:strCache>
            </c:strRef>
          </c:cat>
          <c:val>
            <c:numRef>
              <c:f>Sheet1!$F$2:$F$4</c:f>
              <c:numCache>
                <c:formatCode>"$"#,##0</c:formatCode>
                <c:ptCount val="3"/>
                <c:pt idx="0">
                  <c:v>7515.18</c:v>
                </c:pt>
                <c:pt idx="1">
                  <c:v>8162.79</c:v>
                </c:pt>
                <c:pt idx="2">
                  <c:v>8949.1</c:v>
                </c:pt>
              </c:numCache>
            </c:numRef>
          </c:val>
          <c:extLst>
            <c:ext xmlns:c16="http://schemas.microsoft.com/office/drawing/2014/chart" uri="{C3380CC4-5D6E-409C-BE32-E72D297353CC}">
              <c16:uniqueId val="{00000004-8336-40BD-A896-03D269AE3752}"/>
            </c:ext>
          </c:extLst>
        </c:ser>
        <c:ser>
          <c:idx val="5"/>
          <c:order val="5"/>
          <c:tx>
            <c:strRef>
              <c:f>Sheet1!$G$1</c:f>
              <c:strCache>
                <c:ptCount val="1"/>
                <c:pt idx="0">
                  <c:v>Hispanic E</c:v>
                </c:pt>
              </c:strCache>
            </c:strRef>
          </c:tx>
          <c:spPr>
            <a:pattFill prst="wdUpDiag">
              <a:fgClr>
                <a:schemeClr val="accent3"/>
              </a:fgClr>
              <a:bgClr>
                <a:schemeClr val="bg1"/>
              </a:bgClr>
            </a:pattFill>
            <a:ln>
              <a:noFill/>
            </a:ln>
            <a:effectLst/>
          </c:spPr>
          <c:invertIfNegative val="0"/>
          <c:dLbls>
            <c:dLbl>
              <c:idx val="0"/>
              <c:tx>
                <c:rich>
                  <a:bodyPr/>
                  <a:lstStyle/>
                  <a:p>
                    <a:r>
                      <a:rPr lang="en-US" b="0">
                        <a:solidFill>
                          <a:schemeClr val="tx1"/>
                        </a:solidFill>
                      </a:rPr>
                      <a:t>74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82A-46FE-8DE8-78FE4F8B7A23}"/>
                </c:ext>
              </c:extLst>
            </c:dLbl>
            <c:dLbl>
              <c:idx val="1"/>
              <c:tx>
                <c:rich>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r>
                      <a:rPr lang="en-US" sz="1400" b="0">
                        <a:solidFill>
                          <a:schemeClr val="tx1"/>
                        </a:solidFill>
                      </a:rPr>
                      <a:t>74</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82A-46FE-8DE8-78FE4F8B7A23}"/>
                </c:ext>
              </c:extLst>
            </c:dLbl>
            <c:dLbl>
              <c:idx val="2"/>
              <c:tx>
                <c:rich>
                  <a:bodyPr/>
                  <a:lstStyle/>
                  <a:p>
                    <a:r>
                      <a:rPr lang="en-US" b="0">
                        <a:solidFill>
                          <a:schemeClr val="tx1"/>
                        </a:solidFill>
                      </a:rPr>
                      <a:t>74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82A-46FE-8DE8-78FE4F8B7A23}"/>
                </c:ext>
              </c:extLst>
            </c:dLbl>
            <c:dLbl>
              <c:idx val="3"/>
              <c:tx>
                <c:rich>
                  <a:bodyPr/>
                  <a:lstStyle/>
                  <a:p>
                    <a:r>
                      <a:rPr lang="en-US"/>
                      <a:t>74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F2A-4673-B34D-AD322DD9FDF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 Ages FY 17</c:v>
                </c:pt>
                <c:pt idx="1">
                  <c:v>All Ages FY 18</c:v>
                </c:pt>
                <c:pt idx="2">
                  <c:v>All Ages FY 19</c:v>
                </c:pt>
              </c:strCache>
            </c:strRef>
          </c:cat>
          <c:val>
            <c:numRef>
              <c:f>Sheet1!$G$2:$G$4</c:f>
              <c:numCache>
                <c:formatCode>"$"#,##0</c:formatCode>
                <c:ptCount val="3"/>
                <c:pt idx="0">
                  <c:v>5566</c:v>
                </c:pt>
                <c:pt idx="1">
                  <c:v>6037.04</c:v>
                </c:pt>
                <c:pt idx="2">
                  <c:v>6636.79</c:v>
                </c:pt>
              </c:numCache>
            </c:numRef>
          </c:val>
          <c:extLst>
            <c:ext xmlns:c16="http://schemas.microsoft.com/office/drawing/2014/chart" uri="{C3380CC4-5D6E-409C-BE32-E72D297353CC}">
              <c16:uniqueId val="{00000005-8336-40BD-A896-03D269AE3752}"/>
            </c:ext>
          </c:extLst>
        </c:ser>
        <c:ser>
          <c:idx val="6"/>
          <c:order val="6"/>
          <c:tx>
            <c:strRef>
              <c:f>Sheet1!$H$1</c:f>
              <c:strCache>
                <c:ptCount val="1"/>
                <c:pt idx="0">
                  <c:v>White</c:v>
                </c:pt>
              </c:strCache>
            </c:strRef>
          </c:tx>
          <c:spPr>
            <a:solidFill>
              <a:schemeClr val="accent5">
                <a:lumMod val="60000"/>
                <a:lumOff val="40000"/>
              </a:schemeClr>
            </a:solidFill>
            <a:ln>
              <a:noFill/>
            </a:ln>
            <a:effectLst/>
          </c:spPr>
          <c:invertIfNegative val="0"/>
          <c:cat>
            <c:strRef>
              <c:f>Sheet1!$A$2:$A$4</c:f>
              <c:strCache>
                <c:ptCount val="3"/>
                <c:pt idx="0">
                  <c:v>All Ages FY 17</c:v>
                </c:pt>
                <c:pt idx="1">
                  <c:v>All Ages FY 18</c:v>
                </c:pt>
                <c:pt idx="2">
                  <c:v>All Ages FY 19</c:v>
                </c:pt>
              </c:strCache>
            </c:strRef>
          </c:cat>
          <c:val>
            <c:numRef>
              <c:f>Sheet1!$H$2:$H$4</c:f>
              <c:numCache>
                <c:formatCode>"$"#,##0</c:formatCode>
                <c:ptCount val="3"/>
                <c:pt idx="0">
                  <c:v>9201.18</c:v>
                </c:pt>
                <c:pt idx="1">
                  <c:v>10230.94</c:v>
                </c:pt>
                <c:pt idx="2">
                  <c:v>10957.57</c:v>
                </c:pt>
              </c:numCache>
            </c:numRef>
          </c:val>
          <c:extLst>
            <c:ext xmlns:c16="http://schemas.microsoft.com/office/drawing/2014/chart" uri="{C3380CC4-5D6E-409C-BE32-E72D297353CC}">
              <c16:uniqueId val="{00000006-8336-40BD-A896-03D269AE3752}"/>
            </c:ext>
          </c:extLst>
        </c:ser>
        <c:ser>
          <c:idx val="7"/>
          <c:order val="7"/>
          <c:tx>
            <c:strRef>
              <c:f>Sheet1!$I$1</c:f>
              <c:strCache>
                <c:ptCount val="1"/>
                <c:pt idx="0">
                  <c:v>White E</c:v>
                </c:pt>
              </c:strCache>
            </c:strRef>
          </c:tx>
          <c:spPr>
            <a:pattFill prst="wdUpDiag">
              <a:fgClr>
                <a:schemeClr val="bg2">
                  <a:lumMod val="50000"/>
                </a:schemeClr>
              </a:fgClr>
              <a:bgClr>
                <a:schemeClr val="bg1"/>
              </a:bgClr>
            </a:pattFill>
            <a:ln>
              <a:noFill/>
            </a:ln>
            <a:effectLst/>
          </c:spPr>
          <c:invertIfNegative val="0"/>
          <c:dLbls>
            <c:dLbl>
              <c:idx val="0"/>
              <c:tx>
                <c:rich>
                  <a:bodyPr/>
                  <a:lstStyle/>
                  <a:p>
                    <a:r>
                      <a:rPr lang="en-US"/>
                      <a:t>74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82A-46FE-8DE8-78FE4F8B7A23}"/>
                </c:ext>
              </c:extLst>
            </c:dLbl>
            <c:dLbl>
              <c:idx val="1"/>
              <c:tx>
                <c:rich>
                  <a:bodyPr/>
                  <a:lstStyle/>
                  <a:p>
                    <a:r>
                      <a:rPr lang="en-US"/>
                      <a:t>73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82A-46FE-8DE8-78FE4F8B7A23}"/>
                </c:ext>
              </c:extLst>
            </c:dLbl>
            <c:dLbl>
              <c:idx val="2"/>
              <c:tx>
                <c:rich>
                  <a:bodyPr/>
                  <a:lstStyle/>
                  <a:p>
                    <a:r>
                      <a:rPr lang="en-US"/>
                      <a:t>72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82A-46FE-8DE8-78FE4F8B7A23}"/>
                </c:ext>
              </c:extLst>
            </c:dLbl>
            <c:dLbl>
              <c:idx val="3"/>
              <c:tx>
                <c:rich>
                  <a:bodyPr/>
                  <a:lstStyle/>
                  <a:p>
                    <a:r>
                      <a:rPr lang="en-US"/>
                      <a:t>72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F2A-4673-B34D-AD322DD9FDF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 Ages FY 17</c:v>
                </c:pt>
                <c:pt idx="1">
                  <c:v>All Ages FY 18</c:v>
                </c:pt>
                <c:pt idx="2">
                  <c:v>All Ages FY 19</c:v>
                </c:pt>
              </c:strCache>
            </c:strRef>
          </c:cat>
          <c:val>
            <c:numRef>
              <c:f>Sheet1!$I$2:$I$4</c:f>
              <c:numCache>
                <c:formatCode>"$"#,##0</c:formatCode>
                <c:ptCount val="3"/>
                <c:pt idx="0">
                  <c:v>6772</c:v>
                </c:pt>
                <c:pt idx="1">
                  <c:v>7482.73</c:v>
                </c:pt>
                <c:pt idx="2">
                  <c:v>7853.19</c:v>
                </c:pt>
              </c:numCache>
            </c:numRef>
          </c:val>
          <c:extLst>
            <c:ext xmlns:c16="http://schemas.microsoft.com/office/drawing/2014/chart" uri="{C3380CC4-5D6E-409C-BE32-E72D297353CC}">
              <c16:uniqueId val="{00000007-8336-40BD-A896-03D269AE3752}"/>
            </c:ext>
          </c:extLst>
        </c:ser>
        <c:ser>
          <c:idx val="8"/>
          <c:order val="8"/>
          <c:tx>
            <c:strRef>
              <c:f>Sheet1!$J$1</c:f>
              <c:strCache>
                <c:ptCount val="1"/>
                <c:pt idx="0">
                  <c:v>Other</c:v>
                </c:pt>
              </c:strCache>
            </c:strRef>
          </c:tx>
          <c:spPr>
            <a:solidFill>
              <a:srgbClr val="FFC000"/>
            </a:solidFill>
            <a:ln>
              <a:noFill/>
            </a:ln>
            <a:effectLst/>
          </c:spPr>
          <c:invertIfNegative val="0"/>
          <c:cat>
            <c:strRef>
              <c:f>Sheet1!$A$2:$A$4</c:f>
              <c:strCache>
                <c:ptCount val="3"/>
                <c:pt idx="0">
                  <c:v>All Ages FY 17</c:v>
                </c:pt>
                <c:pt idx="1">
                  <c:v>All Ages FY 18</c:v>
                </c:pt>
                <c:pt idx="2">
                  <c:v>All Ages FY 19</c:v>
                </c:pt>
              </c:strCache>
            </c:strRef>
          </c:cat>
          <c:val>
            <c:numRef>
              <c:f>Sheet1!$J$2:$J$4</c:f>
              <c:numCache>
                <c:formatCode>"$"#,##0</c:formatCode>
                <c:ptCount val="3"/>
                <c:pt idx="0">
                  <c:v>8286.8499999999985</c:v>
                </c:pt>
                <c:pt idx="1">
                  <c:v>9059.81</c:v>
                </c:pt>
                <c:pt idx="2">
                  <c:v>9914.2999999999975</c:v>
                </c:pt>
              </c:numCache>
            </c:numRef>
          </c:val>
          <c:extLst>
            <c:ext xmlns:c16="http://schemas.microsoft.com/office/drawing/2014/chart" uri="{C3380CC4-5D6E-409C-BE32-E72D297353CC}">
              <c16:uniqueId val="{00000008-8336-40BD-A896-03D269AE3752}"/>
            </c:ext>
          </c:extLst>
        </c:ser>
        <c:ser>
          <c:idx val="9"/>
          <c:order val="9"/>
          <c:tx>
            <c:strRef>
              <c:f>Sheet1!$K$1</c:f>
              <c:strCache>
                <c:ptCount val="1"/>
                <c:pt idx="0">
                  <c:v>Other E</c:v>
                </c:pt>
              </c:strCache>
            </c:strRef>
          </c:tx>
          <c:spPr>
            <a:pattFill prst="wdUpDiag">
              <a:fgClr>
                <a:schemeClr val="accent4"/>
              </a:fgClr>
              <a:bgClr>
                <a:schemeClr val="bg1"/>
              </a:bgClr>
            </a:pattFill>
            <a:ln>
              <a:noFill/>
            </a:ln>
            <a:effectLst/>
          </c:spPr>
          <c:invertIfNegative val="0"/>
          <c:dLbls>
            <c:dLbl>
              <c:idx val="0"/>
              <c:tx>
                <c:rich>
                  <a:bodyPr/>
                  <a:lstStyle/>
                  <a:p>
                    <a:r>
                      <a:rPr lang="en-US" b="1">
                        <a:solidFill>
                          <a:srgbClr val="FF0000"/>
                        </a:solidFill>
                      </a:rPr>
                      <a:t>73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82A-46FE-8DE8-78FE4F8B7A23}"/>
                </c:ext>
              </c:extLst>
            </c:dLbl>
            <c:dLbl>
              <c:idx val="1"/>
              <c:tx>
                <c:rich>
                  <a:bodyPr/>
                  <a:lstStyle/>
                  <a:p>
                    <a:r>
                      <a:rPr lang="en-US"/>
                      <a:t>73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82A-46FE-8DE8-78FE4F8B7A23}"/>
                </c:ext>
              </c:extLst>
            </c:dLbl>
            <c:dLbl>
              <c:idx val="2"/>
              <c:tx>
                <c:rich>
                  <a:bodyPr/>
                  <a:lstStyle/>
                  <a:p>
                    <a:r>
                      <a:rPr lang="en-US" b="1">
                        <a:solidFill>
                          <a:srgbClr val="FF0000"/>
                        </a:solidFill>
                      </a:rPr>
                      <a:t>70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082A-46FE-8DE8-78FE4F8B7A23}"/>
                </c:ext>
              </c:extLst>
            </c:dLbl>
            <c:dLbl>
              <c:idx val="3"/>
              <c:tx>
                <c:rich>
                  <a:bodyPr/>
                  <a:lstStyle/>
                  <a:p>
                    <a:r>
                      <a:rPr lang="en-US" b="1">
                        <a:solidFill>
                          <a:srgbClr val="FF0000"/>
                        </a:solidFill>
                      </a:rPr>
                      <a:t>70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F2A-4673-B34D-AD322DD9FDF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 Ages FY 17</c:v>
                </c:pt>
                <c:pt idx="1">
                  <c:v>All Ages FY 18</c:v>
                </c:pt>
                <c:pt idx="2">
                  <c:v>All Ages FY 19</c:v>
                </c:pt>
              </c:strCache>
            </c:strRef>
          </c:cat>
          <c:val>
            <c:numRef>
              <c:f>Sheet1!$K$2:$K$4</c:f>
              <c:numCache>
                <c:formatCode>"$"#,##0</c:formatCode>
                <c:ptCount val="3"/>
                <c:pt idx="0">
                  <c:v>6078</c:v>
                </c:pt>
                <c:pt idx="1">
                  <c:v>6610.13</c:v>
                </c:pt>
                <c:pt idx="2">
                  <c:v>6988.01</c:v>
                </c:pt>
              </c:numCache>
            </c:numRef>
          </c:val>
          <c:extLst>
            <c:ext xmlns:c16="http://schemas.microsoft.com/office/drawing/2014/chart" uri="{C3380CC4-5D6E-409C-BE32-E72D297353CC}">
              <c16:uniqueId val="{00000009-8336-40BD-A896-03D269AE3752}"/>
            </c:ext>
          </c:extLst>
        </c:ser>
        <c:ser>
          <c:idx val="10"/>
          <c:order val="10"/>
          <c:tx>
            <c:strRef>
              <c:f>Sheet1!$L$1</c:f>
              <c:strCache>
                <c:ptCount val="1"/>
                <c:pt idx="0">
                  <c:v>Average</c:v>
                </c:pt>
              </c:strCache>
            </c:strRef>
          </c:tx>
          <c:spPr>
            <a:solidFill>
              <a:srgbClr val="80CC4C"/>
            </a:solidFill>
            <a:ln>
              <a:noFill/>
            </a:ln>
            <a:effectLst/>
          </c:spPr>
          <c:invertIfNegative val="0"/>
          <c:cat>
            <c:strRef>
              <c:f>Sheet1!$A$2:$A$4</c:f>
              <c:strCache>
                <c:ptCount val="3"/>
                <c:pt idx="0">
                  <c:v>All Ages FY 17</c:v>
                </c:pt>
                <c:pt idx="1">
                  <c:v>All Ages FY 18</c:v>
                </c:pt>
                <c:pt idx="2">
                  <c:v>All Ages FY 19</c:v>
                </c:pt>
              </c:strCache>
            </c:strRef>
          </c:cat>
          <c:val>
            <c:numRef>
              <c:f>Sheet1!$L$2:$L$4</c:f>
              <c:numCache>
                <c:formatCode>"$"#,##0</c:formatCode>
                <c:ptCount val="3"/>
                <c:pt idx="0">
                  <c:v>7964</c:v>
                </c:pt>
                <c:pt idx="1">
                  <c:v>8684.1158153338838</c:v>
                </c:pt>
                <c:pt idx="2">
                  <c:v>9486.1414642857144</c:v>
                </c:pt>
              </c:numCache>
            </c:numRef>
          </c:val>
          <c:extLst>
            <c:ext xmlns:c16="http://schemas.microsoft.com/office/drawing/2014/chart" uri="{C3380CC4-5D6E-409C-BE32-E72D297353CC}">
              <c16:uniqueId val="{0000000A-8336-40BD-A896-03D269AE3752}"/>
            </c:ext>
          </c:extLst>
        </c:ser>
        <c:ser>
          <c:idx val="11"/>
          <c:order val="11"/>
          <c:tx>
            <c:strRef>
              <c:f>Sheet1!$M$1</c:f>
              <c:strCache>
                <c:ptCount val="1"/>
                <c:pt idx="0">
                  <c:v>Average E</c:v>
                </c:pt>
              </c:strCache>
            </c:strRef>
          </c:tx>
          <c:spPr>
            <a:pattFill prst="wdUpDiag">
              <a:fgClr>
                <a:srgbClr val="80CC4C"/>
              </a:fgClr>
              <a:bgClr>
                <a:schemeClr val="bg1"/>
              </a:bgClr>
            </a:pattFill>
            <a:ln>
              <a:noFill/>
            </a:ln>
            <a:effectLst/>
          </c:spPr>
          <c:invertIfNegative val="0"/>
          <c:dLbls>
            <c:dLbl>
              <c:idx val="0"/>
              <c:tx>
                <c:rich>
                  <a:bodyPr/>
                  <a:lstStyle/>
                  <a:p>
                    <a:r>
                      <a:rPr lang="en-US"/>
                      <a:t>74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82A-46FE-8DE8-78FE4F8B7A23}"/>
                </c:ext>
              </c:extLst>
            </c:dLbl>
            <c:dLbl>
              <c:idx val="1"/>
              <c:tx>
                <c:rich>
                  <a:bodyPr/>
                  <a:lstStyle/>
                  <a:p>
                    <a:r>
                      <a:rPr lang="en-US"/>
                      <a:t>74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82A-46FE-8DE8-78FE4F8B7A23}"/>
                </c:ext>
              </c:extLst>
            </c:dLbl>
            <c:dLbl>
              <c:idx val="2"/>
              <c:tx>
                <c:rich>
                  <a:bodyPr/>
                  <a:lstStyle/>
                  <a:p>
                    <a:r>
                      <a:rPr lang="en-US"/>
                      <a:t>74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082A-46FE-8DE8-78FE4F8B7A23}"/>
                </c:ext>
              </c:extLst>
            </c:dLbl>
            <c:dLbl>
              <c:idx val="3"/>
              <c:tx>
                <c:rich>
                  <a:bodyPr/>
                  <a:lstStyle/>
                  <a:p>
                    <a:r>
                      <a:rPr lang="en-US"/>
                      <a:t>74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F2A-4673-B34D-AD322DD9FDF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 Ages FY 17</c:v>
                </c:pt>
                <c:pt idx="1">
                  <c:v>All Ages FY 18</c:v>
                </c:pt>
                <c:pt idx="2">
                  <c:v>All Ages FY 19</c:v>
                </c:pt>
              </c:strCache>
            </c:strRef>
          </c:cat>
          <c:val>
            <c:numRef>
              <c:f>Sheet1!$M$2:$M$4</c:f>
              <c:numCache>
                <c:formatCode>"$"#,##0</c:formatCode>
                <c:ptCount val="3"/>
                <c:pt idx="0">
                  <c:v>5914</c:v>
                </c:pt>
                <c:pt idx="1">
                  <c:v>6406.9214633140964</c:v>
                </c:pt>
                <c:pt idx="2">
                  <c:v>6978.2908222222213</c:v>
                </c:pt>
              </c:numCache>
            </c:numRef>
          </c:val>
          <c:extLst>
            <c:ext xmlns:c16="http://schemas.microsoft.com/office/drawing/2014/chart" uri="{C3380CC4-5D6E-409C-BE32-E72D297353CC}">
              <c16:uniqueId val="{0000000B-8336-40BD-A896-03D269AE3752}"/>
            </c:ext>
          </c:extLst>
        </c:ser>
        <c:dLbls>
          <c:showLegendKey val="0"/>
          <c:showVal val="0"/>
          <c:showCatName val="0"/>
          <c:showSerName val="0"/>
          <c:showPercent val="0"/>
          <c:showBubbleSize val="0"/>
        </c:dLbls>
        <c:gapWidth val="219"/>
        <c:overlap val="-27"/>
        <c:axId val="2137097064"/>
        <c:axId val="2137100152"/>
      </c:barChart>
      <c:catAx>
        <c:axId val="2137097064"/>
        <c:scaling>
          <c:orientation val="minMax"/>
        </c:scaling>
        <c:delete val="1"/>
        <c:axPos val="b"/>
        <c:numFmt formatCode="General" sourceLinked="1"/>
        <c:majorTickMark val="none"/>
        <c:minorTickMark val="none"/>
        <c:tickLblPos val="nextTo"/>
        <c:crossAx val="2137100152"/>
        <c:crosses val="autoZero"/>
        <c:auto val="1"/>
        <c:lblAlgn val="ctr"/>
        <c:lblOffset val="100"/>
        <c:noMultiLvlLbl val="0"/>
      </c:catAx>
      <c:valAx>
        <c:axId val="2137100152"/>
        <c:scaling>
          <c:orientation val="minMax"/>
          <c:min val="20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7097064"/>
        <c:crosses val="autoZero"/>
        <c:crossBetween val="between"/>
      </c:valAx>
      <c:spPr>
        <a:noFill/>
        <a:ln>
          <a:noFill/>
        </a:ln>
        <a:effectLst/>
      </c:spPr>
    </c:plotArea>
    <c:legend>
      <c:legendPos val="t"/>
      <c:legendEntry>
        <c:idx val="1"/>
        <c:delete val="1"/>
      </c:legendEntry>
      <c:legendEntry>
        <c:idx val="3"/>
        <c:delete val="1"/>
      </c:legendEntry>
      <c:legendEntry>
        <c:idx val="5"/>
        <c:delete val="1"/>
      </c:legendEntry>
      <c:legendEntry>
        <c:idx val="7"/>
        <c:delete val="1"/>
      </c:legendEntry>
      <c:legendEntry>
        <c:idx val="9"/>
        <c:delete val="1"/>
      </c:legendEntry>
      <c:legendEntry>
        <c:idx val="11"/>
        <c:delete val="1"/>
      </c:legendEntry>
      <c:layout>
        <c:manualLayout>
          <c:xMode val="edge"/>
          <c:yMode val="edge"/>
          <c:x val="0.190032676284592"/>
          <c:y val="9.19188161435497E-2"/>
          <c:w val="0.61993464743081605"/>
          <c:h val="8.364539892042439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Asian</c:v>
                </c:pt>
              </c:strCache>
            </c:strRef>
          </c:tx>
          <c:spPr>
            <a:solidFill>
              <a:schemeClr val="accent1"/>
            </a:solidFill>
            <a:ln>
              <a:noFill/>
            </a:ln>
            <a:effectLst/>
          </c:spPr>
          <c:invertIfNegative val="0"/>
          <c:cat>
            <c:strRef>
              <c:f>Sheet1!$A$2:$A$4</c:f>
              <c:strCache>
                <c:ptCount val="3"/>
                <c:pt idx="0">
                  <c:v>Age 0-2 FY 17</c:v>
                </c:pt>
                <c:pt idx="1">
                  <c:v>Age 0-2 FY 18</c:v>
                </c:pt>
                <c:pt idx="2">
                  <c:v>Age 0-2 FY 19</c:v>
                </c:pt>
              </c:strCache>
            </c:strRef>
          </c:cat>
          <c:val>
            <c:numRef>
              <c:f>Sheet1!$B$2:$B$4</c:f>
              <c:numCache>
                <c:formatCode>"$"#,##0</c:formatCode>
                <c:ptCount val="3"/>
                <c:pt idx="0">
                  <c:v>8226.43</c:v>
                </c:pt>
                <c:pt idx="1">
                  <c:v>8352.61</c:v>
                </c:pt>
                <c:pt idx="2">
                  <c:v>7814</c:v>
                </c:pt>
              </c:numCache>
            </c:numRef>
          </c:val>
          <c:extLst>
            <c:ext xmlns:c16="http://schemas.microsoft.com/office/drawing/2014/chart" uri="{C3380CC4-5D6E-409C-BE32-E72D297353CC}">
              <c16:uniqueId val="{00000000-8336-40BD-A896-03D269AE3752}"/>
            </c:ext>
          </c:extLst>
        </c:ser>
        <c:ser>
          <c:idx val="1"/>
          <c:order val="1"/>
          <c:tx>
            <c:strRef>
              <c:f>Sheet1!$C$1</c:f>
              <c:strCache>
                <c:ptCount val="1"/>
                <c:pt idx="0">
                  <c:v>Asian E</c:v>
                </c:pt>
              </c:strCache>
            </c:strRef>
          </c:tx>
          <c:spPr>
            <a:pattFill prst="dkHorz">
              <a:fgClr>
                <a:schemeClr val="accent1"/>
              </a:fgClr>
              <a:bgClr>
                <a:schemeClr val="bg1"/>
              </a:bgClr>
            </a:pattFill>
            <a:ln>
              <a:noFill/>
            </a:ln>
            <a:effectLst/>
          </c:spPr>
          <c:invertIfNegative val="0"/>
          <c:dLbls>
            <c:dLbl>
              <c:idx val="0"/>
              <c:tx>
                <c:rich>
                  <a:bodyPr/>
                  <a:lstStyle/>
                  <a:p>
                    <a:r>
                      <a:rPr lang="en-US"/>
                      <a:t>72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1D0-4AC9-AD48-A54A7FFB3E5F}"/>
                </c:ext>
              </c:extLst>
            </c:dLbl>
            <c:dLbl>
              <c:idx val="1"/>
              <c:tx>
                <c:rich>
                  <a:bodyPr/>
                  <a:lstStyle/>
                  <a:p>
                    <a:r>
                      <a:rPr lang="en-US"/>
                      <a:t>73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1D0-4AC9-AD48-A54A7FFB3E5F}"/>
                </c:ext>
              </c:extLst>
            </c:dLbl>
            <c:dLbl>
              <c:idx val="2"/>
              <c:tx>
                <c:rich>
                  <a:bodyPr/>
                  <a:lstStyle/>
                  <a:p>
                    <a:r>
                      <a:rPr lang="en-US"/>
                      <a:t>74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1D0-4AC9-AD48-A54A7FFB3E5F}"/>
                </c:ext>
              </c:extLst>
            </c:dLbl>
            <c:dLbl>
              <c:idx val="3"/>
              <c:tx>
                <c:rich>
                  <a:bodyPr/>
                  <a:lstStyle/>
                  <a:p>
                    <a:r>
                      <a:rPr lang="en-US"/>
                      <a:t>73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E71-4D39-B9E3-7B1F002EECC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0-2 FY 17</c:v>
                </c:pt>
                <c:pt idx="1">
                  <c:v>Age 0-2 FY 18</c:v>
                </c:pt>
                <c:pt idx="2">
                  <c:v>Age 0-2 FY 19</c:v>
                </c:pt>
              </c:strCache>
            </c:strRef>
          </c:cat>
          <c:val>
            <c:numRef>
              <c:f>Sheet1!$C$2:$C$4</c:f>
              <c:numCache>
                <c:formatCode>"$"#,##0</c:formatCode>
                <c:ptCount val="3"/>
                <c:pt idx="0">
                  <c:v>5957</c:v>
                </c:pt>
                <c:pt idx="1">
                  <c:v>6128.15</c:v>
                </c:pt>
                <c:pt idx="2">
                  <c:v>5813</c:v>
                </c:pt>
              </c:numCache>
            </c:numRef>
          </c:val>
          <c:extLst>
            <c:ext xmlns:c16="http://schemas.microsoft.com/office/drawing/2014/chart" uri="{C3380CC4-5D6E-409C-BE32-E72D297353CC}">
              <c16:uniqueId val="{00000001-8336-40BD-A896-03D269AE3752}"/>
            </c:ext>
          </c:extLst>
        </c:ser>
        <c:ser>
          <c:idx val="2"/>
          <c:order val="2"/>
          <c:tx>
            <c:strRef>
              <c:f>Sheet1!$D$1</c:f>
              <c:strCache>
                <c:ptCount val="1"/>
                <c:pt idx="0">
                  <c:v>Black</c:v>
                </c:pt>
              </c:strCache>
            </c:strRef>
          </c:tx>
          <c:spPr>
            <a:solidFill>
              <a:srgbClr val="FF0000"/>
            </a:solidFill>
            <a:ln>
              <a:noFill/>
            </a:ln>
            <a:effectLst/>
          </c:spPr>
          <c:invertIfNegative val="0"/>
          <c:cat>
            <c:strRef>
              <c:f>Sheet1!$A$2:$A$4</c:f>
              <c:strCache>
                <c:ptCount val="3"/>
                <c:pt idx="0">
                  <c:v>Age 0-2 FY 17</c:v>
                </c:pt>
                <c:pt idx="1">
                  <c:v>Age 0-2 FY 18</c:v>
                </c:pt>
                <c:pt idx="2">
                  <c:v>Age 0-2 FY 19</c:v>
                </c:pt>
              </c:strCache>
            </c:strRef>
          </c:cat>
          <c:val>
            <c:numRef>
              <c:f>Sheet1!$D$2:$D$4</c:f>
              <c:numCache>
                <c:formatCode>"$"#,##0</c:formatCode>
                <c:ptCount val="3"/>
                <c:pt idx="0">
                  <c:v>5532.4</c:v>
                </c:pt>
                <c:pt idx="1">
                  <c:v>6290.7</c:v>
                </c:pt>
                <c:pt idx="2">
                  <c:v>8112</c:v>
                </c:pt>
              </c:numCache>
            </c:numRef>
          </c:val>
          <c:extLst>
            <c:ext xmlns:c16="http://schemas.microsoft.com/office/drawing/2014/chart" uri="{C3380CC4-5D6E-409C-BE32-E72D297353CC}">
              <c16:uniqueId val="{00000002-8336-40BD-A896-03D269AE3752}"/>
            </c:ext>
          </c:extLst>
        </c:ser>
        <c:ser>
          <c:idx val="3"/>
          <c:order val="3"/>
          <c:tx>
            <c:strRef>
              <c:f>Sheet1!$E$1</c:f>
              <c:strCache>
                <c:ptCount val="1"/>
                <c:pt idx="0">
                  <c:v>Black/African American E</c:v>
                </c:pt>
              </c:strCache>
            </c:strRef>
          </c:tx>
          <c:spPr>
            <a:pattFill prst="wdUpDiag">
              <a:fgClr>
                <a:srgbClr val="FF0000"/>
              </a:fgClr>
              <a:bgClr>
                <a:schemeClr val="bg1"/>
              </a:bgClr>
            </a:pattFill>
            <a:ln>
              <a:noFill/>
            </a:ln>
            <a:effectLst/>
          </c:spPr>
          <c:invertIfNegative val="0"/>
          <c:dLbls>
            <c:dLbl>
              <c:idx val="0"/>
              <c:tx>
                <c:rich>
                  <a:bodyPr/>
                  <a:lstStyle/>
                  <a:p>
                    <a:r>
                      <a:rPr lang="en-US"/>
                      <a:t>63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1D0-4AC9-AD48-A54A7FFB3E5F}"/>
                </c:ext>
              </c:extLst>
            </c:dLbl>
            <c:dLbl>
              <c:idx val="1"/>
              <c:tx>
                <c:rich>
                  <a:bodyPr/>
                  <a:lstStyle/>
                  <a:p>
                    <a:r>
                      <a:rPr lang="en-US"/>
                      <a:t>60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1D0-4AC9-AD48-A54A7FFB3E5F}"/>
                </c:ext>
              </c:extLst>
            </c:dLbl>
            <c:dLbl>
              <c:idx val="2"/>
              <c:tx>
                <c:rich>
                  <a:bodyPr/>
                  <a:lstStyle/>
                  <a:p>
                    <a:r>
                      <a:rPr lang="en-US" b="0">
                        <a:solidFill>
                          <a:schemeClr val="tx1"/>
                        </a:solidFill>
                      </a:rPr>
                      <a:t>71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1D0-4AC9-AD48-A54A7FFB3E5F}"/>
                </c:ext>
              </c:extLst>
            </c:dLbl>
            <c:dLbl>
              <c:idx val="3"/>
              <c:tx>
                <c:rich>
                  <a:bodyPr/>
                  <a:lstStyle/>
                  <a:p>
                    <a:r>
                      <a:rPr lang="en-US"/>
                      <a:t>60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E71-4D39-B9E3-7B1F002EECCE}"/>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0-2 FY 17</c:v>
                </c:pt>
                <c:pt idx="1">
                  <c:v>Age 0-2 FY 18</c:v>
                </c:pt>
                <c:pt idx="2">
                  <c:v>Age 0-2 FY 19</c:v>
                </c:pt>
              </c:strCache>
            </c:strRef>
          </c:cat>
          <c:val>
            <c:numRef>
              <c:f>Sheet1!$E$2:$E$4</c:f>
              <c:numCache>
                <c:formatCode>"$"#,##0</c:formatCode>
                <c:ptCount val="3"/>
                <c:pt idx="0">
                  <c:v>3504</c:v>
                </c:pt>
                <c:pt idx="1">
                  <c:v>3793.52</c:v>
                </c:pt>
                <c:pt idx="2">
                  <c:v>5772</c:v>
                </c:pt>
              </c:numCache>
            </c:numRef>
          </c:val>
          <c:extLst>
            <c:ext xmlns:c16="http://schemas.microsoft.com/office/drawing/2014/chart" uri="{C3380CC4-5D6E-409C-BE32-E72D297353CC}">
              <c16:uniqueId val="{00000003-8336-40BD-A896-03D269AE3752}"/>
            </c:ext>
          </c:extLst>
        </c:ser>
        <c:ser>
          <c:idx val="4"/>
          <c:order val="4"/>
          <c:tx>
            <c:strRef>
              <c:f>Sheet1!$F$1</c:f>
              <c:strCache>
                <c:ptCount val="1"/>
                <c:pt idx="0">
                  <c:v>Hispanic</c:v>
                </c:pt>
              </c:strCache>
            </c:strRef>
          </c:tx>
          <c:spPr>
            <a:solidFill>
              <a:schemeClr val="accent3"/>
            </a:solidFill>
            <a:ln>
              <a:noFill/>
            </a:ln>
            <a:effectLst/>
          </c:spPr>
          <c:invertIfNegative val="0"/>
          <c:cat>
            <c:strRef>
              <c:f>Sheet1!$A$2:$A$4</c:f>
              <c:strCache>
                <c:ptCount val="3"/>
                <c:pt idx="0">
                  <c:v>Age 0-2 FY 17</c:v>
                </c:pt>
                <c:pt idx="1">
                  <c:v>Age 0-2 FY 18</c:v>
                </c:pt>
                <c:pt idx="2">
                  <c:v>Age 0-2 FY 19</c:v>
                </c:pt>
              </c:strCache>
            </c:strRef>
          </c:cat>
          <c:val>
            <c:numRef>
              <c:f>Sheet1!$F$2:$F$4</c:f>
              <c:numCache>
                <c:formatCode>"$"#,##0</c:formatCode>
                <c:ptCount val="3"/>
                <c:pt idx="0">
                  <c:v>8011.36</c:v>
                </c:pt>
                <c:pt idx="1">
                  <c:v>8412.58</c:v>
                </c:pt>
                <c:pt idx="2">
                  <c:v>8449</c:v>
                </c:pt>
              </c:numCache>
            </c:numRef>
          </c:val>
          <c:extLst>
            <c:ext xmlns:c16="http://schemas.microsoft.com/office/drawing/2014/chart" uri="{C3380CC4-5D6E-409C-BE32-E72D297353CC}">
              <c16:uniqueId val="{00000004-8336-40BD-A896-03D269AE3752}"/>
            </c:ext>
          </c:extLst>
        </c:ser>
        <c:ser>
          <c:idx val="5"/>
          <c:order val="5"/>
          <c:tx>
            <c:strRef>
              <c:f>Sheet1!$G$1</c:f>
              <c:strCache>
                <c:ptCount val="1"/>
                <c:pt idx="0">
                  <c:v>Hispanic E</c:v>
                </c:pt>
              </c:strCache>
            </c:strRef>
          </c:tx>
          <c:spPr>
            <a:pattFill prst="wdUpDiag">
              <a:fgClr>
                <a:schemeClr val="accent3"/>
              </a:fgClr>
              <a:bgClr>
                <a:schemeClr val="bg1"/>
              </a:bgClr>
            </a:pattFill>
            <a:ln>
              <a:noFill/>
            </a:ln>
            <a:effectLst/>
          </c:spPr>
          <c:invertIfNegative val="0"/>
          <c:dLbls>
            <c:dLbl>
              <c:idx val="0"/>
              <c:tx>
                <c:rich>
                  <a:bodyPr/>
                  <a:lstStyle/>
                  <a:p>
                    <a:r>
                      <a:rPr lang="en-US"/>
                      <a:t>68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1D0-4AC9-AD48-A54A7FFB3E5F}"/>
                </c:ext>
              </c:extLst>
            </c:dLbl>
            <c:dLbl>
              <c:idx val="1"/>
              <c:tx>
                <c:rich>
                  <a:bodyPr/>
                  <a:lstStyle/>
                  <a:p>
                    <a:r>
                      <a:rPr lang="en-US"/>
                      <a:t>70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1D0-4AC9-AD48-A54A7FFB3E5F}"/>
                </c:ext>
              </c:extLst>
            </c:dLbl>
            <c:dLbl>
              <c:idx val="2"/>
              <c:tx>
                <c:rich>
                  <a:bodyPr/>
                  <a:lstStyle/>
                  <a:p>
                    <a:r>
                      <a:rPr lang="en-US"/>
                      <a:t>71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1D0-4AC9-AD48-A54A7FFB3E5F}"/>
                </c:ext>
              </c:extLst>
            </c:dLbl>
            <c:dLbl>
              <c:idx val="3"/>
              <c:tx>
                <c:rich>
                  <a:bodyPr/>
                  <a:lstStyle/>
                  <a:p>
                    <a:r>
                      <a:rPr lang="en-US"/>
                      <a:t>70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E71-4D39-B9E3-7B1F002EECC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0-2 FY 17</c:v>
                </c:pt>
                <c:pt idx="1">
                  <c:v>Age 0-2 FY 18</c:v>
                </c:pt>
                <c:pt idx="2">
                  <c:v>Age 0-2 FY 19</c:v>
                </c:pt>
              </c:strCache>
            </c:strRef>
          </c:cat>
          <c:val>
            <c:numRef>
              <c:f>Sheet1!$G$2:$G$4</c:f>
              <c:numCache>
                <c:formatCode>"$"#,##0</c:formatCode>
                <c:ptCount val="3"/>
                <c:pt idx="0">
                  <c:v>5418</c:v>
                </c:pt>
                <c:pt idx="1">
                  <c:v>5893.64</c:v>
                </c:pt>
                <c:pt idx="2">
                  <c:v>5962</c:v>
                </c:pt>
              </c:numCache>
            </c:numRef>
          </c:val>
          <c:extLst>
            <c:ext xmlns:c16="http://schemas.microsoft.com/office/drawing/2014/chart" uri="{C3380CC4-5D6E-409C-BE32-E72D297353CC}">
              <c16:uniqueId val="{00000005-8336-40BD-A896-03D269AE3752}"/>
            </c:ext>
          </c:extLst>
        </c:ser>
        <c:ser>
          <c:idx val="6"/>
          <c:order val="6"/>
          <c:tx>
            <c:strRef>
              <c:f>Sheet1!$H$1</c:f>
              <c:strCache>
                <c:ptCount val="1"/>
                <c:pt idx="0">
                  <c:v>White</c:v>
                </c:pt>
              </c:strCache>
            </c:strRef>
          </c:tx>
          <c:spPr>
            <a:solidFill>
              <a:schemeClr val="accent5">
                <a:lumMod val="60000"/>
                <a:lumOff val="40000"/>
              </a:schemeClr>
            </a:solidFill>
            <a:ln>
              <a:noFill/>
            </a:ln>
            <a:effectLst/>
          </c:spPr>
          <c:invertIfNegative val="0"/>
          <c:cat>
            <c:strRef>
              <c:f>Sheet1!$A$2:$A$4</c:f>
              <c:strCache>
                <c:ptCount val="3"/>
                <c:pt idx="0">
                  <c:v>Age 0-2 FY 17</c:v>
                </c:pt>
                <c:pt idx="1">
                  <c:v>Age 0-2 FY 18</c:v>
                </c:pt>
                <c:pt idx="2">
                  <c:v>Age 0-2 FY 19</c:v>
                </c:pt>
              </c:strCache>
            </c:strRef>
          </c:cat>
          <c:val>
            <c:numRef>
              <c:f>Sheet1!$H$2:$H$4</c:f>
              <c:numCache>
                <c:formatCode>"$"#,##0</c:formatCode>
                <c:ptCount val="3"/>
                <c:pt idx="0">
                  <c:v>6836.83</c:v>
                </c:pt>
                <c:pt idx="1">
                  <c:v>8282.11</c:v>
                </c:pt>
                <c:pt idx="2">
                  <c:v>6905</c:v>
                </c:pt>
              </c:numCache>
            </c:numRef>
          </c:val>
          <c:extLst>
            <c:ext xmlns:c16="http://schemas.microsoft.com/office/drawing/2014/chart" uri="{C3380CC4-5D6E-409C-BE32-E72D297353CC}">
              <c16:uniqueId val="{00000006-8336-40BD-A896-03D269AE3752}"/>
            </c:ext>
          </c:extLst>
        </c:ser>
        <c:ser>
          <c:idx val="7"/>
          <c:order val="7"/>
          <c:tx>
            <c:strRef>
              <c:f>Sheet1!$I$1</c:f>
              <c:strCache>
                <c:ptCount val="1"/>
                <c:pt idx="0">
                  <c:v>White E</c:v>
                </c:pt>
              </c:strCache>
            </c:strRef>
          </c:tx>
          <c:spPr>
            <a:pattFill prst="wdUpDiag">
              <a:fgClr>
                <a:schemeClr val="bg2">
                  <a:lumMod val="50000"/>
                </a:schemeClr>
              </a:fgClr>
              <a:bgClr>
                <a:schemeClr val="bg1"/>
              </a:bgClr>
            </a:pattFill>
            <a:ln>
              <a:noFill/>
            </a:ln>
            <a:effectLst/>
          </c:spPr>
          <c:invertIfNegative val="0"/>
          <c:dLbls>
            <c:dLbl>
              <c:idx val="0"/>
              <c:tx>
                <c:rich>
                  <a:bodyPr/>
                  <a:lstStyle/>
                  <a:p>
                    <a:r>
                      <a:rPr lang="en-US"/>
                      <a:t>70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1D0-4AC9-AD48-A54A7FFB3E5F}"/>
                </c:ext>
              </c:extLst>
            </c:dLbl>
            <c:dLbl>
              <c:idx val="1"/>
              <c:tx>
                <c:rich>
                  <a:bodyPr/>
                  <a:lstStyle/>
                  <a:p>
                    <a:r>
                      <a:rPr lang="en-US"/>
                      <a:t>69</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1D0-4AC9-AD48-A54A7FFB3E5F}"/>
                </c:ext>
              </c:extLst>
            </c:dLbl>
            <c:dLbl>
              <c:idx val="2"/>
              <c:tx>
                <c:rich>
                  <a:bodyPr/>
                  <a:lstStyle/>
                  <a:p>
                    <a:r>
                      <a:rPr lang="en-US" b="1">
                        <a:solidFill>
                          <a:schemeClr val="accent2"/>
                        </a:solidFill>
                      </a:rPr>
                      <a:t>70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1D0-4AC9-AD48-A54A7FFB3E5F}"/>
                </c:ext>
              </c:extLst>
            </c:dLbl>
            <c:dLbl>
              <c:idx val="3"/>
              <c:tx>
                <c:rich>
                  <a:bodyPr/>
                  <a:lstStyle/>
                  <a:p>
                    <a:r>
                      <a:rPr lang="en-US"/>
                      <a:t>69</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E71-4D39-B9E3-7B1F002EECC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0-2 FY 17</c:v>
                </c:pt>
                <c:pt idx="1">
                  <c:v>Age 0-2 FY 18</c:v>
                </c:pt>
                <c:pt idx="2">
                  <c:v>Age 0-2 FY 19</c:v>
                </c:pt>
              </c:strCache>
            </c:strRef>
          </c:cat>
          <c:val>
            <c:numRef>
              <c:f>Sheet1!$I$2:$I$4</c:f>
              <c:numCache>
                <c:formatCode>"$"#,##0</c:formatCode>
                <c:ptCount val="3"/>
                <c:pt idx="0">
                  <c:v>4762</c:v>
                </c:pt>
                <c:pt idx="1">
                  <c:v>5691.57</c:v>
                </c:pt>
                <c:pt idx="2">
                  <c:v>4865</c:v>
                </c:pt>
              </c:numCache>
            </c:numRef>
          </c:val>
          <c:extLst>
            <c:ext xmlns:c16="http://schemas.microsoft.com/office/drawing/2014/chart" uri="{C3380CC4-5D6E-409C-BE32-E72D297353CC}">
              <c16:uniqueId val="{00000007-8336-40BD-A896-03D269AE3752}"/>
            </c:ext>
          </c:extLst>
        </c:ser>
        <c:ser>
          <c:idx val="8"/>
          <c:order val="8"/>
          <c:tx>
            <c:strRef>
              <c:f>Sheet1!$J$1</c:f>
              <c:strCache>
                <c:ptCount val="1"/>
                <c:pt idx="0">
                  <c:v>Other</c:v>
                </c:pt>
              </c:strCache>
            </c:strRef>
          </c:tx>
          <c:spPr>
            <a:solidFill>
              <a:srgbClr val="FFC000"/>
            </a:solidFill>
            <a:ln>
              <a:noFill/>
            </a:ln>
            <a:effectLst/>
          </c:spPr>
          <c:invertIfNegative val="0"/>
          <c:cat>
            <c:strRef>
              <c:f>Sheet1!$A$2:$A$4</c:f>
              <c:strCache>
                <c:ptCount val="3"/>
                <c:pt idx="0">
                  <c:v>Age 0-2 FY 17</c:v>
                </c:pt>
                <c:pt idx="1">
                  <c:v>Age 0-2 FY 18</c:v>
                </c:pt>
                <c:pt idx="2">
                  <c:v>Age 0-2 FY 19</c:v>
                </c:pt>
              </c:strCache>
            </c:strRef>
          </c:cat>
          <c:val>
            <c:numRef>
              <c:f>Sheet1!$J$2:$J$4</c:f>
              <c:numCache>
                <c:formatCode>"$"#,##0</c:formatCode>
                <c:ptCount val="3"/>
                <c:pt idx="0">
                  <c:v>6986.25</c:v>
                </c:pt>
                <c:pt idx="1">
                  <c:v>7844.42</c:v>
                </c:pt>
                <c:pt idx="2">
                  <c:v>8808</c:v>
                </c:pt>
              </c:numCache>
            </c:numRef>
          </c:val>
          <c:extLst>
            <c:ext xmlns:c16="http://schemas.microsoft.com/office/drawing/2014/chart" uri="{C3380CC4-5D6E-409C-BE32-E72D297353CC}">
              <c16:uniqueId val="{00000008-8336-40BD-A896-03D269AE3752}"/>
            </c:ext>
          </c:extLst>
        </c:ser>
        <c:ser>
          <c:idx val="9"/>
          <c:order val="9"/>
          <c:tx>
            <c:strRef>
              <c:f>Sheet1!$K$1</c:f>
              <c:strCache>
                <c:ptCount val="1"/>
                <c:pt idx="0">
                  <c:v>Other E</c:v>
                </c:pt>
              </c:strCache>
            </c:strRef>
          </c:tx>
          <c:spPr>
            <a:pattFill prst="wdUpDiag">
              <a:fgClr>
                <a:schemeClr val="accent4"/>
              </a:fgClr>
              <a:bgClr>
                <a:schemeClr val="bg1"/>
              </a:bgClr>
            </a:pattFill>
            <a:ln>
              <a:noFill/>
            </a:ln>
            <a:effectLst/>
          </c:spPr>
          <c:invertIfNegative val="0"/>
          <c:dLbls>
            <c:dLbl>
              <c:idx val="0"/>
              <c:tx>
                <c:rich>
                  <a:bodyPr/>
                  <a:lstStyle/>
                  <a:p>
                    <a:r>
                      <a:rPr lang="en-US"/>
                      <a:t>68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1D0-4AC9-AD48-A54A7FFB3E5F}"/>
                </c:ext>
              </c:extLst>
            </c:dLbl>
            <c:dLbl>
              <c:idx val="1"/>
              <c:tx>
                <c:rich>
                  <a:bodyPr/>
                  <a:lstStyle/>
                  <a:p>
                    <a:r>
                      <a:rPr lang="en-US"/>
                      <a:t>71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1D0-4AC9-AD48-A54A7FFB3E5F}"/>
                </c:ext>
              </c:extLst>
            </c:dLbl>
            <c:dLbl>
              <c:idx val="2"/>
              <c:tx>
                <c:rich>
                  <a:bodyPr/>
                  <a:lstStyle/>
                  <a:p>
                    <a:r>
                      <a:rPr lang="en-US"/>
                      <a:t>71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1D0-4AC9-AD48-A54A7FFB3E5F}"/>
                </c:ext>
              </c:extLst>
            </c:dLbl>
            <c:dLbl>
              <c:idx val="3"/>
              <c:tx>
                <c:rich>
                  <a:bodyPr/>
                  <a:lstStyle/>
                  <a:p>
                    <a:r>
                      <a:rPr lang="en-US"/>
                      <a:t>71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E71-4D39-B9E3-7B1F002EECC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0-2 FY 17</c:v>
                </c:pt>
                <c:pt idx="1">
                  <c:v>Age 0-2 FY 18</c:v>
                </c:pt>
                <c:pt idx="2">
                  <c:v>Age 0-2 FY 19</c:v>
                </c:pt>
              </c:strCache>
            </c:strRef>
          </c:cat>
          <c:val>
            <c:numRef>
              <c:f>Sheet1!$K$2:$K$4</c:f>
              <c:numCache>
                <c:formatCode>"$"#,##0</c:formatCode>
                <c:ptCount val="3"/>
                <c:pt idx="0">
                  <c:v>4770</c:v>
                </c:pt>
                <c:pt idx="1">
                  <c:v>5554.86</c:v>
                </c:pt>
                <c:pt idx="2">
                  <c:v>6250</c:v>
                </c:pt>
              </c:numCache>
            </c:numRef>
          </c:val>
          <c:extLst>
            <c:ext xmlns:c16="http://schemas.microsoft.com/office/drawing/2014/chart" uri="{C3380CC4-5D6E-409C-BE32-E72D297353CC}">
              <c16:uniqueId val="{00000009-8336-40BD-A896-03D269AE3752}"/>
            </c:ext>
          </c:extLst>
        </c:ser>
        <c:ser>
          <c:idx val="10"/>
          <c:order val="10"/>
          <c:tx>
            <c:strRef>
              <c:f>Sheet1!$L$1</c:f>
              <c:strCache>
                <c:ptCount val="1"/>
                <c:pt idx="0">
                  <c:v>Average</c:v>
                </c:pt>
              </c:strCache>
            </c:strRef>
          </c:tx>
          <c:spPr>
            <a:solidFill>
              <a:srgbClr val="80CC4C"/>
            </a:solidFill>
            <a:ln>
              <a:noFill/>
            </a:ln>
            <a:effectLst/>
          </c:spPr>
          <c:invertIfNegative val="0"/>
          <c:cat>
            <c:strRef>
              <c:f>Sheet1!$A$2:$A$4</c:f>
              <c:strCache>
                <c:ptCount val="3"/>
                <c:pt idx="0">
                  <c:v>Age 0-2 FY 17</c:v>
                </c:pt>
                <c:pt idx="1">
                  <c:v>Age 0-2 FY 18</c:v>
                </c:pt>
                <c:pt idx="2">
                  <c:v>Age 0-2 FY 19</c:v>
                </c:pt>
              </c:strCache>
            </c:strRef>
          </c:cat>
          <c:val>
            <c:numRef>
              <c:f>Sheet1!$L$2:$L$4</c:f>
              <c:numCache>
                <c:formatCode>"$"#,##0</c:formatCode>
                <c:ptCount val="3"/>
                <c:pt idx="0">
                  <c:v>7750</c:v>
                </c:pt>
                <c:pt idx="1">
                  <c:v>8256.1119480102698</c:v>
                </c:pt>
                <c:pt idx="2">
                  <c:v>8281</c:v>
                </c:pt>
              </c:numCache>
            </c:numRef>
          </c:val>
          <c:extLst>
            <c:ext xmlns:c16="http://schemas.microsoft.com/office/drawing/2014/chart" uri="{C3380CC4-5D6E-409C-BE32-E72D297353CC}">
              <c16:uniqueId val="{0000000A-8336-40BD-A896-03D269AE3752}"/>
            </c:ext>
          </c:extLst>
        </c:ser>
        <c:ser>
          <c:idx val="11"/>
          <c:order val="11"/>
          <c:tx>
            <c:strRef>
              <c:f>Sheet1!$M$1</c:f>
              <c:strCache>
                <c:ptCount val="1"/>
                <c:pt idx="0">
                  <c:v>Average E</c:v>
                </c:pt>
              </c:strCache>
            </c:strRef>
          </c:tx>
          <c:spPr>
            <a:pattFill prst="wdUpDiag">
              <a:fgClr>
                <a:srgbClr val="80CC4C"/>
              </a:fgClr>
              <a:bgClr>
                <a:schemeClr val="bg1"/>
              </a:bgClr>
            </a:pattFill>
            <a:ln>
              <a:noFill/>
            </a:ln>
            <a:effectLst/>
          </c:spPr>
          <c:invertIfNegative val="0"/>
          <c:dLbls>
            <c:dLbl>
              <c:idx val="0"/>
              <c:tx>
                <c:rich>
                  <a:bodyPr/>
                  <a:lstStyle/>
                  <a:p>
                    <a:r>
                      <a:rPr lang="en-US"/>
                      <a:t>68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1D0-4AC9-AD48-A54A7FFB3E5F}"/>
                </c:ext>
              </c:extLst>
            </c:dLbl>
            <c:dLbl>
              <c:idx val="1"/>
              <c:tx>
                <c:rich>
                  <a:bodyPr/>
                  <a:lstStyle/>
                  <a:p>
                    <a:r>
                      <a:rPr lang="en-US"/>
                      <a:t>70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1D0-4AC9-AD48-A54A7FFB3E5F}"/>
                </c:ext>
              </c:extLst>
            </c:dLbl>
            <c:dLbl>
              <c:idx val="2"/>
              <c:tx>
                <c:rich>
                  <a:bodyPr/>
                  <a:lstStyle/>
                  <a:p>
                    <a:r>
                      <a:rPr lang="en-US"/>
                      <a:t>71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1D0-4AC9-AD48-A54A7FFB3E5F}"/>
                </c:ext>
              </c:extLst>
            </c:dLbl>
            <c:dLbl>
              <c:idx val="3"/>
              <c:tx>
                <c:rich>
                  <a:bodyPr/>
                  <a:lstStyle/>
                  <a:p>
                    <a:r>
                      <a:rPr lang="en-US"/>
                      <a:t>70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E71-4D39-B9E3-7B1F002EECC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0-2 FY 17</c:v>
                </c:pt>
                <c:pt idx="1">
                  <c:v>Age 0-2 FY 18</c:v>
                </c:pt>
                <c:pt idx="2">
                  <c:v>Age 0-2 FY 19</c:v>
                </c:pt>
              </c:strCache>
            </c:strRef>
          </c:cat>
          <c:val>
            <c:numRef>
              <c:f>Sheet1!$M$2:$M$4</c:f>
              <c:numCache>
                <c:formatCode>"$"#,##0</c:formatCode>
                <c:ptCount val="3"/>
                <c:pt idx="0">
                  <c:v>5303</c:v>
                </c:pt>
                <c:pt idx="1">
                  <c:v>5804.7034595635423</c:v>
                </c:pt>
                <c:pt idx="2">
                  <c:v>5887</c:v>
                </c:pt>
              </c:numCache>
            </c:numRef>
          </c:val>
          <c:extLst>
            <c:ext xmlns:c16="http://schemas.microsoft.com/office/drawing/2014/chart" uri="{C3380CC4-5D6E-409C-BE32-E72D297353CC}">
              <c16:uniqueId val="{0000000B-8336-40BD-A896-03D269AE3752}"/>
            </c:ext>
          </c:extLst>
        </c:ser>
        <c:dLbls>
          <c:showLegendKey val="0"/>
          <c:showVal val="0"/>
          <c:showCatName val="0"/>
          <c:showSerName val="0"/>
          <c:showPercent val="0"/>
          <c:showBubbleSize val="0"/>
        </c:dLbls>
        <c:gapWidth val="219"/>
        <c:overlap val="-27"/>
        <c:axId val="2146187352"/>
        <c:axId val="2146190392"/>
      </c:barChart>
      <c:catAx>
        <c:axId val="2146187352"/>
        <c:scaling>
          <c:orientation val="minMax"/>
        </c:scaling>
        <c:delete val="1"/>
        <c:axPos val="b"/>
        <c:numFmt formatCode="General" sourceLinked="1"/>
        <c:majorTickMark val="none"/>
        <c:minorTickMark val="none"/>
        <c:tickLblPos val="nextTo"/>
        <c:crossAx val="2146190392"/>
        <c:crosses val="autoZero"/>
        <c:auto val="1"/>
        <c:lblAlgn val="ctr"/>
        <c:lblOffset val="100"/>
        <c:noMultiLvlLbl val="0"/>
      </c:catAx>
      <c:valAx>
        <c:axId val="2146190392"/>
        <c:scaling>
          <c:orientation val="minMax"/>
          <c:min val="20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6187352"/>
        <c:crosses val="autoZero"/>
        <c:crossBetween val="between"/>
      </c:valAx>
      <c:spPr>
        <a:noFill/>
        <a:ln>
          <a:noFill/>
        </a:ln>
        <a:effectLst/>
      </c:spPr>
    </c:plotArea>
    <c:legend>
      <c:legendPos val="t"/>
      <c:legendEntry>
        <c:idx val="1"/>
        <c:delete val="1"/>
      </c:legendEntry>
      <c:legendEntry>
        <c:idx val="3"/>
        <c:delete val="1"/>
      </c:legendEntry>
      <c:legendEntry>
        <c:idx val="5"/>
        <c:delete val="1"/>
      </c:legendEntry>
      <c:legendEntry>
        <c:idx val="7"/>
        <c:delete val="1"/>
      </c:legendEntry>
      <c:legendEntry>
        <c:idx val="9"/>
        <c:delete val="1"/>
      </c:legendEntry>
      <c:legendEntry>
        <c:idx val="11"/>
        <c:delete val="1"/>
      </c:legendEntry>
      <c:layout>
        <c:manualLayout>
          <c:xMode val="edge"/>
          <c:yMode val="edge"/>
          <c:x val="0.190032676284592"/>
          <c:y val="9.19188161435497E-2"/>
          <c:w val="0.61993464743081605"/>
          <c:h val="8.364539892042439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Asian</c:v>
                </c:pt>
              </c:strCache>
            </c:strRef>
          </c:tx>
          <c:spPr>
            <a:solidFill>
              <a:schemeClr val="accent1"/>
            </a:solidFill>
            <a:ln>
              <a:noFill/>
            </a:ln>
            <a:effectLst/>
          </c:spPr>
          <c:invertIfNegative val="0"/>
          <c:cat>
            <c:strRef>
              <c:f>Sheet1!$A$2:$A$4</c:f>
              <c:strCache>
                <c:ptCount val="3"/>
                <c:pt idx="0">
                  <c:v>Age 3-21 FY 17</c:v>
                </c:pt>
                <c:pt idx="1">
                  <c:v>Age 3-21 FY 18</c:v>
                </c:pt>
                <c:pt idx="2">
                  <c:v>Age 3-21 FY 19</c:v>
                </c:pt>
              </c:strCache>
            </c:strRef>
          </c:cat>
          <c:val>
            <c:numRef>
              <c:f>Sheet1!$B$2:$B$4</c:f>
              <c:numCache>
                <c:formatCode>"$"#,##0</c:formatCode>
                <c:ptCount val="3"/>
                <c:pt idx="0">
                  <c:v>6347.75</c:v>
                </c:pt>
                <c:pt idx="1">
                  <c:v>7205.5</c:v>
                </c:pt>
                <c:pt idx="2">
                  <c:v>8239.18</c:v>
                </c:pt>
              </c:numCache>
            </c:numRef>
          </c:val>
          <c:extLst>
            <c:ext xmlns:c16="http://schemas.microsoft.com/office/drawing/2014/chart" uri="{C3380CC4-5D6E-409C-BE32-E72D297353CC}">
              <c16:uniqueId val="{00000000-8336-40BD-A896-03D269AE3752}"/>
            </c:ext>
          </c:extLst>
        </c:ser>
        <c:ser>
          <c:idx val="1"/>
          <c:order val="1"/>
          <c:tx>
            <c:strRef>
              <c:f>Sheet1!$C$1</c:f>
              <c:strCache>
                <c:ptCount val="1"/>
                <c:pt idx="0">
                  <c:v>Asian E</c:v>
                </c:pt>
              </c:strCache>
            </c:strRef>
          </c:tx>
          <c:spPr>
            <a:pattFill prst="dkHorz">
              <a:fgClr>
                <a:schemeClr val="accent1"/>
              </a:fgClr>
              <a:bgClr>
                <a:schemeClr val="bg1"/>
              </a:bgClr>
            </a:pattFill>
            <a:ln>
              <a:noFill/>
            </a:ln>
            <a:effectLst/>
          </c:spPr>
          <c:invertIfNegative val="0"/>
          <c:dLbls>
            <c:dLbl>
              <c:idx val="0"/>
              <c:tx>
                <c:rich>
                  <a:bodyPr/>
                  <a:lstStyle/>
                  <a:p>
                    <a:r>
                      <a:rPr lang="en-US" dirty="0"/>
                      <a:t>73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1D0-4AC9-AD48-A54A7FFB3E5F}"/>
                </c:ext>
              </c:extLst>
            </c:dLbl>
            <c:dLbl>
              <c:idx val="1"/>
              <c:tx>
                <c:rich>
                  <a:bodyPr/>
                  <a:lstStyle/>
                  <a:p>
                    <a:r>
                      <a:rPr lang="en-US" dirty="0"/>
                      <a:t>72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1D0-4AC9-AD48-A54A7FFB3E5F}"/>
                </c:ext>
              </c:extLst>
            </c:dLbl>
            <c:dLbl>
              <c:idx val="2"/>
              <c:tx>
                <c:rich>
                  <a:bodyPr/>
                  <a:lstStyle/>
                  <a:p>
                    <a:r>
                      <a:rPr lang="en-US" dirty="0"/>
                      <a:t>73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1D0-4AC9-AD48-A54A7FFB3E5F}"/>
                </c:ext>
              </c:extLst>
            </c:dLbl>
            <c:dLbl>
              <c:idx val="3"/>
              <c:tx>
                <c:rich>
                  <a:bodyPr/>
                  <a:lstStyle/>
                  <a:p>
                    <a:r>
                      <a:rPr lang="en-US" dirty="0"/>
                      <a:t>72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E7E-475D-B1C9-155394C7A27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3-21 FY 17</c:v>
                </c:pt>
                <c:pt idx="1">
                  <c:v>Age 3-21 FY 18</c:v>
                </c:pt>
                <c:pt idx="2">
                  <c:v>Age 3-21 FY 19</c:v>
                </c:pt>
              </c:strCache>
            </c:strRef>
          </c:cat>
          <c:val>
            <c:numRef>
              <c:f>Sheet1!$C$2:$C$4</c:f>
              <c:numCache>
                <c:formatCode>"$"#,##0</c:formatCode>
                <c:ptCount val="3"/>
                <c:pt idx="0">
                  <c:v>4616</c:v>
                </c:pt>
                <c:pt idx="1">
                  <c:v>5188.08</c:v>
                </c:pt>
                <c:pt idx="2">
                  <c:v>5997.15</c:v>
                </c:pt>
              </c:numCache>
            </c:numRef>
          </c:val>
          <c:extLst>
            <c:ext xmlns:c16="http://schemas.microsoft.com/office/drawing/2014/chart" uri="{C3380CC4-5D6E-409C-BE32-E72D297353CC}">
              <c16:uniqueId val="{00000001-8336-40BD-A896-03D269AE3752}"/>
            </c:ext>
          </c:extLst>
        </c:ser>
        <c:ser>
          <c:idx val="2"/>
          <c:order val="2"/>
          <c:tx>
            <c:strRef>
              <c:f>Sheet1!$D$1</c:f>
              <c:strCache>
                <c:ptCount val="1"/>
                <c:pt idx="0">
                  <c:v>Black</c:v>
                </c:pt>
              </c:strCache>
            </c:strRef>
          </c:tx>
          <c:spPr>
            <a:solidFill>
              <a:srgbClr val="FF0000"/>
            </a:solidFill>
            <a:ln>
              <a:noFill/>
            </a:ln>
            <a:effectLst/>
          </c:spPr>
          <c:invertIfNegative val="0"/>
          <c:cat>
            <c:strRef>
              <c:f>Sheet1!$A$2:$A$4</c:f>
              <c:strCache>
                <c:ptCount val="3"/>
                <c:pt idx="0">
                  <c:v>Age 3-21 FY 17</c:v>
                </c:pt>
                <c:pt idx="1">
                  <c:v>Age 3-21 FY 18</c:v>
                </c:pt>
                <c:pt idx="2">
                  <c:v>Age 3-21 FY 19</c:v>
                </c:pt>
              </c:strCache>
            </c:strRef>
          </c:cat>
          <c:val>
            <c:numRef>
              <c:f>Sheet1!$D$2:$D$4</c:f>
              <c:numCache>
                <c:formatCode>"$"#,##0</c:formatCode>
                <c:ptCount val="3"/>
                <c:pt idx="0">
                  <c:v>6207.61</c:v>
                </c:pt>
                <c:pt idx="1">
                  <c:v>7047.61</c:v>
                </c:pt>
                <c:pt idx="2">
                  <c:v>8062.97</c:v>
                </c:pt>
              </c:numCache>
            </c:numRef>
          </c:val>
          <c:extLst>
            <c:ext xmlns:c16="http://schemas.microsoft.com/office/drawing/2014/chart" uri="{C3380CC4-5D6E-409C-BE32-E72D297353CC}">
              <c16:uniqueId val="{00000002-8336-40BD-A896-03D269AE3752}"/>
            </c:ext>
          </c:extLst>
        </c:ser>
        <c:ser>
          <c:idx val="3"/>
          <c:order val="3"/>
          <c:tx>
            <c:strRef>
              <c:f>Sheet1!$E$1</c:f>
              <c:strCache>
                <c:ptCount val="1"/>
                <c:pt idx="0">
                  <c:v>Black/African American E</c:v>
                </c:pt>
              </c:strCache>
            </c:strRef>
          </c:tx>
          <c:spPr>
            <a:pattFill prst="wdUpDiag">
              <a:fgClr>
                <a:srgbClr val="FF0000"/>
              </a:fgClr>
              <a:bgClr>
                <a:schemeClr val="bg1"/>
              </a:bgClr>
            </a:pattFill>
            <a:ln>
              <a:noFill/>
            </a:ln>
            <a:effectLst/>
          </c:spPr>
          <c:invertIfNegative val="0"/>
          <c:dLbls>
            <c:dLbl>
              <c:idx val="0"/>
              <c:tx>
                <c:rich>
                  <a:bodyPr/>
                  <a:lstStyle/>
                  <a:p>
                    <a:r>
                      <a:rPr lang="en-US" b="0" dirty="0">
                        <a:solidFill>
                          <a:schemeClr val="tx1"/>
                        </a:solidFill>
                      </a:rPr>
                      <a:t>74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1D0-4AC9-AD48-A54A7FFB3E5F}"/>
                </c:ext>
              </c:extLst>
            </c:dLbl>
            <c:dLbl>
              <c:idx val="1"/>
              <c:tx>
                <c:rich>
                  <a:bodyPr/>
                  <a:lstStyle/>
                  <a:p>
                    <a:r>
                      <a:rPr lang="en-US" dirty="0"/>
                      <a:t>71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1D0-4AC9-AD48-A54A7FFB3E5F}"/>
                </c:ext>
              </c:extLst>
            </c:dLbl>
            <c:dLbl>
              <c:idx val="2"/>
              <c:tx>
                <c:rich>
                  <a:bodyPr/>
                  <a:lstStyle/>
                  <a:p>
                    <a:r>
                      <a:rPr lang="en-US" dirty="0"/>
                      <a:t>70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1D0-4AC9-AD48-A54A7FFB3E5F}"/>
                </c:ext>
              </c:extLst>
            </c:dLbl>
            <c:dLbl>
              <c:idx val="3"/>
              <c:tx>
                <c:rich>
                  <a:bodyPr/>
                  <a:lstStyle/>
                  <a:p>
                    <a:r>
                      <a:rPr lang="en-US" dirty="0"/>
                      <a:t>71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E7E-475D-B1C9-155394C7A27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3-21 FY 17</c:v>
                </c:pt>
                <c:pt idx="1">
                  <c:v>Age 3-21 FY 18</c:v>
                </c:pt>
                <c:pt idx="2">
                  <c:v>Age 3-21 FY 19</c:v>
                </c:pt>
              </c:strCache>
            </c:strRef>
          </c:cat>
          <c:val>
            <c:numRef>
              <c:f>Sheet1!$E$2:$E$4</c:f>
              <c:numCache>
                <c:formatCode>"$"#,##0</c:formatCode>
                <c:ptCount val="3"/>
                <c:pt idx="0">
                  <c:v>4589</c:v>
                </c:pt>
                <c:pt idx="1">
                  <c:v>4999.2299999999996</c:v>
                </c:pt>
                <c:pt idx="2">
                  <c:v>5683.64</c:v>
                </c:pt>
              </c:numCache>
            </c:numRef>
          </c:val>
          <c:extLst>
            <c:ext xmlns:c16="http://schemas.microsoft.com/office/drawing/2014/chart" uri="{C3380CC4-5D6E-409C-BE32-E72D297353CC}">
              <c16:uniqueId val="{00000003-8336-40BD-A896-03D269AE3752}"/>
            </c:ext>
          </c:extLst>
        </c:ser>
        <c:ser>
          <c:idx val="4"/>
          <c:order val="4"/>
          <c:tx>
            <c:strRef>
              <c:f>Sheet1!$F$1</c:f>
              <c:strCache>
                <c:ptCount val="1"/>
                <c:pt idx="0">
                  <c:v>Hispanic</c:v>
                </c:pt>
              </c:strCache>
            </c:strRef>
          </c:tx>
          <c:spPr>
            <a:solidFill>
              <a:schemeClr val="accent3"/>
            </a:solidFill>
            <a:ln>
              <a:noFill/>
            </a:ln>
            <a:effectLst/>
          </c:spPr>
          <c:invertIfNegative val="0"/>
          <c:cat>
            <c:strRef>
              <c:f>Sheet1!$A$2:$A$4</c:f>
              <c:strCache>
                <c:ptCount val="3"/>
                <c:pt idx="0">
                  <c:v>Age 3-21 FY 17</c:v>
                </c:pt>
                <c:pt idx="1">
                  <c:v>Age 3-21 FY 18</c:v>
                </c:pt>
                <c:pt idx="2">
                  <c:v>Age 3-21 FY 19</c:v>
                </c:pt>
              </c:strCache>
            </c:strRef>
          </c:cat>
          <c:val>
            <c:numRef>
              <c:f>Sheet1!$F$2:$F$4</c:f>
              <c:numCache>
                <c:formatCode>"$"#,##0</c:formatCode>
                <c:ptCount val="3"/>
                <c:pt idx="0">
                  <c:v>5280.74</c:v>
                </c:pt>
                <c:pt idx="1">
                  <c:v>5959.93</c:v>
                </c:pt>
                <c:pt idx="2">
                  <c:v>6754.24</c:v>
                </c:pt>
              </c:numCache>
            </c:numRef>
          </c:val>
          <c:extLst>
            <c:ext xmlns:c16="http://schemas.microsoft.com/office/drawing/2014/chart" uri="{C3380CC4-5D6E-409C-BE32-E72D297353CC}">
              <c16:uniqueId val="{00000004-8336-40BD-A896-03D269AE3752}"/>
            </c:ext>
          </c:extLst>
        </c:ser>
        <c:ser>
          <c:idx val="5"/>
          <c:order val="5"/>
          <c:tx>
            <c:strRef>
              <c:f>Sheet1!$G$1</c:f>
              <c:strCache>
                <c:ptCount val="1"/>
                <c:pt idx="0">
                  <c:v>Hispanic E</c:v>
                </c:pt>
              </c:strCache>
            </c:strRef>
          </c:tx>
          <c:spPr>
            <a:pattFill prst="wdUpDiag">
              <a:fgClr>
                <a:schemeClr val="accent3"/>
              </a:fgClr>
              <a:bgClr>
                <a:schemeClr val="bg1"/>
              </a:bgClr>
            </a:pattFill>
            <a:ln>
              <a:noFill/>
            </a:ln>
            <a:effectLst/>
          </c:spPr>
          <c:invertIfNegative val="0"/>
          <c:dLbls>
            <c:dLbl>
              <c:idx val="0"/>
              <c:tx>
                <c:rich>
                  <a:bodyPr/>
                  <a:lstStyle/>
                  <a:p>
                    <a:r>
                      <a:rPr lang="en-US" dirty="0"/>
                      <a:t>73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1D0-4AC9-AD48-A54A7FFB3E5F}"/>
                </c:ext>
              </c:extLst>
            </c:dLbl>
            <c:dLbl>
              <c:idx val="1"/>
              <c:tx>
                <c:rich>
                  <a:bodyPr/>
                  <a:lstStyle/>
                  <a:p>
                    <a:r>
                      <a:rPr lang="en-US" dirty="0"/>
                      <a:t>73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1D0-4AC9-AD48-A54A7FFB3E5F}"/>
                </c:ext>
              </c:extLst>
            </c:dLbl>
            <c:dLbl>
              <c:idx val="2"/>
              <c:tx>
                <c:rich>
                  <a:bodyPr/>
                  <a:lstStyle/>
                  <a:p>
                    <a:r>
                      <a:rPr lang="en-US" dirty="0"/>
                      <a:t>74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1D0-4AC9-AD48-A54A7FFB3E5F}"/>
                </c:ext>
              </c:extLst>
            </c:dLbl>
            <c:dLbl>
              <c:idx val="3"/>
              <c:tx>
                <c:rich>
                  <a:bodyPr/>
                  <a:lstStyle/>
                  <a:p>
                    <a:r>
                      <a:rPr lang="en-US" dirty="0"/>
                      <a:t>73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E7E-475D-B1C9-155394C7A27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3-21 FY 17</c:v>
                </c:pt>
                <c:pt idx="1">
                  <c:v>Age 3-21 FY 18</c:v>
                </c:pt>
                <c:pt idx="2">
                  <c:v>Age 3-21 FY 19</c:v>
                </c:pt>
              </c:strCache>
            </c:strRef>
          </c:cat>
          <c:val>
            <c:numRef>
              <c:f>Sheet1!$G$2:$G$4</c:f>
              <c:numCache>
                <c:formatCode>"$"#,##0</c:formatCode>
                <c:ptCount val="3"/>
                <c:pt idx="0">
                  <c:v>3854</c:v>
                </c:pt>
                <c:pt idx="1">
                  <c:v>4334.66</c:v>
                </c:pt>
                <c:pt idx="2">
                  <c:v>5004.1400000000003</c:v>
                </c:pt>
              </c:numCache>
            </c:numRef>
          </c:val>
          <c:extLst>
            <c:ext xmlns:c16="http://schemas.microsoft.com/office/drawing/2014/chart" uri="{C3380CC4-5D6E-409C-BE32-E72D297353CC}">
              <c16:uniqueId val="{00000005-8336-40BD-A896-03D269AE3752}"/>
            </c:ext>
          </c:extLst>
        </c:ser>
        <c:ser>
          <c:idx val="6"/>
          <c:order val="6"/>
          <c:tx>
            <c:strRef>
              <c:f>Sheet1!$H$1</c:f>
              <c:strCache>
                <c:ptCount val="1"/>
                <c:pt idx="0">
                  <c:v>White</c:v>
                </c:pt>
              </c:strCache>
            </c:strRef>
          </c:tx>
          <c:spPr>
            <a:solidFill>
              <a:schemeClr val="accent5">
                <a:lumMod val="60000"/>
                <a:lumOff val="40000"/>
              </a:schemeClr>
            </a:solidFill>
            <a:ln>
              <a:noFill/>
            </a:ln>
            <a:effectLst/>
          </c:spPr>
          <c:invertIfNegative val="0"/>
          <c:cat>
            <c:strRef>
              <c:f>Sheet1!$A$2:$A$4</c:f>
              <c:strCache>
                <c:ptCount val="3"/>
                <c:pt idx="0">
                  <c:v>Age 3-21 FY 17</c:v>
                </c:pt>
                <c:pt idx="1">
                  <c:v>Age 3-21 FY 18</c:v>
                </c:pt>
                <c:pt idx="2">
                  <c:v>Age 3-21 FY 19</c:v>
                </c:pt>
              </c:strCache>
            </c:strRef>
          </c:cat>
          <c:val>
            <c:numRef>
              <c:f>Sheet1!$H$2:$H$4</c:f>
              <c:numCache>
                <c:formatCode>"$"#,##0</c:formatCode>
                <c:ptCount val="3"/>
                <c:pt idx="0">
                  <c:v>6753.03</c:v>
                </c:pt>
                <c:pt idx="1">
                  <c:v>7439.81</c:v>
                </c:pt>
                <c:pt idx="2">
                  <c:v>8464.1</c:v>
                </c:pt>
              </c:numCache>
            </c:numRef>
          </c:val>
          <c:extLst>
            <c:ext xmlns:c16="http://schemas.microsoft.com/office/drawing/2014/chart" uri="{C3380CC4-5D6E-409C-BE32-E72D297353CC}">
              <c16:uniqueId val="{00000006-8336-40BD-A896-03D269AE3752}"/>
            </c:ext>
          </c:extLst>
        </c:ser>
        <c:ser>
          <c:idx val="7"/>
          <c:order val="7"/>
          <c:tx>
            <c:strRef>
              <c:f>Sheet1!$I$1</c:f>
              <c:strCache>
                <c:ptCount val="1"/>
                <c:pt idx="0">
                  <c:v>White E</c:v>
                </c:pt>
              </c:strCache>
            </c:strRef>
          </c:tx>
          <c:spPr>
            <a:pattFill prst="wdUpDiag">
              <a:fgClr>
                <a:schemeClr val="bg2">
                  <a:lumMod val="50000"/>
                </a:schemeClr>
              </a:fgClr>
              <a:bgClr>
                <a:schemeClr val="bg1"/>
              </a:bgClr>
            </a:pattFill>
            <a:ln>
              <a:noFill/>
            </a:ln>
            <a:effectLst/>
          </c:spPr>
          <c:invertIfNegative val="0"/>
          <c:dLbls>
            <c:dLbl>
              <c:idx val="0"/>
              <c:tx>
                <c:rich>
                  <a:bodyPr/>
                  <a:lstStyle/>
                  <a:p>
                    <a:r>
                      <a:rPr lang="en-US" b="1" dirty="0">
                        <a:solidFill>
                          <a:srgbClr val="FF0000"/>
                        </a:solidFill>
                      </a:rPr>
                      <a:t>67</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1D0-4AC9-AD48-A54A7FFB3E5F}"/>
                </c:ext>
              </c:extLst>
            </c:dLbl>
            <c:dLbl>
              <c:idx val="1"/>
              <c:tx>
                <c:rich>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r>
                      <a:rPr lang="en-US" sz="1400" b="1" dirty="0">
                        <a:solidFill>
                          <a:srgbClr val="FF0000"/>
                        </a:solidFill>
                      </a:rPr>
                      <a:t>67</a:t>
                    </a:r>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1D0-4AC9-AD48-A54A7FFB3E5F}"/>
                </c:ext>
              </c:extLst>
            </c:dLbl>
            <c:dLbl>
              <c:idx val="2"/>
              <c:tx>
                <c:rich>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r>
                      <a:rPr lang="en-US" sz="1400" b="1" dirty="0">
                        <a:solidFill>
                          <a:srgbClr val="FF0000"/>
                        </a:solidFill>
                      </a:rPr>
                      <a:t>65</a:t>
                    </a:r>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1D0-4AC9-AD48-A54A7FFB3E5F}"/>
                </c:ext>
              </c:extLst>
            </c:dLbl>
            <c:dLbl>
              <c:idx val="3"/>
              <c:tx>
                <c:rich>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r>
                      <a:rPr lang="en-US" sz="1400" b="1" dirty="0">
                        <a:solidFill>
                          <a:srgbClr val="FF0000"/>
                        </a:solidFill>
                      </a:rPr>
                      <a:t>67</a:t>
                    </a:r>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E7E-475D-B1C9-155394C7A27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3-21 FY 17</c:v>
                </c:pt>
                <c:pt idx="1">
                  <c:v>Age 3-21 FY 18</c:v>
                </c:pt>
                <c:pt idx="2">
                  <c:v>Age 3-21 FY 19</c:v>
                </c:pt>
              </c:strCache>
            </c:strRef>
          </c:cat>
          <c:val>
            <c:numRef>
              <c:f>Sheet1!$I$2:$I$4</c:f>
              <c:numCache>
                <c:formatCode>"$"#,##0</c:formatCode>
                <c:ptCount val="3"/>
                <c:pt idx="0">
                  <c:v>4491</c:v>
                </c:pt>
                <c:pt idx="1">
                  <c:v>4962.46</c:v>
                </c:pt>
                <c:pt idx="2">
                  <c:v>5510.82</c:v>
                </c:pt>
              </c:numCache>
            </c:numRef>
          </c:val>
          <c:extLst>
            <c:ext xmlns:c16="http://schemas.microsoft.com/office/drawing/2014/chart" uri="{C3380CC4-5D6E-409C-BE32-E72D297353CC}">
              <c16:uniqueId val="{00000007-8336-40BD-A896-03D269AE3752}"/>
            </c:ext>
          </c:extLst>
        </c:ser>
        <c:ser>
          <c:idx val="8"/>
          <c:order val="8"/>
          <c:tx>
            <c:strRef>
              <c:f>Sheet1!$J$1</c:f>
              <c:strCache>
                <c:ptCount val="1"/>
                <c:pt idx="0">
                  <c:v>Other</c:v>
                </c:pt>
              </c:strCache>
            </c:strRef>
          </c:tx>
          <c:spPr>
            <a:solidFill>
              <a:srgbClr val="FFC000"/>
            </a:solidFill>
            <a:ln>
              <a:noFill/>
            </a:ln>
            <a:effectLst/>
          </c:spPr>
          <c:invertIfNegative val="0"/>
          <c:cat>
            <c:strRef>
              <c:f>Sheet1!$A$2:$A$4</c:f>
              <c:strCache>
                <c:ptCount val="3"/>
                <c:pt idx="0">
                  <c:v>Age 3-21 FY 17</c:v>
                </c:pt>
                <c:pt idx="1">
                  <c:v>Age 3-21 FY 18</c:v>
                </c:pt>
                <c:pt idx="2">
                  <c:v>Age 3-21 FY 19</c:v>
                </c:pt>
              </c:strCache>
            </c:strRef>
          </c:cat>
          <c:val>
            <c:numRef>
              <c:f>Sheet1!$J$2:$J$4</c:f>
              <c:numCache>
                <c:formatCode>"$"#,##0</c:formatCode>
                <c:ptCount val="3"/>
                <c:pt idx="0">
                  <c:v>7585.09</c:v>
                </c:pt>
                <c:pt idx="1">
                  <c:v>7991.22</c:v>
                </c:pt>
                <c:pt idx="2">
                  <c:v>8730.2999999999975</c:v>
                </c:pt>
              </c:numCache>
            </c:numRef>
          </c:val>
          <c:extLst>
            <c:ext xmlns:c16="http://schemas.microsoft.com/office/drawing/2014/chart" uri="{C3380CC4-5D6E-409C-BE32-E72D297353CC}">
              <c16:uniqueId val="{00000008-8336-40BD-A896-03D269AE3752}"/>
            </c:ext>
          </c:extLst>
        </c:ser>
        <c:ser>
          <c:idx val="9"/>
          <c:order val="9"/>
          <c:tx>
            <c:strRef>
              <c:f>Sheet1!$K$1</c:f>
              <c:strCache>
                <c:ptCount val="1"/>
                <c:pt idx="0">
                  <c:v>Other E</c:v>
                </c:pt>
              </c:strCache>
            </c:strRef>
          </c:tx>
          <c:spPr>
            <a:pattFill prst="wdUpDiag">
              <a:fgClr>
                <a:schemeClr val="accent4"/>
              </a:fgClr>
              <a:bgClr>
                <a:schemeClr val="bg1"/>
              </a:bgClr>
            </a:pattFill>
            <a:ln>
              <a:noFill/>
            </a:ln>
            <a:effectLst/>
          </c:spPr>
          <c:invertIfNegative val="0"/>
          <c:dLbls>
            <c:dLbl>
              <c:idx val="0"/>
              <c:tx>
                <c:rich>
                  <a:bodyPr/>
                  <a:lstStyle/>
                  <a:p>
                    <a:r>
                      <a:rPr lang="en-US" dirty="0"/>
                      <a:t>73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1D0-4AC9-AD48-A54A7FFB3E5F}"/>
                </c:ext>
              </c:extLst>
            </c:dLbl>
            <c:dLbl>
              <c:idx val="1"/>
              <c:tx>
                <c:rich>
                  <a:bodyPr/>
                  <a:lstStyle/>
                  <a:p>
                    <a:r>
                      <a:rPr lang="en-US" dirty="0"/>
                      <a:t>71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1D0-4AC9-AD48-A54A7FFB3E5F}"/>
                </c:ext>
              </c:extLst>
            </c:dLbl>
            <c:dLbl>
              <c:idx val="2"/>
              <c:tx>
                <c:rich>
                  <a:bodyPr/>
                  <a:lstStyle/>
                  <a:p>
                    <a:r>
                      <a:rPr lang="en-US" dirty="0"/>
                      <a:t>68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1D0-4AC9-AD48-A54A7FFB3E5F}"/>
                </c:ext>
              </c:extLst>
            </c:dLbl>
            <c:dLbl>
              <c:idx val="3"/>
              <c:tx>
                <c:rich>
                  <a:bodyPr/>
                  <a:lstStyle/>
                  <a:p>
                    <a:r>
                      <a:rPr lang="en-US" dirty="0"/>
                      <a:t>71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E7E-475D-B1C9-155394C7A27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3-21 FY 17</c:v>
                </c:pt>
                <c:pt idx="1">
                  <c:v>Age 3-21 FY 18</c:v>
                </c:pt>
                <c:pt idx="2">
                  <c:v>Age 3-21 FY 19</c:v>
                </c:pt>
              </c:strCache>
            </c:strRef>
          </c:cat>
          <c:val>
            <c:numRef>
              <c:f>Sheet1!$K$2:$K$4</c:f>
              <c:numCache>
                <c:formatCode>"$"#,##0</c:formatCode>
                <c:ptCount val="3"/>
                <c:pt idx="0">
                  <c:v>5521</c:v>
                </c:pt>
                <c:pt idx="1">
                  <c:v>5688.85</c:v>
                </c:pt>
                <c:pt idx="2">
                  <c:v>5962.53</c:v>
                </c:pt>
              </c:numCache>
            </c:numRef>
          </c:val>
          <c:extLst>
            <c:ext xmlns:c16="http://schemas.microsoft.com/office/drawing/2014/chart" uri="{C3380CC4-5D6E-409C-BE32-E72D297353CC}">
              <c16:uniqueId val="{00000009-8336-40BD-A896-03D269AE3752}"/>
            </c:ext>
          </c:extLst>
        </c:ser>
        <c:ser>
          <c:idx val="10"/>
          <c:order val="10"/>
          <c:tx>
            <c:strRef>
              <c:f>Sheet1!$L$1</c:f>
              <c:strCache>
                <c:ptCount val="1"/>
                <c:pt idx="0">
                  <c:v>Average</c:v>
                </c:pt>
              </c:strCache>
            </c:strRef>
          </c:tx>
          <c:spPr>
            <a:solidFill>
              <a:srgbClr val="80CC4C"/>
            </a:solidFill>
            <a:ln>
              <a:noFill/>
            </a:ln>
            <a:effectLst/>
          </c:spPr>
          <c:invertIfNegative val="0"/>
          <c:cat>
            <c:strRef>
              <c:f>Sheet1!$A$2:$A$4</c:f>
              <c:strCache>
                <c:ptCount val="3"/>
                <c:pt idx="0">
                  <c:v>Age 3-21 FY 17</c:v>
                </c:pt>
                <c:pt idx="1">
                  <c:v>Age 3-21 FY 18</c:v>
                </c:pt>
                <c:pt idx="2">
                  <c:v>Age 3-21 FY 19</c:v>
                </c:pt>
              </c:strCache>
            </c:strRef>
          </c:cat>
          <c:val>
            <c:numRef>
              <c:f>Sheet1!$L$2:$L$4</c:f>
              <c:numCache>
                <c:formatCode>"$"#,##0</c:formatCode>
                <c:ptCount val="3"/>
                <c:pt idx="0">
                  <c:v>5802.9619877123223</c:v>
                </c:pt>
                <c:pt idx="1">
                  <c:v>6498.3654435340222</c:v>
                </c:pt>
                <c:pt idx="2">
                  <c:v>7369.8805308831024</c:v>
                </c:pt>
              </c:numCache>
            </c:numRef>
          </c:val>
          <c:extLst>
            <c:ext xmlns:c16="http://schemas.microsoft.com/office/drawing/2014/chart" uri="{C3380CC4-5D6E-409C-BE32-E72D297353CC}">
              <c16:uniqueId val="{0000000A-8336-40BD-A896-03D269AE3752}"/>
            </c:ext>
          </c:extLst>
        </c:ser>
        <c:ser>
          <c:idx val="11"/>
          <c:order val="11"/>
          <c:tx>
            <c:strRef>
              <c:f>Sheet1!$M$1</c:f>
              <c:strCache>
                <c:ptCount val="1"/>
                <c:pt idx="0">
                  <c:v>Average E</c:v>
                </c:pt>
              </c:strCache>
            </c:strRef>
          </c:tx>
          <c:spPr>
            <a:pattFill prst="wdUpDiag">
              <a:fgClr>
                <a:srgbClr val="80CC4C"/>
              </a:fgClr>
              <a:bgClr>
                <a:schemeClr val="bg1"/>
              </a:bgClr>
            </a:pattFill>
            <a:ln>
              <a:noFill/>
            </a:ln>
            <a:effectLst/>
          </c:spPr>
          <c:invertIfNegative val="0"/>
          <c:dLbls>
            <c:dLbl>
              <c:idx val="0"/>
              <c:tx>
                <c:rich>
                  <a:bodyPr/>
                  <a:lstStyle/>
                  <a:p>
                    <a:r>
                      <a:rPr lang="en-US" dirty="0"/>
                      <a:t>72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1D0-4AC9-AD48-A54A7FFB3E5F}"/>
                </c:ext>
              </c:extLst>
            </c:dLbl>
            <c:dLbl>
              <c:idx val="1"/>
              <c:tx>
                <c:rich>
                  <a:bodyPr/>
                  <a:lstStyle/>
                  <a:p>
                    <a:r>
                      <a:rPr lang="en-US" dirty="0"/>
                      <a:t>72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1D0-4AC9-AD48-A54A7FFB3E5F}"/>
                </c:ext>
              </c:extLst>
            </c:dLbl>
            <c:dLbl>
              <c:idx val="2"/>
              <c:tx>
                <c:rich>
                  <a:bodyPr/>
                  <a:lstStyle/>
                  <a:p>
                    <a:r>
                      <a:rPr lang="en-US" dirty="0"/>
                      <a:t>72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1D0-4AC9-AD48-A54A7FFB3E5F}"/>
                </c:ext>
              </c:extLst>
            </c:dLbl>
            <c:dLbl>
              <c:idx val="3"/>
              <c:tx>
                <c:rich>
                  <a:bodyPr/>
                  <a:lstStyle/>
                  <a:p>
                    <a:r>
                      <a:rPr lang="en-US" dirty="0"/>
                      <a:t>72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E7E-475D-B1C9-155394C7A27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3-21 FY 17</c:v>
                </c:pt>
                <c:pt idx="1">
                  <c:v>Age 3-21 FY 18</c:v>
                </c:pt>
                <c:pt idx="2">
                  <c:v>Age 3-21 FY 19</c:v>
                </c:pt>
              </c:strCache>
            </c:strRef>
          </c:cat>
          <c:val>
            <c:numRef>
              <c:f>Sheet1!$M$2:$M$4</c:f>
              <c:numCache>
                <c:formatCode>"$"#,##0</c:formatCode>
                <c:ptCount val="3"/>
                <c:pt idx="0">
                  <c:v>4195</c:v>
                </c:pt>
                <c:pt idx="1">
                  <c:v>4659.3458140363382</c:v>
                </c:pt>
                <c:pt idx="2">
                  <c:v>5312.3984464863024</c:v>
                </c:pt>
              </c:numCache>
            </c:numRef>
          </c:val>
          <c:extLst>
            <c:ext xmlns:c16="http://schemas.microsoft.com/office/drawing/2014/chart" uri="{C3380CC4-5D6E-409C-BE32-E72D297353CC}">
              <c16:uniqueId val="{0000000B-8336-40BD-A896-03D269AE3752}"/>
            </c:ext>
          </c:extLst>
        </c:ser>
        <c:dLbls>
          <c:showLegendKey val="0"/>
          <c:showVal val="0"/>
          <c:showCatName val="0"/>
          <c:showSerName val="0"/>
          <c:showPercent val="0"/>
          <c:showBubbleSize val="0"/>
        </c:dLbls>
        <c:gapWidth val="219"/>
        <c:overlap val="-27"/>
        <c:axId val="2115521192"/>
        <c:axId val="2115524232"/>
      </c:barChart>
      <c:catAx>
        <c:axId val="2115521192"/>
        <c:scaling>
          <c:orientation val="minMax"/>
        </c:scaling>
        <c:delete val="1"/>
        <c:axPos val="b"/>
        <c:numFmt formatCode="General" sourceLinked="1"/>
        <c:majorTickMark val="none"/>
        <c:minorTickMark val="none"/>
        <c:tickLblPos val="nextTo"/>
        <c:crossAx val="2115524232"/>
        <c:crosses val="autoZero"/>
        <c:auto val="1"/>
        <c:lblAlgn val="ctr"/>
        <c:lblOffset val="100"/>
        <c:noMultiLvlLbl val="0"/>
      </c:catAx>
      <c:valAx>
        <c:axId val="2115524232"/>
        <c:scaling>
          <c:orientation val="minMax"/>
          <c:min val="20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15521192"/>
        <c:crosses val="autoZero"/>
        <c:crossBetween val="between"/>
      </c:valAx>
      <c:spPr>
        <a:noFill/>
        <a:ln>
          <a:noFill/>
        </a:ln>
        <a:effectLst/>
      </c:spPr>
    </c:plotArea>
    <c:legend>
      <c:legendPos val="t"/>
      <c:legendEntry>
        <c:idx val="1"/>
        <c:delete val="1"/>
      </c:legendEntry>
      <c:legendEntry>
        <c:idx val="3"/>
        <c:delete val="1"/>
      </c:legendEntry>
      <c:legendEntry>
        <c:idx val="5"/>
        <c:delete val="1"/>
      </c:legendEntry>
      <c:legendEntry>
        <c:idx val="7"/>
        <c:delete val="1"/>
      </c:legendEntry>
      <c:legendEntry>
        <c:idx val="9"/>
        <c:delete val="1"/>
      </c:legendEntry>
      <c:legendEntry>
        <c:idx val="11"/>
        <c:delete val="1"/>
      </c:legendEntry>
      <c:layout>
        <c:manualLayout>
          <c:xMode val="edge"/>
          <c:yMode val="edge"/>
          <c:x val="0.190032676284592"/>
          <c:y val="9.19188161435497E-2"/>
          <c:w val="0.61993464743081605"/>
          <c:h val="8.364539892042439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Asian</c:v>
                </c:pt>
              </c:strCache>
            </c:strRef>
          </c:tx>
          <c:spPr>
            <a:solidFill>
              <a:schemeClr val="accent1"/>
            </a:solidFill>
            <a:ln>
              <a:noFill/>
            </a:ln>
            <a:effectLst/>
          </c:spPr>
          <c:invertIfNegative val="0"/>
          <c:cat>
            <c:strRef>
              <c:f>Sheet1!$A$2:$A$4</c:f>
              <c:strCache>
                <c:ptCount val="3"/>
                <c:pt idx="0">
                  <c:v>Age 22+ FY 17</c:v>
                </c:pt>
                <c:pt idx="1">
                  <c:v>Age 22+ FY 18</c:v>
                </c:pt>
                <c:pt idx="2">
                  <c:v>Age 22+ FY 19</c:v>
                </c:pt>
              </c:strCache>
            </c:strRef>
          </c:cat>
          <c:val>
            <c:numRef>
              <c:f>Sheet1!$B$2:$B$4</c:f>
              <c:numCache>
                <c:formatCode>"$"#,##0</c:formatCode>
                <c:ptCount val="3"/>
                <c:pt idx="0">
                  <c:v>12739.24</c:v>
                </c:pt>
                <c:pt idx="1">
                  <c:v>13443.15</c:v>
                </c:pt>
                <c:pt idx="2">
                  <c:v>14582.81</c:v>
                </c:pt>
              </c:numCache>
            </c:numRef>
          </c:val>
          <c:extLst>
            <c:ext xmlns:c16="http://schemas.microsoft.com/office/drawing/2014/chart" uri="{C3380CC4-5D6E-409C-BE32-E72D297353CC}">
              <c16:uniqueId val="{00000000-8336-40BD-A896-03D269AE3752}"/>
            </c:ext>
          </c:extLst>
        </c:ser>
        <c:ser>
          <c:idx val="1"/>
          <c:order val="1"/>
          <c:tx>
            <c:strRef>
              <c:f>Sheet1!$C$1</c:f>
              <c:strCache>
                <c:ptCount val="1"/>
                <c:pt idx="0">
                  <c:v>Asian E</c:v>
                </c:pt>
              </c:strCache>
            </c:strRef>
          </c:tx>
          <c:spPr>
            <a:pattFill prst="dkHorz">
              <a:fgClr>
                <a:schemeClr val="accent1"/>
              </a:fgClr>
              <a:bgClr>
                <a:schemeClr val="bg1"/>
              </a:bgClr>
            </a:pattFill>
            <a:ln>
              <a:noFill/>
            </a:ln>
            <a:effectLst/>
          </c:spPr>
          <c:invertIfNegative val="0"/>
          <c:dLbls>
            <c:dLbl>
              <c:idx val="0"/>
              <c:tx>
                <c:rich>
                  <a:bodyPr/>
                  <a:lstStyle/>
                  <a:p>
                    <a:r>
                      <a:rPr lang="en-US" dirty="0"/>
                      <a:t>80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1D0-4AC9-AD48-A54A7FFB3E5F}"/>
                </c:ext>
              </c:extLst>
            </c:dLbl>
            <c:dLbl>
              <c:idx val="1"/>
              <c:tx>
                <c:rich>
                  <a:bodyPr/>
                  <a:lstStyle/>
                  <a:p>
                    <a:r>
                      <a:rPr lang="en-US" dirty="0"/>
                      <a:t>78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1D0-4AC9-AD48-A54A7FFB3E5F}"/>
                </c:ext>
              </c:extLst>
            </c:dLbl>
            <c:dLbl>
              <c:idx val="2"/>
              <c:tx>
                <c:rich>
                  <a:bodyPr/>
                  <a:lstStyle/>
                  <a:p>
                    <a:r>
                      <a:rPr lang="en-US" dirty="0"/>
                      <a:t>79</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1D0-4AC9-AD48-A54A7FFB3E5F}"/>
                </c:ext>
              </c:extLst>
            </c:dLbl>
            <c:dLbl>
              <c:idx val="3"/>
              <c:tx>
                <c:rich>
                  <a:bodyPr/>
                  <a:lstStyle/>
                  <a:p>
                    <a:r>
                      <a:rPr lang="en-US" dirty="0"/>
                      <a:t>78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9F7-48CC-A5EB-0CA8DC70B42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22+ FY 17</c:v>
                </c:pt>
                <c:pt idx="1">
                  <c:v>Age 22+ FY 18</c:v>
                </c:pt>
                <c:pt idx="2">
                  <c:v>Age 22+ FY 19</c:v>
                </c:pt>
              </c:strCache>
            </c:strRef>
          </c:cat>
          <c:val>
            <c:numRef>
              <c:f>Sheet1!$C$2:$C$4</c:f>
              <c:numCache>
                <c:formatCode>"$"#,##0</c:formatCode>
                <c:ptCount val="3"/>
                <c:pt idx="0">
                  <c:v>10219</c:v>
                </c:pt>
                <c:pt idx="1">
                  <c:v>10521.4</c:v>
                </c:pt>
                <c:pt idx="2">
                  <c:v>11511.4</c:v>
                </c:pt>
              </c:numCache>
            </c:numRef>
          </c:val>
          <c:extLst>
            <c:ext xmlns:c16="http://schemas.microsoft.com/office/drawing/2014/chart" uri="{C3380CC4-5D6E-409C-BE32-E72D297353CC}">
              <c16:uniqueId val="{00000001-8336-40BD-A896-03D269AE3752}"/>
            </c:ext>
          </c:extLst>
        </c:ser>
        <c:ser>
          <c:idx val="2"/>
          <c:order val="2"/>
          <c:tx>
            <c:strRef>
              <c:f>Sheet1!$D$1</c:f>
              <c:strCache>
                <c:ptCount val="1"/>
                <c:pt idx="0">
                  <c:v>Black</c:v>
                </c:pt>
              </c:strCache>
            </c:strRef>
          </c:tx>
          <c:spPr>
            <a:solidFill>
              <a:srgbClr val="FF0000"/>
            </a:solidFill>
            <a:ln>
              <a:noFill/>
            </a:ln>
            <a:effectLst/>
          </c:spPr>
          <c:invertIfNegative val="0"/>
          <c:cat>
            <c:strRef>
              <c:f>Sheet1!$A$2:$A$4</c:f>
              <c:strCache>
                <c:ptCount val="3"/>
                <c:pt idx="0">
                  <c:v>Age 22+ FY 17</c:v>
                </c:pt>
                <c:pt idx="1">
                  <c:v>Age 22+ FY 18</c:v>
                </c:pt>
                <c:pt idx="2">
                  <c:v>Age 22+ FY 19</c:v>
                </c:pt>
              </c:strCache>
            </c:strRef>
          </c:cat>
          <c:val>
            <c:numRef>
              <c:f>Sheet1!$D$2:$D$4</c:f>
              <c:numCache>
                <c:formatCode>"$"#,##0</c:formatCode>
                <c:ptCount val="3"/>
                <c:pt idx="0">
                  <c:v>10983.48</c:v>
                </c:pt>
                <c:pt idx="1">
                  <c:v>13114.84</c:v>
                </c:pt>
                <c:pt idx="2">
                  <c:v>14657.87</c:v>
                </c:pt>
              </c:numCache>
            </c:numRef>
          </c:val>
          <c:extLst>
            <c:ext xmlns:c16="http://schemas.microsoft.com/office/drawing/2014/chart" uri="{C3380CC4-5D6E-409C-BE32-E72D297353CC}">
              <c16:uniqueId val="{00000002-8336-40BD-A896-03D269AE3752}"/>
            </c:ext>
          </c:extLst>
        </c:ser>
        <c:ser>
          <c:idx val="3"/>
          <c:order val="3"/>
          <c:tx>
            <c:strRef>
              <c:f>Sheet1!$E$1</c:f>
              <c:strCache>
                <c:ptCount val="1"/>
                <c:pt idx="0">
                  <c:v>Black/African American E</c:v>
                </c:pt>
              </c:strCache>
            </c:strRef>
          </c:tx>
          <c:spPr>
            <a:pattFill prst="wdUpDiag">
              <a:fgClr>
                <a:srgbClr val="FF0000"/>
              </a:fgClr>
              <a:bgClr>
                <a:schemeClr val="bg1"/>
              </a:bgClr>
            </a:pattFill>
            <a:ln>
              <a:noFill/>
            </a:ln>
            <a:effectLst/>
          </c:spPr>
          <c:invertIfNegative val="0"/>
          <c:dLbls>
            <c:dLbl>
              <c:idx val="0"/>
              <c:tx>
                <c:rich>
                  <a:bodyPr/>
                  <a:lstStyle/>
                  <a:p>
                    <a:r>
                      <a:rPr lang="en-US" b="1" dirty="0">
                        <a:solidFill>
                          <a:srgbClr val="FF0000"/>
                        </a:solidFill>
                      </a:rPr>
                      <a:t>78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1D0-4AC9-AD48-A54A7FFB3E5F}"/>
                </c:ext>
              </c:extLst>
            </c:dLbl>
            <c:dLbl>
              <c:idx val="1"/>
              <c:tx>
                <c:rich>
                  <a:bodyPr/>
                  <a:lstStyle/>
                  <a:p>
                    <a:r>
                      <a:rPr lang="en-US" b="1" dirty="0">
                        <a:solidFill>
                          <a:srgbClr val="FF0000"/>
                        </a:solidFill>
                      </a:rPr>
                      <a:t>73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1D0-4AC9-AD48-A54A7FFB3E5F}"/>
                </c:ext>
              </c:extLst>
            </c:dLbl>
            <c:dLbl>
              <c:idx val="2"/>
              <c:tx>
                <c:rich>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r>
                      <a:rPr lang="en-US" sz="1400" b="1" dirty="0">
                        <a:solidFill>
                          <a:srgbClr val="FF0000"/>
                        </a:solidFill>
                      </a:rPr>
                      <a:t>71</a:t>
                    </a:r>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1D0-4AC9-AD48-A54A7FFB3E5F}"/>
                </c:ext>
              </c:extLst>
            </c:dLbl>
            <c:dLbl>
              <c:idx val="3"/>
              <c:tx>
                <c:rich>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r>
                      <a:rPr lang="en-US" sz="1400" b="1" dirty="0">
                        <a:solidFill>
                          <a:srgbClr val="FF0000"/>
                        </a:solidFill>
                      </a:rPr>
                      <a:t>73</a:t>
                    </a:r>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9F7-48CC-A5EB-0CA8DC70B42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22+ FY 17</c:v>
                </c:pt>
                <c:pt idx="1">
                  <c:v>Age 22+ FY 18</c:v>
                </c:pt>
                <c:pt idx="2">
                  <c:v>Age 22+ FY 19</c:v>
                </c:pt>
              </c:strCache>
            </c:strRef>
          </c:cat>
          <c:val>
            <c:numRef>
              <c:f>Sheet1!$E$2:$E$4</c:f>
              <c:numCache>
                <c:formatCode>"$"#,##0</c:formatCode>
                <c:ptCount val="3"/>
                <c:pt idx="0">
                  <c:v>8534</c:v>
                </c:pt>
                <c:pt idx="1">
                  <c:v>9601.2000000000007</c:v>
                </c:pt>
                <c:pt idx="2">
                  <c:v>10434.959999999999</c:v>
                </c:pt>
              </c:numCache>
            </c:numRef>
          </c:val>
          <c:extLst>
            <c:ext xmlns:c16="http://schemas.microsoft.com/office/drawing/2014/chart" uri="{C3380CC4-5D6E-409C-BE32-E72D297353CC}">
              <c16:uniqueId val="{00000003-8336-40BD-A896-03D269AE3752}"/>
            </c:ext>
          </c:extLst>
        </c:ser>
        <c:ser>
          <c:idx val="4"/>
          <c:order val="4"/>
          <c:tx>
            <c:strRef>
              <c:f>Sheet1!$F$1</c:f>
              <c:strCache>
                <c:ptCount val="1"/>
                <c:pt idx="0">
                  <c:v>Hispanic</c:v>
                </c:pt>
              </c:strCache>
            </c:strRef>
          </c:tx>
          <c:spPr>
            <a:solidFill>
              <a:schemeClr val="accent3"/>
            </a:solidFill>
            <a:ln>
              <a:noFill/>
            </a:ln>
            <a:effectLst/>
          </c:spPr>
          <c:invertIfNegative val="0"/>
          <c:cat>
            <c:strRef>
              <c:f>Sheet1!$A$2:$A$4</c:f>
              <c:strCache>
                <c:ptCount val="3"/>
                <c:pt idx="0">
                  <c:v>Age 22+ FY 17</c:v>
                </c:pt>
                <c:pt idx="1">
                  <c:v>Age 22+ FY 18</c:v>
                </c:pt>
                <c:pt idx="2">
                  <c:v>Age 22+ FY 19</c:v>
                </c:pt>
              </c:strCache>
            </c:strRef>
          </c:cat>
          <c:val>
            <c:numRef>
              <c:f>Sheet1!$F$2:$F$4</c:f>
              <c:numCache>
                <c:formatCode>"$"#,##0</c:formatCode>
                <c:ptCount val="3"/>
                <c:pt idx="0">
                  <c:v>11295.99</c:v>
                </c:pt>
                <c:pt idx="1">
                  <c:v>11965.49</c:v>
                </c:pt>
                <c:pt idx="2">
                  <c:v>13443.69</c:v>
                </c:pt>
              </c:numCache>
            </c:numRef>
          </c:val>
          <c:extLst>
            <c:ext xmlns:c16="http://schemas.microsoft.com/office/drawing/2014/chart" uri="{C3380CC4-5D6E-409C-BE32-E72D297353CC}">
              <c16:uniqueId val="{00000004-8336-40BD-A896-03D269AE3752}"/>
            </c:ext>
          </c:extLst>
        </c:ser>
        <c:ser>
          <c:idx val="5"/>
          <c:order val="5"/>
          <c:tx>
            <c:strRef>
              <c:f>Sheet1!$G$1</c:f>
              <c:strCache>
                <c:ptCount val="1"/>
                <c:pt idx="0">
                  <c:v>Hispanic E</c:v>
                </c:pt>
              </c:strCache>
            </c:strRef>
          </c:tx>
          <c:spPr>
            <a:pattFill prst="wdUpDiag">
              <a:fgClr>
                <a:schemeClr val="accent3"/>
              </a:fgClr>
              <a:bgClr>
                <a:schemeClr val="bg1"/>
              </a:bgClr>
            </a:pattFill>
            <a:ln>
              <a:noFill/>
            </a:ln>
            <a:effectLst/>
          </c:spPr>
          <c:invertIfNegative val="0"/>
          <c:dLbls>
            <c:dLbl>
              <c:idx val="0"/>
              <c:tx>
                <c:rich>
                  <a:bodyPr/>
                  <a:lstStyle/>
                  <a:p>
                    <a:r>
                      <a:rPr lang="en-US" dirty="0"/>
                      <a:t>80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1D0-4AC9-AD48-A54A7FFB3E5F}"/>
                </c:ext>
              </c:extLst>
            </c:dLbl>
            <c:dLbl>
              <c:idx val="1"/>
              <c:tx>
                <c:rich>
                  <a:bodyPr/>
                  <a:lstStyle/>
                  <a:p>
                    <a:r>
                      <a:rPr lang="en-US" dirty="0"/>
                      <a:t>78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1D0-4AC9-AD48-A54A7FFB3E5F}"/>
                </c:ext>
              </c:extLst>
            </c:dLbl>
            <c:dLbl>
              <c:idx val="2"/>
              <c:tx>
                <c:rich>
                  <a:bodyPr/>
                  <a:lstStyle/>
                  <a:p>
                    <a:r>
                      <a:rPr lang="en-US" dirty="0"/>
                      <a:t>76</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1D0-4AC9-AD48-A54A7FFB3E5F}"/>
                </c:ext>
              </c:extLst>
            </c:dLbl>
            <c:dLbl>
              <c:idx val="3"/>
              <c:tx>
                <c:rich>
                  <a:bodyPr/>
                  <a:lstStyle/>
                  <a:p>
                    <a:r>
                      <a:rPr lang="en-US" dirty="0"/>
                      <a:t>78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9F7-48CC-A5EB-0CA8DC70B42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22+ FY 17</c:v>
                </c:pt>
                <c:pt idx="1">
                  <c:v>Age 22+ FY 18</c:v>
                </c:pt>
                <c:pt idx="2">
                  <c:v>Age 22+ FY 19</c:v>
                </c:pt>
              </c:strCache>
            </c:strRef>
          </c:cat>
          <c:val>
            <c:numRef>
              <c:f>Sheet1!$G$2:$G$4</c:f>
              <c:numCache>
                <c:formatCode>"$"#,##0</c:formatCode>
                <c:ptCount val="3"/>
                <c:pt idx="0">
                  <c:v>9005</c:v>
                </c:pt>
                <c:pt idx="1">
                  <c:v>9318.09</c:v>
                </c:pt>
                <c:pt idx="2">
                  <c:v>10277.709999999999</c:v>
                </c:pt>
              </c:numCache>
            </c:numRef>
          </c:val>
          <c:extLst>
            <c:ext xmlns:c16="http://schemas.microsoft.com/office/drawing/2014/chart" uri="{C3380CC4-5D6E-409C-BE32-E72D297353CC}">
              <c16:uniqueId val="{00000005-8336-40BD-A896-03D269AE3752}"/>
            </c:ext>
          </c:extLst>
        </c:ser>
        <c:ser>
          <c:idx val="6"/>
          <c:order val="6"/>
          <c:tx>
            <c:strRef>
              <c:f>Sheet1!$H$1</c:f>
              <c:strCache>
                <c:ptCount val="1"/>
                <c:pt idx="0">
                  <c:v>White</c:v>
                </c:pt>
              </c:strCache>
            </c:strRef>
          </c:tx>
          <c:spPr>
            <a:solidFill>
              <a:schemeClr val="accent5">
                <a:lumMod val="60000"/>
                <a:lumOff val="40000"/>
              </a:schemeClr>
            </a:solidFill>
            <a:ln>
              <a:noFill/>
            </a:ln>
            <a:effectLst/>
          </c:spPr>
          <c:invertIfNegative val="0"/>
          <c:cat>
            <c:strRef>
              <c:f>Sheet1!$A$2:$A$4</c:f>
              <c:strCache>
                <c:ptCount val="3"/>
                <c:pt idx="0">
                  <c:v>Age 22+ FY 17</c:v>
                </c:pt>
                <c:pt idx="1">
                  <c:v>Age 22+ FY 18</c:v>
                </c:pt>
                <c:pt idx="2">
                  <c:v>Age 22+ FY 19</c:v>
                </c:pt>
              </c:strCache>
            </c:strRef>
          </c:cat>
          <c:val>
            <c:numRef>
              <c:f>Sheet1!$H$2:$H$4</c:f>
              <c:numCache>
                <c:formatCode>"$"#,##0</c:formatCode>
                <c:ptCount val="3"/>
                <c:pt idx="0">
                  <c:v>12517.74</c:v>
                </c:pt>
                <c:pt idx="1">
                  <c:v>15180.09</c:v>
                </c:pt>
                <c:pt idx="2">
                  <c:v>15048.93</c:v>
                </c:pt>
              </c:numCache>
            </c:numRef>
          </c:val>
          <c:extLst>
            <c:ext xmlns:c16="http://schemas.microsoft.com/office/drawing/2014/chart" uri="{C3380CC4-5D6E-409C-BE32-E72D297353CC}">
              <c16:uniqueId val="{00000006-8336-40BD-A896-03D269AE3752}"/>
            </c:ext>
          </c:extLst>
        </c:ser>
        <c:ser>
          <c:idx val="7"/>
          <c:order val="7"/>
          <c:tx>
            <c:strRef>
              <c:f>Sheet1!$I$1</c:f>
              <c:strCache>
                <c:ptCount val="1"/>
                <c:pt idx="0">
                  <c:v>White E</c:v>
                </c:pt>
              </c:strCache>
            </c:strRef>
          </c:tx>
          <c:spPr>
            <a:pattFill prst="wdUpDiag">
              <a:fgClr>
                <a:schemeClr val="bg2">
                  <a:lumMod val="50000"/>
                </a:schemeClr>
              </a:fgClr>
              <a:bgClr>
                <a:schemeClr val="bg1"/>
              </a:bgClr>
            </a:pattFill>
            <a:ln>
              <a:noFill/>
            </a:ln>
            <a:effectLst/>
          </c:spPr>
          <c:invertIfNegative val="0"/>
          <c:dLbls>
            <c:dLbl>
              <c:idx val="0"/>
              <c:tx>
                <c:rich>
                  <a:bodyPr/>
                  <a:lstStyle/>
                  <a:p>
                    <a:r>
                      <a:rPr lang="en-US" b="1" dirty="0">
                        <a:solidFill>
                          <a:srgbClr val="FF0000"/>
                        </a:solidFill>
                      </a:rPr>
                      <a:t>78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1D0-4AC9-AD48-A54A7FFB3E5F}"/>
                </c:ext>
              </c:extLst>
            </c:dLbl>
            <c:dLbl>
              <c:idx val="1"/>
              <c:tx>
                <c:rich>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r>
                      <a:rPr lang="en-US" sz="1400" b="0" dirty="0">
                        <a:solidFill>
                          <a:schemeClr val="tx1"/>
                        </a:solidFill>
                      </a:rPr>
                      <a:t>78</a:t>
                    </a:r>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1D0-4AC9-AD48-A54A7FFB3E5F}"/>
                </c:ext>
              </c:extLst>
            </c:dLbl>
            <c:dLbl>
              <c:idx val="2"/>
              <c:tx>
                <c:rich>
                  <a:bodyPr/>
                  <a:lstStyle/>
                  <a:p>
                    <a:r>
                      <a:rPr lang="en-US" dirty="0"/>
                      <a:t>75</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1D0-4AC9-AD48-A54A7FFB3E5F}"/>
                </c:ext>
              </c:extLst>
            </c:dLbl>
            <c:dLbl>
              <c:idx val="3"/>
              <c:tx>
                <c:rich>
                  <a:bodyPr/>
                  <a:lstStyle/>
                  <a:p>
                    <a:r>
                      <a:rPr lang="en-US" dirty="0"/>
                      <a:t>78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9F7-48CC-A5EB-0CA8DC70B42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22+ FY 17</c:v>
                </c:pt>
                <c:pt idx="1">
                  <c:v>Age 22+ FY 18</c:v>
                </c:pt>
                <c:pt idx="2">
                  <c:v>Age 22+ FY 19</c:v>
                </c:pt>
              </c:strCache>
            </c:strRef>
          </c:cat>
          <c:val>
            <c:numRef>
              <c:f>Sheet1!$I$2:$I$4</c:f>
              <c:numCache>
                <c:formatCode>"$"#,##0</c:formatCode>
                <c:ptCount val="3"/>
                <c:pt idx="0">
                  <c:v>9772</c:v>
                </c:pt>
                <c:pt idx="1">
                  <c:v>11904.55</c:v>
                </c:pt>
                <c:pt idx="2">
                  <c:v>11340.22</c:v>
                </c:pt>
              </c:numCache>
            </c:numRef>
          </c:val>
          <c:extLst>
            <c:ext xmlns:c16="http://schemas.microsoft.com/office/drawing/2014/chart" uri="{C3380CC4-5D6E-409C-BE32-E72D297353CC}">
              <c16:uniqueId val="{00000007-8336-40BD-A896-03D269AE3752}"/>
            </c:ext>
          </c:extLst>
        </c:ser>
        <c:ser>
          <c:idx val="8"/>
          <c:order val="8"/>
          <c:tx>
            <c:strRef>
              <c:f>Sheet1!$J$1</c:f>
              <c:strCache>
                <c:ptCount val="1"/>
                <c:pt idx="0">
                  <c:v>Other</c:v>
                </c:pt>
              </c:strCache>
            </c:strRef>
          </c:tx>
          <c:spPr>
            <a:solidFill>
              <a:srgbClr val="FFC000"/>
            </a:solidFill>
            <a:ln>
              <a:noFill/>
            </a:ln>
            <a:effectLst/>
          </c:spPr>
          <c:invertIfNegative val="0"/>
          <c:cat>
            <c:strRef>
              <c:f>Sheet1!$A$2:$A$4</c:f>
              <c:strCache>
                <c:ptCount val="3"/>
                <c:pt idx="0">
                  <c:v>Age 22+ FY 17</c:v>
                </c:pt>
                <c:pt idx="1">
                  <c:v>Age 22+ FY 18</c:v>
                </c:pt>
                <c:pt idx="2">
                  <c:v>Age 22+ FY 19</c:v>
                </c:pt>
              </c:strCache>
            </c:strRef>
          </c:cat>
          <c:val>
            <c:numRef>
              <c:f>Sheet1!$J$2:$J$4</c:f>
              <c:numCache>
                <c:formatCode>"$"#,##0</c:formatCode>
                <c:ptCount val="3"/>
                <c:pt idx="0">
                  <c:v>13371.12</c:v>
                </c:pt>
                <c:pt idx="1">
                  <c:v>13562.61</c:v>
                </c:pt>
                <c:pt idx="2">
                  <c:v>16677.189999999999</c:v>
                </c:pt>
              </c:numCache>
            </c:numRef>
          </c:val>
          <c:extLst>
            <c:ext xmlns:c16="http://schemas.microsoft.com/office/drawing/2014/chart" uri="{C3380CC4-5D6E-409C-BE32-E72D297353CC}">
              <c16:uniqueId val="{00000008-8336-40BD-A896-03D269AE3752}"/>
            </c:ext>
          </c:extLst>
        </c:ser>
        <c:ser>
          <c:idx val="9"/>
          <c:order val="9"/>
          <c:tx>
            <c:strRef>
              <c:f>Sheet1!$K$1</c:f>
              <c:strCache>
                <c:ptCount val="1"/>
                <c:pt idx="0">
                  <c:v>Other E</c:v>
                </c:pt>
              </c:strCache>
            </c:strRef>
          </c:tx>
          <c:spPr>
            <a:pattFill prst="wdUpDiag">
              <a:fgClr>
                <a:schemeClr val="accent4"/>
              </a:fgClr>
              <a:bgClr>
                <a:schemeClr val="bg1"/>
              </a:bgClr>
            </a:pattFill>
            <a:ln>
              <a:noFill/>
            </a:ln>
            <a:effectLst/>
          </c:spPr>
          <c:invertIfNegative val="0"/>
          <c:dLbls>
            <c:dLbl>
              <c:idx val="0"/>
              <c:tx>
                <c:rich>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r>
                      <a:rPr lang="en-US" sz="1400" b="0" dirty="0">
                        <a:solidFill>
                          <a:schemeClr val="tx1"/>
                        </a:solidFill>
                      </a:rPr>
                      <a:t>80</a:t>
                    </a:r>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1D0-4AC9-AD48-A54A7FFB3E5F}"/>
                </c:ext>
              </c:extLst>
            </c:dLbl>
            <c:dLbl>
              <c:idx val="1"/>
              <c:tx>
                <c:rich>
                  <a:bodyPr/>
                  <a:lstStyle/>
                  <a:p>
                    <a:r>
                      <a:rPr lang="en-US" dirty="0"/>
                      <a:t>77</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1D0-4AC9-AD48-A54A7FFB3E5F}"/>
                </c:ext>
              </c:extLst>
            </c:dLbl>
            <c:dLbl>
              <c:idx val="2"/>
              <c:tx>
                <c:rich>
                  <a:bodyPr/>
                  <a:lstStyle/>
                  <a:p>
                    <a:r>
                      <a:rPr lang="en-US" dirty="0"/>
                      <a:t>74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1D0-4AC9-AD48-A54A7FFB3E5F}"/>
                </c:ext>
              </c:extLst>
            </c:dLbl>
            <c:dLbl>
              <c:idx val="3"/>
              <c:tx>
                <c:rich>
                  <a:bodyPr/>
                  <a:lstStyle/>
                  <a:p>
                    <a:r>
                      <a:rPr lang="en-US" dirty="0"/>
                      <a:t>77</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9F7-48CC-A5EB-0CA8DC70B42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22+ FY 17</c:v>
                </c:pt>
                <c:pt idx="1">
                  <c:v>Age 22+ FY 18</c:v>
                </c:pt>
                <c:pt idx="2">
                  <c:v>Age 22+ FY 19</c:v>
                </c:pt>
              </c:strCache>
            </c:strRef>
          </c:cat>
          <c:val>
            <c:numRef>
              <c:f>Sheet1!$K$2:$K$4</c:f>
              <c:numCache>
                <c:formatCode>"$"#,##0</c:formatCode>
                <c:ptCount val="3"/>
                <c:pt idx="0">
                  <c:v>10733</c:v>
                </c:pt>
                <c:pt idx="1">
                  <c:v>10503</c:v>
                </c:pt>
                <c:pt idx="2">
                  <c:v>12315.74</c:v>
                </c:pt>
              </c:numCache>
            </c:numRef>
          </c:val>
          <c:extLst>
            <c:ext xmlns:c16="http://schemas.microsoft.com/office/drawing/2014/chart" uri="{C3380CC4-5D6E-409C-BE32-E72D297353CC}">
              <c16:uniqueId val="{00000009-8336-40BD-A896-03D269AE3752}"/>
            </c:ext>
          </c:extLst>
        </c:ser>
        <c:ser>
          <c:idx val="10"/>
          <c:order val="10"/>
          <c:tx>
            <c:strRef>
              <c:f>Sheet1!$L$1</c:f>
              <c:strCache>
                <c:ptCount val="1"/>
                <c:pt idx="0">
                  <c:v>Average</c:v>
                </c:pt>
              </c:strCache>
            </c:strRef>
          </c:tx>
          <c:spPr>
            <a:solidFill>
              <a:srgbClr val="80CC4C"/>
            </a:solidFill>
            <a:ln>
              <a:noFill/>
            </a:ln>
            <a:effectLst/>
          </c:spPr>
          <c:invertIfNegative val="0"/>
          <c:cat>
            <c:strRef>
              <c:f>Sheet1!$A$2:$A$4</c:f>
              <c:strCache>
                <c:ptCount val="3"/>
                <c:pt idx="0">
                  <c:v>Age 22+ FY 17</c:v>
                </c:pt>
                <c:pt idx="1">
                  <c:v>Age 22+ FY 18</c:v>
                </c:pt>
                <c:pt idx="2">
                  <c:v>Age 22+ FY 19</c:v>
                </c:pt>
              </c:strCache>
            </c:strRef>
          </c:cat>
          <c:val>
            <c:numRef>
              <c:f>Sheet1!$L$2:$L$4</c:f>
              <c:numCache>
                <c:formatCode>"$"#,##0</c:formatCode>
                <c:ptCount val="3"/>
                <c:pt idx="0">
                  <c:v>11802.85733333333</c:v>
                </c:pt>
                <c:pt idx="1">
                  <c:v>12685.428355882401</c:v>
                </c:pt>
                <c:pt idx="2">
                  <c:v>14117.45910770105</c:v>
                </c:pt>
              </c:numCache>
            </c:numRef>
          </c:val>
          <c:extLst>
            <c:ext xmlns:c16="http://schemas.microsoft.com/office/drawing/2014/chart" uri="{C3380CC4-5D6E-409C-BE32-E72D297353CC}">
              <c16:uniqueId val="{0000000A-8336-40BD-A896-03D269AE3752}"/>
            </c:ext>
          </c:extLst>
        </c:ser>
        <c:ser>
          <c:idx val="11"/>
          <c:order val="11"/>
          <c:tx>
            <c:strRef>
              <c:f>Sheet1!$M$1</c:f>
              <c:strCache>
                <c:ptCount val="1"/>
                <c:pt idx="0">
                  <c:v>Average E</c:v>
                </c:pt>
              </c:strCache>
            </c:strRef>
          </c:tx>
          <c:spPr>
            <a:pattFill prst="wdUpDiag">
              <a:fgClr>
                <a:srgbClr val="80CC4C"/>
              </a:fgClr>
              <a:bgClr>
                <a:schemeClr val="bg1"/>
              </a:bgClr>
            </a:pattFill>
            <a:ln>
              <a:noFill/>
            </a:ln>
            <a:effectLst/>
          </c:spPr>
          <c:invertIfNegative val="0"/>
          <c:dLbls>
            <c:dLbl>
              <c:idx val="0"/>
              <c:tx>
                <c:rich>
                  <a:bodyPr/>
                  <a:lstStyle/>
                  <a:p>
                    <a:r>
                      <a:rPr lang="en-US" dirty="0"/>
                      <a:t>79</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1D0-4AC9-AD48-A54A7FFB3E5F}"/>
                </c:ext>
              </c:extLst>
            </c:dLbl>
            <c:dLbl>
              <c:idx val="1"/>
              <c:tx>
                <c:rich>
                  <a:bodyPr/>
                  <a:lstStyle/>
                  <a:p>
                    <a:r>
                      <a:rPr lang="en-US" dirty="0"/>
                      <a:t>78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1D0-4AC9-AD48-A54A7FFB3E5F}"/>
                </c:ext>
              </c:extLst>
            </c:dLbl>
            <c:dLbl>
              <c:idx val="2"/>
              <c:tx>
                <c:rich>
                  <a:bodyPr/>
                  <a:lstStyle/>
                  <a:p>
                    <a:r>
                      <a:rPr lang="en-US" dirty="0"/>
                      <a:t>76</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1D0-4AC9-AD48-A54A7FFB3E5F}"/>
                </c:ext>
              </c:extLst>
            </c:dLbl>
            <c:dLbl>
              <c:idx val="3"/>
              <c:tx>
                <c:rich>
                  <a:bodyPr/>
                  <a:lstStyle/>
                  <a:p>
                    <a:r>
                      <a:rPr lang="en-US" dirty="0"/>
                      <a:t>78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9F7-48CC-A5EB-0CA8DC70B42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Age 22+ FY 17</c:v>
                </c:pt>
                <c:pt idx="1">
                  <c:v>Age 22+ FY 18</c:v>
                </c:pt>
                <c:pt idx="2">
                  <c:v>Age 22+ FY 19</c:v>
                </c:pt>
              </c:strCache>
            </c:strRef>
          </c:cat>
          <c:val>
            <c:numRef>
              <c:f>Sheet1!$M$2:$M$4</c:f>
              <c:numCache>
                <c:formatCode>"$"#,##0</c:formatCode>
                <c:ptCount val="3"/>
                <c:pt idx="0">
                  <c:v>9374</c:v>
                </c:pt>
                <c:pt idx="1">
                  <c:v>9844.3923441176485</c:v>
                </c:pt>
                <c:pt idx="2">
                  <c:v>10754.248948564929</c:v>
                </c:pt>
              </c:numCache>
            </c:numRef>
          </c:val>
          <c:extLst>
            <c:ext xmlns:c16="http://schemas.microsoft.com/office/drawing/2014/chart" uri="{C3380CC4-5D6E-409C-BE32-E72D297353CC}">
              <c16:uniqueId val="{0000000B-8336-40BD-A896-03D269AE3752}"/>
            </c:ext>
          </c:extLst>
        </c:ser>
        <c:dLbls>
          <c:showLegendKey val="0"/>
          <c:showVal val="0"/>
          <c:showCatName val="0"/>
          <c:showSerName val="0"/>
          <c:showPercent val="0"/>
          <c:showBubbleSize val="0"/>
        </c:dLbls>
        <c:gapWidth val="219"/>
        <c:overlap val="-27"/>
        <c:axId val="2145589976"/>
        <c:axId val="2145593016"/>
      </c:barChart>
      <c:catAx>
        <c:axId val="2145589976"/>
        <c:scaling>
          <c:orientation val="minMax"/>
        </c:scaling>
        <c:delete val="1"/>
        <c:axPos val="b"/>
        <c:numFmt formatCode="General" sourceLinked="1"/>
        <c:majorTickMark val="none"/>
        <c:minorTickMark val="none"/>
        <c:tickLblPos val="nextTo"/>
        <c:crossAx val="2145593016"/>
        <c:crosses val="autoZero"/>
        <c:auto val="1"/>
        <c:lblAlgn val="ctr"/>
        <c:lblOffset val="100"/>
        <c:noMultiLvlLbl val="0"/>
      </c:catAx>
      <c:valAx>
        <c:axId val="2145593016"/>
        <c:scaling>
          <c:orientation val="minMax"/>
          <c:min val="50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5589976"/>
        <c:crosses val="autoZero"/>
        <c:crossBetween val="between"/>
      </c:valAx>
      <c:spPr>
        <a:noFill/>
        <a:ln>
          <a:noFill/>
        </a:ln>
        <a:effectLst/>
      </c:spPr>
    </c:plotArea>
    <c:legend>
      <c:legendPos val="t"/>
      <c:legendEntry>
        <c:idx val="1"/>
        <c:delete val="1"/>
      </c:legendEntry>
      <c:legendEntry>
        <c:idx val="3"/>
        <c:delete val="1"/>
      </c:legendEntry>
      <c:legendEntry>
        <c:idx val="5"/>
        <c:delete val="1"/>
      </c:legendEntry>
      <c:legendEntry>
        <c:idx val="7"/>
        <c:delete val="1"/>
      </c:legendEntry>
      <c:legendEntry>
        <c:idx val="9"/>
        <c:delete val="1"/>
      </c:legendEntry>
      <c:legendEntry>
        <c:idx val="11"/>
        <c:delete val="1"/>
      </c:legendEntry>
      <c:layout>
        <c:manualLayout>
          <c:xMode val="edge"/>
          <c:yMode val="edge"/>
          <c:x val="0.190032676284592"/>
          <c:y val="9.19188161435497E-2"/>
          <c:w val="0.61993464743081605"/>
          <c:h val="8.364539892042439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Statewide</c:v>
                </c:pt>
              </c:strCache>
            </c:strRef>
          </c:tx>
          <c:spPr>
            <a:solidFill>
              <a:srgbClr val="B8E08C"/>
            </a:solidFill>
          </c:spPr>
          <c:invertIfNegative val="0"/>
          <c:cat>
            <c:strRef>
              <c:f>Sheet1!$B$1:$E$1</c:f>
              <c:strCache>
                <c:ptCount val="4"/>
                <c:pt idx="0">
                  <c:v>All Age</c:v>
                </c:pt>
                <c:pt idx="1">
                  <c:v>EI 0-2</c:v>
                </c:pt>
                <c:pt idx="2">
                  <c:v>Age 3-21</c:v>
                </c:pt>
                <c:pt idx="3">
                  <c:v>Age 22+</c:v>
                </c:pt>
              </c:strCache>
            </c:strRef>
          </c:cat>
          <c:val>
            <c:numRef>
              <c:f>Sheet1!$B$2:$E$2</c:f>
              <c:numCache>
                <c:formatCode>"$"#,##0</c:formatCode>
                <c:ptCount val="4"/>
                <c:pt idx="0">
                  <c:v>14311</c:v>
                </c:pt>
                <c:pt idx="1">
                  <c:v>4655</c:v>
                </c:pt>
                <c:pt idx="2">
                  <c:v>5160</c:v>
                </c:pt>
                <c:pt idx="3">
                  <c:v>30723</c:v>
                </c:pt>
              </c:numCache>
            </c:numRef>
          </c:val>
          <c:extLst>
            <c:ext xmlns:c16="http://schemas.microsoft.com/office/drawing/2014/chart" uri="{C3380CC4-5D6E-409C-BE32-E72D297353CC}">
              <c16:uniqueId val="{00000000-7E75-4DB9-A41C-3EEB6B873557}"/>
            </c:ext>
          </c:extLst>
        </c:ser>
        <c:ser>
          <c:idx val="1"/>
          <c:order val="1"/>
          <c:tx>
            <c:strRef>
              <c:f>Sheet1!$A$3</c:f>
              <c:strCache>
                <c:ptCount val="1"/>
                <c:pt idx="0">
                  <c:v>SG/PRC</c:v>
                </c:pt>
              </c:strCache>
            </c:strRef>
          </c:tx>
          <c:spPr>
            <a:solidFill>
              <a:schemeClr val="accent1"/>
            </a:solidFill>
          </c:spPr>
          <c:invertIfNegative val="0"/>
          <c:dPt>
            <c:idx val="0"/>
            <c:invertIfNegative val="0"/>
            <c:bubble3D val="0"/>
            <c:extLst>
              <c:ext xmlns:c16="http://schemas.microsoft.com/office/drawing/2014/chart" uri="{C3380CC4-5D6E-409C-BE32-E72D297353CC}">
                <c16:uniqueId val="{00000000-FFA3-42CC-9211-FF0F45D0CF0A}"/>
              </c:ext>
            </c:extLst>
          </c:dPt>
          <c:cat>
            <c:strRef>
              <c:f>Sheet1!$B$1:$E$1</c:f>
              <c:strCache>
                <c:ptCount val="4"/>
                <c:pt idx="0">
                  <c:v>All Age</c:v>
                </c:pt>
                <c:pt idx="1">
                  <c:v>EI 0-2</c:v>
                </c:pt>
                <c:pt idx="2">
                  <c:v>Age 3-21</c:v>
                </c:pt>
                <c:pt idx="3">
                  <c:v>Age 22+</c:v>
                </c:pt>
              </c:strCache>
            </c:strRef>
          </c:cat>
          <c:val>
            <c:numRef>
              <c:f>Sheet1!$B$3:$E$3</c:f>
              <c:numCache>
                <c:formatCode>"$"#,##0</c:formatCode>
                <c:ptCount val="4"/>
                <c:pt idx="0">
                  <c:v>13691</c:v>
                </c:pt>
                <c:pt idx="1">
                  <c:v>5895</c:v>
                </c:pt>
                <c:pt idx="2">
                  <c:v>6018</c:v>
                </c:pt>
                <c:pt idx="3">
                  <c:v>25474</c:v>
                </c:pt>
              </c:numCache>
            </c:numRef>
          </c:val>
          <c:extLst>
            <c:ext xmlns:c16="http://schemas.microsoft.com/office/drawing/2014/chart" uri="{C3380CC4-5D6E-409C-BE32-E72D297353CC}">
              <c16:uniqueId val="{00000001-7E75-4DB9-A41C-3EEB6B873557}"/>
            </c:ext>
          </c:extLst>
        </c:ser>
        <c:dLbls>
          <c:showLegendKey val="0"/>
          <c:showVal val="0"/>
          <c:showCatName val="0"/>
          <c:showSerName val="0"/>
          <c:showPercent val="0"/>
          <c:showBubbleSize val="0"/>
        </c:dLbls>
        <c:gapWidth val="200"/>
        <c:overlap val="-3"/>
        <c:axId val="2145425016"/>
        <c:axId val="2145661944"/>
      </c:barChart>
      <c:catAx>
        <c:axId val="2145425016"/>
        <c:scaling>
          <c:orientation val="minMax"/>
        </c:scaling>
        <c:delete val="0"/>
        <c:axPos val="b"/>
        <c:numFmt formatCode="General" sourceLinked="0"/>
        <c:majorTickMark val="none"/>
        <c:minorTickMark val="none"/>
        <c:tickLblPos val="nextTo"/>
        <c:crossAx val="2145661944"/>
        <c:crosses val="autoZero"/>
        <c:auto val="1"/>
        <c:lblAlgn val="ctr"/>
        <c:lblOffset val="100"/>
        <c:noMultiLvlLbl val="0"/>
      </c:catAx>
      <c:valAx>
        <c:axId val="2145661944"/>
        <c:scaling>
          <c:orientation val="minMax"/>
          <c:max val="32000"/>
          <c:min val="0"/>
        </c:scaling>
        <c:delete val="0"/>
        <c:axPos val="l"/>
        <c:majorGridlines>
          <c:spPr>
            <a:ln>
              <a:solidFill>
                <a:schemeClr val="bg1">
                  <a:lumMod val="85000"/>
                </a:schemeClr>
              </a:solidFill>
            </a:ln>
          </c:spPr>
        </c:majorGridlines>
        <c:numFmt formatCode="&quot;$&quot;#,##0" sourceLinked="1"/>
        <c:majorTickMark val="out"/>
        <c:minorTickMark val="none"/>
        <c:tickLblPos val="low"/>
        <c:spPr>
          <a:ln>
            <a:solidFill>
              <a:schemeClr val="bg1">
                <a:lumMod val="85000"/>
              </a:schemeClr>
            </a:solidFill>
          </a:ln>
        </c:spPr>
        <c:txPr>
          <a:bodyPr/>
          <a:lstStyle/>
          <a:p>
            <a:pPr>
              <a:defRPr sz="1400"/>
            </a:pPr>
            <a:endParaRPr lang="en-US"/>
          </a:p>
        </c:txPr>
        <c:crossAx val="2145425016"/>
        <c:crosses val="autoZero"/>
        <c:crossBetween val="between"/>
        <c:majorUnit val="5000"/>
      </c:val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Percent</c:v>
                </c:pt>
              </c:strCache>
            </c:strRef>
          </c:tx>
          <c:dPt>
            <c:idx val="0"/>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0-FBA7-4C5C-A5FB-984776FA7FEE}"/>
              </c:ext>
            </c:extLst>
          </c:dPt>
          <c:dPt>
            <c:idx val="1"/>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1-FBA7-4C5C-A5FB-984776FA7FEE}"/>
              </c:ext>
            </c:extLst>
          </c:dPt>
          <c:dPt>
            <c:idx val="2"/>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2-FBA7-4C5C-A5FB-984776FA7FEE}"/>
              </c:ext>
            </c:extLst>
          </c:dPt>
          <c:dPt>
            <c:idx val="3"/>
            <c:bubble3D val="0"/>
            <c:spPr>
              <a:solidFill>
                <a:srgbClr val="FFC000"/>
              </a:solidFill>
              <a:ln w="19050">
                <a:solidFill>
                  <a:schemeClr val="lt1"/>
                </a:solidFill>
              </a:ln>
              <a:effectLst/>
            </c:spPr>
            <c:extLst>
              <c:ext xmlns:c16="http://schemas.microsoft.com/office/drawing/2014/chart" uri="{C3380CC4-5D6E-409C-BE32-E72D297353CC}">
                <c16:uniqueId val="{00000003-FBA7-4C5C-A5FB-984776FA7FEE}"/>
              </c:ext>
            </c:extLst>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4-FBA7-4C5C-A5FB-984776FA7FEE}"/>
              </c:ext>
            </c:extLst>
          </c:dPt>
          <c:dLbls>
            <c:dLbl>
              <c:idx val="0"/>
              <c:layout>
                <c:manualLayout>
                  <c:x val="-0.26407128456768991"/>
                  <c:y val="-0.25895997375328084"/>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r>
                      <a:rPr lang="en-US" baseline="0" dirty="0">
                        <a:solidFill>
                          <a:schemeClr val="tx1"/>
                        </a:solidFill>
                      </a:rPr>
                      <a:t>Ingles, </a:t>
                    </a:r>
                    <a:fld id="{2F2A33B9-7478-4A10-945D-C93E7125C72F}" type="VALUE">
                      <a:rPr lang="en-US" baseline="0" smtClean="0">
                        <a:solidFill>
                          <a:schemeClr val="tx1"/>
                        </a:solidFill>
                      </a:rPr>
                      <a:pPr>
                        <a:defRPr sz="1600">
                          <a:solidFill>
                            <a:schemeClr val="tx1"/>
                          </a:solidFill>
                        </a:defRPr>
                      </a:pPr>
                      <a:t>[VALUE]</a:t>
                    </a:fld>
                    <a:endParaRPr lang="en-US" baseline="0" dirty="0">
                      <a:solidFill>
                        <a:schemeClr val="tx1"/>
                      </a:solidFill>
                    </a:endParaRPr>
                  </a:p>
                  <a:p>
                    <a:pPr>
                      <a:defRPr sz="1600">
                        <a:solidFill>
                          <a:schemeClr val="tx1"/>
                        </a:solidFill>
                      </a:defRPr>
                    </a:pPr>
                    <a:r>
                      <a:rPr lang="en-US" baseline="0" dirty="0">
                        <a:solidFill>
                          <a:schemeClr val="tx1"/>
                        </a:solidFill>
                      </a:rPr>
                      <a:t>10,831</a:t>
                    </a:r>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BA7-4C5C-A5FB-984776FA7FEE}"/>
                </c:ext>
              </c:extLst>
            </c:dLbl>
            <c:dLbl>
              <c:idx val="1"/>
              <c:layout>
                <c:manualLayout>
                  <c:x val="0.19565217391304349"/>
                  <c:y val="0.14312479494750657"/>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r>
                      <a:rPr lang="en-US" baseline="0" dirty="0" err="1">
                        <a:solidFill>
                          <a:schemeClr val="bg1"/>
                        </a:solidFill>
                      </a:rPr>
                      <a:t>Español</a:t>
                    </a:r>
                    <a:r>
                      <a:rPr lang="en-US" baseline="0" dirty="0">
                        <a:solidFill>
                          <a:schemeClr val="bg1"/>
                        </a:solidFill>
                      </a:rPr>
                      <a:t>, </a:t>
                    </a:r>
                    <a:fld id="{5C8F6531-83B0-4E72-95B8-8B960E4FA262}" type="VALUE">
                      <a:rPr lang="en-US" baseline="0" smtClean="0">
                        <a:solidFill>
                          <a:schemeClr val="bg1"/>
                        </a:solidFill>
                      </a:rPr>
                      <a:pPr>
                        <a:defRPr sz="1600">
                          <a:solidFill>
                            <a:schemeClr val="bg1"/>
                          </a:solidFill>
                        </a:defRPr>
                      </a:pPr>
                      <a:t>[VALUE]</a:t>
                    </a:fld>
                    <a:endParaRPr lang="en-US" baseline="0" dirty="0">
                      <a:solidFill>
                        <a:schemeClr val="bg1"/>
                      </a:solidFill>
                    </a:endParaRPr>
                  </a:p>
                  <a:p>
                    <a:pPr>
                      <a:defRPr sz="1600">
                        <a:solidFill>
                          <a:schemeClr val="bg1"/>
                        </a:solidFill>
                      </a:defRPr>
                    </a:pPr>
                    <a:r>
                      <a:rPr lang="en-US" baseline="0" dirty="0">
                        <a:solidFill>
                          <a:schemeClr val="bg1"/>
                        </a:solidFill>
                      </a:rPr>
                      <a:t>3,432</a:t>
                    </a:r>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BA7-4C5C-A5FB-984776FA7FEE}"/>
                </c:ext>
              </c:extLst>
            </c:dLbl>
            <c:dLbl>
              <c:idx val="2"/>
              <c:layout>
                <c:manualLayout>
                  <c:x val="-0.11317661379284114"/>
                  <c:y val="0"/>
                </c:manualLayout>
              </c:layout>
              <c:tx>
                <c:rich>
                  <a:bodyPr/>
                  <a:lstStyle/>
                  <a:p>
                    <a:r>
                      <a:rPr lang="en-US" baseline="0" noProof="0" dirty="0"/>
                      <a:t>Asiáticos</a:t>
                    </a:r>
                    <a:r>
                      <a:rPr lang="en-US" baseline="0" dirty="0"/>
                      <a:t>, </a:t>
                    </a:r>
                    <a:fld id="{537BF544-9914-42F1-A118-AB25E73B8C07}" type="VALUE">
                      <a:rPr lang="en-US" baseline="0" smtClean="0"/>
                      <a:pPr/>
                      <a:t>[VALUE]</a:t>
                    </a:fld>
                    <a:r>
                      <a:rPr lang="en-US" baseline="0" dirty="0"/>
                      <a:t>, 816</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BA7-4C5C-A5FB-984776FA7FEE}"/>
                </c:ext>
              </c:extLst>
            </c:dLbl>
            <c:dLbl>
              <c:idx val="3"/>
              <c:layout>
                <c:manualLayout>
                  <c:x val="0.27392179238464759"/>
                  <c:y val="2.1013779527559052E-3"/>
                </c:manualLayout>
              </c:layout>
              <c:tx>
                <c:rich>
                  <a:bodyPr/>
                  <a:lstStyle/>
                  <a:p>
                    <a:r>
                      <a:rPr lang="en-US" baseline="0" dirty="0" err="1"/>
                      <a:t>Otro</a:t>
                    </a:r>
                    <a:r>
                      <a:rPr lang="en-US" baseline="0" dirty="0"/>
                      <a:t> </a:t>
                    </a:r>
                    <a:fld id="{0C89D56B-949F-4180-98D3-46C97F75C623}" type="VALUE">
                      <a:rPr lang="en-US" baseline="0" smtClean="0"/>
                      <a:pPr/>
                      <a:t>[VALUE]</a:t>
                    </a:fld>
                    <a:r>
                      <a:rPr lang="en-US" baseline="0" dirty="0"/>
                      <a:t>, 133</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BA7-4C5C-A5FB-984776FA7FE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English</c:v>
                </c:pt>
                <c:pt idx="1">
                  <c:v>Spanish</c:v>
                </c:pt>
                <c:pt idx="2">
                  <c:v>Asian</c:v>
                </c:pt>
                <c:pt idx="3">
                  <c:v>Other</c:v>
                </c:pt>
              </c:strCache>
            </c:strRef>
          </c:cat>
          <c:val>
            <c:numRef>
              <c:f>Sheet1!$B$2:$B$5</c:f>
              <c:numCache>
                <c:formatCode>0.0%</c:formatCode>
                <c:ptCount val="4"/>
                <c:pt idx="0">
                  <c:v>0.71200368130423353</c:v>
                </c:pt>
                <c:pt idx="1">
                  <c:v>0.22561135945306338</c:v>
                </c:pt>
                <c:pt idx="2">
                  <c:v>5.3641861688140939E-2</c:v>
                </c:pt>
                <c:pt idx="3">
                  <c:v>8.7430975545621879E-3</c:v>
                </c:pt>
              </c:numCache>
            </c:numRef>
          </c:val>
          <c:extLst>
            <c:ext xmlns:c16="http://schemas.microsoft.com/office/drawing/2014/chart" uri="{C3380CC4-5D6E-409C-BE32-E72D297353CC}">
              <c16:uniqueId val="{00000005-FBA7-4C5C-A5FB-984776FA7FEE}"/>
            </c:ext>
          </c:extLst>
        </c:ser>
        <c:ser>
          <c:idx val="1"/>
          <c:order val="1"/>
          <c:tx>
            <c:strRef>
              <c:f>Sheet1!$C$1</c:f>
              <c:strCache>
                <c:ptCount val="1"/>
                <c:pt idx="0">
                  <c:v>Clients</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B-1C2C-49D3-9FD8-68E768FA55F0}"/>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D-1C2C-49D3-9FD8-68E768FA55F0}"/>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F-1C2C-49D3-9FD8-68E768FA55F0}"/>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11-1C2C-49D3-9FD8-68E768FA55F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English</c:v>
                </c:pt>
                <c:pt idx="1">
                  <c:v>Spanish</c:v>
                </c:pt>
                <c:pt idx="2">
                  <c:v>Asian</c:v>
                </c:pt>
                <c:pt idx="3">
                  <c:v>Other</c:v>
                </c:pt>
              </c:strCache>
            </c:strRef>
          </c:cat>
          <c:val>
            <c:numRef>
              <c:f>Sheet1!$C$2:$C$5</c:f>
              <c:numCache>
                <c:formatCode>General</c:formatCode>
                <c:ptCount val="4"/>
                <c:pt idx="0">
                  <c:v>10831</c:v>
                </c:pt>
                <c:pt idx="1">
                  <c:v>3432</c:v>
                </c:pt>
                <c:pt idx="2">
                  <c:v>816</c:v>
                </c:pt>
                <c:pt idx="3">
                  <c:v>133</c:v>
                </c:pt>
              </c:numCache>
            </c:numRef>
          </c:val>
          <c:extLst>
            <c:ext xmlns:c16="http://schemas.microsoft.com/office/drawing/2014/chart" uri="{C3380CC4-5D6E-409C-BE32-E72D297353CC}">
              <c16:uniqueId val="{00000006-FBA7-4C5C-A5FB-984776FA7FEE}"/>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Statewide</c:v>
                </c:pt>
              </c:strCache>
            </c:strRef>
          </c:tx>
          <c:spPr>
            <a:solidFill>
              <a:srgbClr val="B8E08C"/>
            </a:solidFill>
          </c:spPr>
          <c:invertIfNegative val="0"/>
          <c:cat>
            <c:strRef>
              <c:f>Sheet1!$B$1:$F$1</c:f>
              <c:strCache>
                <c:ptCount val="5"/>
                <c:pt idx="0">
                  <c:v>Asian</c:v>
                </c:pt>
                <c:pt idx="1">
                  <c:v>Black/African-American</c:v>
                </c:pt>
                <c:pt idx="2">
                  <c:v>Hispanic</c:v>
                </c:pt>
                <c:pt idx="3">
                  <c:v>White</c:v>
                </c:pt>
                <c:pt idx="4">
                  <c:v>Other</c:v>
                </c:pt>
              </c:strCache>
            </c:strRef>
          </c:cat>
          <c:val>
            <c:numRef>
              <c:f>Sheet1!$B$2:$F$2</c:f>
              <c:numCache>
                <c:formatCode>"$"#,##0</c:formatCode>
                <c:ptCount val="5"/>
                <c:pt idx="0">
                  <c:v>12310</c:v>
                </c:pt>
                <c:pt idx="1">
                  <c:v>18458</c:v>
                </c:pt>
                <c:pt idx="2">
                  <c:v>9353</c:v>
                </c:pt>
                <c:pt idx="3">
                  <c:v>22860</c:v>
                </c:pt>
                <c:pt idx="4">
                  <c:v>8492</c:v>
                </c:pt>
              </c:numCache>
            </c:numRef>
          </c:val>
          <c:extLst>
            <c:ext xmlns:c16="http://schemas.microsoft.com/office/drawing/2014/chart" uri="{C3380CC4-5D6E-409C-BE32-E72D297353CC}">
              <c16:uniqueId val="{00000000-7E75-4DB9-A41C-3EEB6B873557}"/>
            </c:ext>
          </c:extLst>
        </c:ser>
        <c:ser>
          <c:idx val="1"/>
          <c:order val="1"/>
          <c:tx>
            <c:strRef>
              <c:f>Sheet1!$A$3</c:f>
              <c:strCache>
                <c:ptCount val="1"/>
                <c:pt idx="0">
                  <c:v>SG/PRC</c:v>
                </c:pt>
              </c:strCache>
            </c:strRef>
          </c:tx>
          <c:spPr>
            <a:solidFill>
              <a:schemeClr val="accent1"/>
            </a:solidFill>
          </c:spPr>
          <c:invertIfNegative val="0"/>
          <c:dPt>
            <c:idx val="0"/>
            <c:invertIfNegative val="0"/>
            <c:bubble3D val="0"/>
            <c:extLst>
              <c:ext xmlns:c16="http://schemas.microsoft.com/office/drawing/2014/chart" uri="{C3380CC4-5D6E-409C-BE32-E72D297353CC}">
                <c16:uniqueId val="{00000000-FFA3-42CC-9211-FF0F45D0CF0A}"/>
              </c:ext>
            </c:extLst>
          </c:dPt>
          <c:cat>
            <c:strRef>
              <c:f>Sheet1!$B$1:$F$1</c:f>
              <c:strCache>
                <c:ptCount val="5"/>
                <c:pt idx="0">
                  <c:v>Asian</c:v>
                </c:pt>
                <c:pt idx="1">
                  <c:v>Black/African-American</c:v>
                </c:pt>
                <c:pt idx="2">
                  <c:v>Hispanic</c:v>
                </c:pt>
                <c:pt idx="3">
                  <c:v>White</c:v>
                </c:pt>
                <c:pt idx="4">
                  <c:v>Other</c:v>
                </c:pt>
              </c:strCache>
            </c:strRef>
          </c:cat>
          <c:val>
            <c:numRef>
              <c:f>Sheet1!$B$3:$F$3</c:f>
              <c:numCache>
                <c:formatCode>"$"#,##0</c:formatCode>
                <c:ptCount val="5"/>
                <c:pt idx="0">
                  <c:v>10621</c:v>
                </c:pt>
                <c:pt idx="1">
                  <c:v>23791</c:v>
                </c:pt>
                <c:pt idx="2">
                  <c:v>10232</c:v>
                </c:pt>
                <c:pt idx="3">
                  <c:v>26111</c:v>
                </c:pt>
                <c:pt idx="4">
                  <c:v>10272</c:v>
                </c:pt>
              </c:numCache>
            </c:numRef>
          </c:val>
          <c:extLst>
            <c:ext xmlns:c16="http://schemas.microsoft.com/office/drawing/2014/chart" uri="{C3380CC4-5D6E-409C-BE32-E72D297353CC}">
              <c16:uniqueId val="{00000001-7E75-4DB9-A41C-3EEB6B873557}"/>
            </c:ext>
          </c:extLst>
        </c:ser>
        <c:dLbls>
          <c:showLegendKey val="0"/>
          <c:showVal val="0"/>
          <c:showCatName val="0"/>
          <c:showSerName val="0"/>
          <c:showPercent val="0"/>
          <c:showBubbleSize val="0"/>
        </c:dLbls>
        <c:gapWidth val="200"/>
        <c:overlap val="-3"/>
        <c:axId val="2115735752"/>
        <c:axId val="2115692984"/>
      </c:barChart>
      <c:catAx>
        <c:axId val="2115735752"/>
        <c:scaling>
          <c:orientation val="minMax"/>
        </c:scaling>
        <c:delete val="0"/>
        <c:axPos val="b"/>
        <c:numFmt formatCode="General" sourceLinked="0"/>
        <c:majorTickMark val="none"/>
        <c:minorTickMark val="none"/>
        <c:tickLblPos val="nextTo"/>
        <c:crossAx val="2115692984"/>
        <c:crosses val="autoZero"/>
        <c:auto val="1"/>
        <c:lblAlgn val="ctr"/>
        <c:lblOffset val="100"/>
        <c:noMultiLvlLbl val="0"/>
      </c:catAx>
      <c:valAx>
        <c:axId val="2115692984"/>
        <c:scaling>
          <c:orientation val="minMax"/>
          <c:max val="32000"/>
          <c:min val="0"/>
        </c:scaling>
        <c:delete val="0"/>
        <c:axPos val="l"/>
        <c:majorGridlines>
          <c:spPr>
            <a:ln>
              <a:solidFill>
                <a:schemeClr val="bg1">
                  <a:lumMod val="85000"/>
                </a:schemeClr>
              </a:solidFill>
            </a:ln>
          </c:spPr>
        </c:majorGridlines>
        <c:numFmt formatCode="&quot;$&quot;#,##0" sourceLinked="1"/>
        <c:majorTickMark val="out"/>
        <c:minorTickMark val="none"/>
        <c:tickLblPos val="low"/>
        <c:spPr>
          <a:ln>
            <a:solidFill>
              <a:schemeClr val="bg1">
                <a:lumMod val="85000"/>
              </a:schemeClr>
            </a:solidFill>
          </a:ln>
        </c:spPr>
        <c:txPr>
          <a:bodyPr/>
          <a:lstStyle/>
          <a:p>
            <a:pPr>
              <a:defRPr sz="1400"/>
            </a:pPr>
            <a:endParaRPr lang="en-US"/>
          </a:p>
        </c:txPr>
        <c:crossAx val="2115735752"/>
        <c:crosses val="autoZero"/>
        <c:crossBetween val="between"/>
        <c:majorUnit val="5000"/>
      </c:val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Percent</c:v>
                </c:pt>
              </c:strCache>
            </c:strRef>
          </c:tx>
          <c:dPt>
            <c:idx val="0"/>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1-E6EE-4931-93BB-C783E699FC9B}"/>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8-E6EE-4931-93BB-C783E699FC9B}"/>
              </c:ext>
            </c:extLst>
          </c:dPt>
          <c:dPt>
            <c:idx val="2"/>
            <c:bubble3D val="0"/>
            <c:spPr>
              <a:solidFill>
                <a:srgbClr val="FFC000"/>
              </a:solidFill>
              <a:ln w="19050">
                <a:solidFill>
                  <a:schemeClr val="lt1"/>
                </a:solidFill>
              </a:ln>
              <a:effectLst/>
            </c:spPr>
            <c:extLst>
              <c:ext xmlns:c16="http://schemas.microsoft.com/office/drawing/2014/chart" uri="{C3380CC4-5D6E-409C-BE32-E72D297353CC}">
                <c16:uniqueId val="{00000003-E6EE-4931-93BB-C783E699FC9B}"/>
              </c:ext>
            </c:extLst>
          </c:dPt>
          <c:dPt>
            <c:idx val="3"/>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5-E6EE-4931-93BB-C783E699FC9B}"/>
              </c:ext>
            </c:extLst>
          </c:dPt>
          <c:dPt>
            <c:idx val="4"/>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7-E6EE-4931-93BB-C783E699FC9B}"/>
              </c:ext>
            </c:extLst>
          </c:dPt>
          <c:dLbls>
            <c:dLbl>
              <c:idx val="0"/>
              <c:tx>
                <c:rich>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r>
                      <a:rPr lang="en-US" noProof="0" dirty="0">
                        <a:solidFill>
                          <a:schemeClr val="bg1"/>
                        </a:solidFill>
                      </a:rPr>
                      <a:t>Asiáticos</a:t>
                    </a:r>
                    <a:r>
                      <a:rPr lang="en-US" dirty="0">
                        <a:solidFill>
                          <a:schemeClr val="bg1"/>
                        </a:solidFill>
                      </a:rPr>
                      <a:t>, 12.5%</a:t>
                    </a:r>
                  </a:p>
                  <a:p>
                    <a:pPr>
                      <a:defRPr sz="1600">
                        <a:solidFill>
                          <a:schemeClr val="bg1"/>
                        </a:solidFill>
                      </a:defRPr>
                    </a:pPr>
                    <a:r>
                      <a:rPr lang="en-US" dirty="0">
                        <a:solidFill>
                          <a:schemeClr val="bg1"/>
                        </a:solidFill>
                      </a:rPr>
                      <a:t>1,899</a:t>
                    </a:r>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6EE-4931-93BB-C783E699FC9B}"/>
                </c:ext>
              </c:extLst>
            </c:dLbl>
            <c:dLbl>
              <c:idx val="1"/>
              <c:layout>
                <c:manualLayout>
                  <c:x val="-4.1589521857848446E-3"/>
                  <c:y val="2.5060080380577429E-2"/>
                </c:manualLayout>
              </c:layout>
              <c:tx>
                <c:rich>
                  <a:bodyPr/>
                  <a:lstStyle/>
                  <a:p>
                    <a:r>
                      <a:rPr lang="en-US" sz="1600" dirty="0"/>
                      <a:t> Afro- Americano, </a:t>
                    </a:r>
                  </a:p>
                  <a:p>
                    <a:r>
                      <a:rPr lang="en-US" sz="1600" dirty="0"/>
                      <a:t>5.2%, 788</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6EE-4931-93BB-C783E699FC9B}"/>
                </c:ext>
              </c:extLst>
            </c:dLbl>
            <c:dLbl>
              <c:idx val="2"/>
              <c:layout>
                <c:manualLayout>
                  <c:x val="-0.14942432748593037"/>
                  <c:y val="3.1446850393700786E-2"/>
                </c:manualLayout>
              </c:layout>
              <c:tx>
                <c:rich>
                  <a:bodyPr rot="0" spcFirstLastPara="1" vertOverflow="ellipsis" vert="horz" wrap="square" lIns="38100" tIns="19050" rIns="38100" bIns="19050" anchor="ctr" anchorCtr="1">
                    <a:spAutoFit/>
                  </a:bodyPr>
                  <a:lstStyle/>
                  <a:p>
                    <a:pPr>
                      <a:lnSpc>
                        <a:spcPts val="1700"/>
                      </a:lnSpc>
                      <a:defRPr sz="1600" b="0" i="0" u="none" strike="noStrike" kern="1200" baseline="0">
                        <a:solidFill>
                          <a:schemeClr val="dk1">
                            <a:lumMod val="75000"/>
                            <a:lumOff val="25000"/>
                          </a:schemeClr>
                        </a:solidFill>
                        <a:latin typeface="+mn-lt"/>
                        <a:ea typeface="+mn-ea"/>
                        <a:cs typeface="+mn-cs"/>
                      </a:defRPr>
                    </a:pPr>
                    <a:r>
                      <a:rPr lang="en-US" dirty="0"/>
                      <a:t>Other, 9.2%</a:t>
                    </a:r>
                  </a:p>
                  <a:p>
                    <a:pPr>
                      <a:lnSpc>
                        <a:spcPts val="1700"/>
                      </a:lnSpc>
                      <a:defRPr sz="1600"/>
                    </a:pPr>
                    <a:r>
                      <a:rPr lang="en-US" dirty="0"/>
                      <a:t>1,393</a:t>
                    </a:r>
                  </a:p>
                </c:rich>
              </c:tx>
              <c:numFmt formatCode="0.0%" sourceLinked="0"/>
              <c:spPr>
                <a:noFill/>
                <a:ln>
                  <a:noFill/>
                </a:ln>
                <a:effectLst/>
              </c:spPr>
              <c:txPr>
                <a:bodyPr rot="0" spcFirstLastPara="1" vertOverflow="ellipsis" vert="horz" wrap="square" lIns="38100" tIns="19050" rIns="38100" bIns="19050" anchor="ctr" anchorCtr="1">
                  <a:spAutoFit/>
                </a:bodyPr>
                <a:lstStyle/>
                <a:p>
                  <a:pPr>
                    <a:lnSpc>
                      <a:spcPts val="1700"/>
                    </a:lnSpc>
                    <a:defRPr sz="1600" b="0" i="0" u="none" strike="noStrike" kern="1200" baseline="0">
                      <a:solidFill>
                        <a:schemeClr val="dk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6EE-4931-93BB-C783E699FC9B}"/>
                </c:ext>
              </c:extLst>
            </c:dLbl>
            <c:dLbl>
              <c:idx val="3"/>
              <c:layout>
                <c:manualLayout>
                  <c:x val="0.13771371957145806"/>
                  <c:y val="-0.2442679625984252"/>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r>
                      <a:rPr lang="en-US" b="0" dirty="0">
                        <a:solidFill>
                          <a:schemeClr val="bg1"/>
                        </a:solidFill>
                      </a:rPr>
                      <a:t>Hispano, 56.3%</a:t>
                    </a:r>
                  </a:p>
                  <a:p>
                    <a:pPr>
                      <a:defRPr sz="1600">
                        <a:solidFill>
                          <a:schemeClr val="bg1"/>
                        </a:solidFill>
                      </a:defRPr>
                    </a:pPr>
                    <a:r>
                      <a:rPr lang="en-US" b="0" dirty="0">
                        <a:solidFill>
                          <a:schemeClr val="bg1"/>
                        </a:solidFill>
                      </a:rPr>
                      <a:t>8,571</a:t>
                    </a:r>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6EE-4931-93BB-C783E699FC9B}"/>
                </c:ext>
              </c:extLst>
            </c:dLbl>
            <c:dLbl>
              <c:idx val="4"/>
              <c:layout>
                <c:manualLayout>
                  <c:x val="0.11587752249098242"/>
                  <c:y val="0.17152497539370079"/>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r>
                      <a:rPr lang="en-US" b="0" dirty="0">
                        <a:solidFill>
                          <a:schemeClr val="tx1"/>
                        </a:solidFill>
                      </a:rPr>
                      <a:t>Blanco, 16.8%</a:t>
                    </a:r>
                  </a:p>
                  <a:p>
                    <a:pPr>
                      <a:defRPr sz="1600">
                        <a:solidFill>
                          <a:schemeClr val="tx1"/>
                        </a:solidFill>
                      </a:defRPr>
                    </a:pPr>
                    <a:r>
                      <a:rPr lang="en-US" b="0" dirty="0">
                        <a:solidFill>
                          <a:schemeClr val="tx1"/>
                        </a:solidFill>
                      </a:rPr>
                      <a:t>2,561</a:t>
                    </a:r>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6EE-4931-93BB-C783E699FC9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Asian</c:v>
                </c:pt>
                <c:pt idx="1">
                  <c:v>Black/ African- American</c:v>
                </c:pt>
                <c:pt idx="2">
                  <c:v>Other</c:v>
                </c:pt>
                <c:pt idx="3">
                  <c:v>Hispanic</c:v>
                </c:pt>
                <c:pt idx="4">
                  <c:v>White</c:v>
                </c:pt>
              </c:strCache>
            </c:strRef>
          </c:cat>
          <c:val>
            <c:numRef>
              <c:f>Sheet1!$B$2:$B$6</c:f>
              <c:numCache>
                <c:formatCode>0.0%</c:formatCode>
                <c:ptCount val="5"/>
                <c:pt idx="0">
                  <c:v>0.12483565606100447</c:v>
                </c:pt>
                <c:pt idx="1">
                  <c:v>5.1801209571391005E-2</c:v>
                </c:pt>
                <c:pt idx="2">
                  <c:v>9.1572442808309229E-2</c:v>
                </c:pt>
                <c:pt idx="3">
                  <c:v>0.56343676045227453</c:v>
                </c:pt>
                <c:pt idx="4">
                  <c:v>0.16835393110702077</c:v>
                </c:pt>
              </c:numCache>
            </c:numRef>
          </c:val>
          <c:extLst>
            <c:ext xmlns:c16="http://schemas.microsoft.com/office/drawing/2014/chart" uri="{C3380CC4-5D6E-409C-BE32-E72D297353CC}">
              <c16:uniqueId val="{00000009-E6EE-4931-93BB-C783E699FC9B}"/>
            </c:ext>
          </c:extLst>
        </c:ser>
        <c:ser>
          <c:idx val="1"/>
          <c:order val="1"/>
          <c:tx>
            <c:strRef>
              <c:f>Sheet1!$C$1</c:f>
              <c:strCache>
                <c:ptCount val="1"/>
                <c:pt idx="0">
                  <c:v>Clients</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B-90C5-41FF-8835-90A981CDE739}"/>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D-90C5-41FF-8835-90A981CDE739}"/>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F-90C5-41FF-8835-90A981CDE739}"/>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11-90C5-41FF-8835-90A981CDE739}"/>
              </c:ext>
            </c:extLst>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13-90C5-41FF-8835-90A981CDE73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Asian</c:v>
                </c:pt>
                <c:pt idx="1">
                  <c:v>Black/ African- American</c:v>
                </c:pt>
                <c:pt idx="2">
                  <c:v>Other</c:v>
                </c:pt>
                <c:pt idx="3">
                  <c:v>Hispanic</c:v>
                </c:pt>
                <c:pt idx="4">
                  <c:v>White</c:v>
                </c:pt>
              </c:strCache>
            </c:strRef>
          </c:cat>
          <c:val>
            <c:numRef>
              <c:f>Sheet1!$C$2:$C$6</c:f>
              <c:numCache>
                <c:formatCode>#,##0</c:formatCode>
                <c:ptCount val="5"/>
                <c:pt idx="0">
                  <c:v>1899</c:v>
                </c:pt>
                <c:pt idx="1">
                  <c:v>788</c:v>
                </c:pt>
                <c:pt idx="2" formatCode="General">
                  <c:v>1393</c:v>
                </c:pt>
                <c:pt idx="3">
                  <c:v>8571</c:v>
                </c:pt>
                <c:pt idx="4">
                  <c:v>2561</c:v>
                </c:pt>
              </c:numCache>
            </c:numRef>
          </c:val>
          <c:extLst>
            <c:ext xmlns:c16="http://schemas.microsoft.com/office/drawing/2014/chart" uri="{C3380CC4-5D6E-409C-BE32-E72D297353CC}">
              <c16:uniqueId val="{0000000A-E6EE-4931-93BB-C783E699FC9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Percent</c:v>
                </c:pt>
              </c:strCache>
            </c:strRef>
          </c:tx>
          <c:explosion val="1"/>
          <c:dPt>
            <c:idx val="0"/>
            <c:bubble3D val="0"/>
            <c:spPr>
              <a:solidFill>
                <a:schemeClr val="bg1">
                  <a:lumMod val="85000"/>
                </a:schemeClr>
              </a:solidFill>
            </c:spPr>
            <c:extLst>
              <c:ext xmlns:c16="http://schemas.microsoft.com/office/drawing/2014/chart" uri="{C3380CC4-5D6E-409C-BE32-E72D297353CC}">
                <c16:uniqueId val="{00000000-FBA7-4C5C-A5FB-984776FA7FEE}"/>
              </c:ext>
            </c:extLst>
          </c:dPt>
          <c:dPt>
            <c:idx val="1"/>
            <c:bubble3D val="0"/>
            <c:spPr>
              <a:solidFill>
                <a:schemeClr val="bg2">
                  <a:lumMod val="75000"/>
                </a:schemeClr>
              </a:solidFill>
            </c:spPr>
            <c:extLst>
              <c:ext xmlns:c16="http://schemas.microsoft.com/office/drawing/2014/chart" uri="{C3380CC4-5D6E-409C-BE32-E72D297353CC}">
                <c16:uniqueId val="{00000001-FBA7-4C5C-A5FB-984776FA7FEE}"/>
              </c:ext>
            </c:extLst>
          </c:dPt>
          <c:dPt>
            <c:idx val="2"/>
            <c:bubble3D val="0"/>
            <c:spPr>
              <a:solidFill>
                <a:schemeClr val="bg2">
                  <a:lumMod val="75000"/>
                  <a:alpha val="42000"/>
                </a:schemeClr>
              </a:solidFill>
            </c:spPr>
            <c:extLst>
              <c:ext xmlns:c16="http://schemas.microsoft.com/office/drawing/2014/chart" uri="{C3380CC4-5D6E-409C-BE32-E72D297353CC}">
                <c16:uniqueId val="{00000002-FBA7-4C5C-A5FB-984776FA7FEE}"/>
              </c:ext>
            </c:extLst>
          </c:dPt>
          <c:dPt>
            <c:idx val="3"/>
            <c:bubble3D val="0"/>
            <c:spPr>
              <a:solidFill>
                <a:srgbClr val="FFFF00"/>
              </a:solidFill>
            </c:spPr>
            <c:extLst>
              <c:ext xmlns:c16="http://schemas.microsoft.com/office/drawing/2014/chart" uri="{C3380CC4-5D6E-409C-BE32-E72D297353CC}">
                <c16:uniqueId val="{00000003-FBA7-4C5C-A5FB-984776FA7FEE}"/>
              </c:ext>
            </c:extLst>
          </c:dPt>
          <c:dPt>
            <c:idx val="4"/>
            <c:bubble3D val="0"/>
            <c:spPr>
              <a:solidFill>
                <a:schemeClr val="accent4">
                  <a:lumMod val="40000"/>
                  <a:lumOff val="60000"/>
                </a:schemeClr>
              </a:solidFill>
            </c:spPr>
            <c:extLst>
              <c:ext xmlns:c16="http://schemas.microsoft.com/office/drawing/2014/chart" uri="{C3380CC4-5D6E-409C-BE32-E72D297353CC}">
                <c16:uniqueId val="{00000004-FBA7-4C5C-A5FB-984776FA7FEE}"/>
              </c:ext>
            </c:extLst>
          </c:dPt>
          <c:dPt>
            <c:idx val="5"/>
            <c:bubble3D val="0"/>
            <c:spPr>
              <a:solidFill>
                <a:schemeClr val="accent2">
                  <a:lumMod val="40000"/>
                  <a:lumOff val="60000"/>
                </a:schemeClr>
              </a:solidFill>
            </c:spPr>
            <c:extLst>
              <c:ext xmlns:c16="http://schemas.microsoft.com/office/drawing/2014/chart" uri="{C3380CC4-5D6E-409C-BE32-E72D297353CC}">
                <c16:uniqueId val="{00000000-34F9-4EB7-A685-AD1D56E1D0AF}"/>
              </c:ext>
            </c:extLst>
          </c:dPt>
          <c:dPt>
            <c:idx val="6"/>
            <c:bubble3D val="0"/>
            <c:spPr>
              <a:solidFill>
                <a:srgbClr val="B8E08C"/>
              </a:solidFill>
            </c:spPr>
            <c:extLst>
              <c:ext xmlns:c16="http://schemas.microsoft.com/office/drawing/2014/chart" uri="{C3380CC4-5D6E-409C-BE32-E72D297353CC}">
                <c16:uniqueId val="{0000000D-82D9-4485-824B-84F09A7FDBCA}"/>
              </c:ext>
            </c:extLst>
          </c:dPt>
          <c:dLbls>
            <c:dLbl>
              <c:idx val="0"/>
              <c:layout>
                <c:manualLayout>
                  <c:x val="-0.24223155438903471"/>
                  <c:y val="-7.6973983944561578E-2"/>
                </c:manualLayout>
              </c:layout>
              <c:tx>
                <c:rich>
                  <a:bodyPr wrap="square" lIns="38100" tIns="19050" rIns="38100" bIns="19050" anchor="ctr">
                    <a:spAutoFit/>
                  </a:bodyPr>
                  <a:lstStyle/>
                  <a:p>
                    <a:pPr>
                      <a:defRPr sz="2000">
                        <a:solidFill>
                          <a:schemeClr val="tx1"/>
                        </a:solidFill>
                      </a:defRPr>
                    </a:pPr>
                    <a:r>
                      <a:rPr lang="en-US" baseline="0" dirty="0"/>
                      <a:t>Ingles </a:t>
                    </a:r>
                    <a:fld id="{E036A4A3-1413-694B-8A29-965A1CF261A7}" type="VALUE">
                      <a:rPr lang="en-US" baseline="0"/>
                      <a:pPr>
                        <a:defRPr sz="2000">
                          <a:solidFill>
                            <a:schemeClr val="tx1"/>
                          </a:solidFill>
                        </a:defRPr>
                      </a:pPr>
                      <a:t>[VALUE]</a:t>
                    </a:fld>
                    <a:endParaRPr lang="en-US" baseline="0" dirty="0"/>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BA7-4C5C-A5FB-984776FA7FEE}"/>
                </c:ext>
              </c:extLst>
            </c:dLbl>
            <c:dLbl>
              <c:idx val="1"/>
              <c:layout>
                <c:manualLayout>
                  <c:x val="0.16554316127150773"/>
                  <c:y val="-0.15836986103495701"/>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BA7-4C5C-A5FB-984776FA7FEE}"/>
                </c:ext>
              </c:extLst>
            </c:dLbl>
            <c:dLbl>
              <c:idx val="2"/>
              <c:layout>
                <c:manualLayout>
                  <c:x val="0.18977690288713911"/>
                  <c:y val="2.7875894757941819E-2"/>
                </c:manualLayout>
              </c:layout>
              <c:tx>
                <c:rich>
                  <a:bodyPr/>
                  <a:lstStyle/>
                  <a:p>
                    <a:r>
                      <a:rPr lang="en-US" baseline="0" dirty="0" err="1"/>
                      <a:t>Cantanesa</a:t>
                    </a:r>
                    <a:r>
                      <a:rPr lang="en-US" baseline="0"/>
                      <a:t>, </a:t>
                    </a:r>
                    <a:fld id="{245195A2-6781-244A-B957-4D6A76A82229}" type="VALUE">
                      <a:rPr lang="en-US" baseline="0"/>
                      <a:pPr/>
                      <a:t>[VALUE]</a:t>
                    </a:fld>
                    <a:endParaRPr lang="en-US" baseline="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BA7-4C5C-A5FB-984776FA7FEE}"/>
                </c:ext>
              </c:extLst>
            </c:dLbl>
            <c:dLbl>
              <c:idx val="3"/>
              <c:layout>
                <c:manualLayout>
                  <c:x val="0.14376655001458152"/>
                  <c:y val="0.12286232052689637"/>
                </c:manualLayout>
              </c:layout>
              <c:tx>
                <c:rich>
                  <a:bodyPr wrap="square" lIns="38100" tIns="19050" rIns="38100" bIns="19050" anchor="ctr">
                    <a:spAutoFit/>
                  </a:bodyPr>
                  <a:lstStyle/>
                  <a:p>
                    <a:pPr>
                      <a:lnSpc>
                        <a:spcPts val="1700"/>
                      </a:lnSpc>
                      <a:defRPr sz="1600"/>
                    </a:pPr>
                    <a:r>
                      <a:rPr lang="en-US" baseline="0" err="1"/>
                      <a:t>Vietnamita</a:t>
                    </a:r>
                    <a:r>
                      <a:rPr lang="en-US" baseline="0"/>
                      <a:t>, </a:t>
                    </a:r>
                    <a:fld id="{9AC794D5-827E-9D4A-85C8-4328560F323D}" type="VALUE">
                      <a:rPr lang="en-US" baseline="0"/>
                      <a:pPr>
                        <a:lnSpc>
                          <a:spcPts val="1700"/>
                        </a:lnSpc>
                        <a:defRPr sz="1600"/>
                      </a:pPr>
                      <a:t>[VALUE]</a:t>
                    </a:fld>
                    <a:endParaRPr lang="en-US" baseline="0"/>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BA7-4C5C-A5FB-984776FA7FEE}"/>
                </c:ext>
              </c:extLst>
            </c:dLbl>
            <c:dLbl>
              <c:idx val="4"/>
              <c:tx>
                <c:rich>
                  <a:bodyPr/>
                  <a:lstStyle/>
                  <a:p>
                    <a:r>
                      <a:rPr lang="en-US" baseline="0"/>
                      <a:t>Coreano, </a:t>
                    </a:r>
                    <a:fld id="{2AF4C578-56F8-2E46-9AB6-A38E276D552A}" type="VALUE">
                      <a:rPr lang="en-US" baseline="0"/>
                      <a:pPr/>
                      <a:t>[VALUE]</a:t>
                    </a:fld>
                    <a:endParaRPr lang="en-US" baseline="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FBA7-4C5C-A5FB-984776FA7FEE}"/>
                </c:ext>
              </c:extLst>
            </c:dLbl>
            <c:dLbl>
              <c:idx val="6"/>
              <c:layout>
                <c:manualLayout>
                  <c:x val="0.21452508019830849"/>
                  <c:y val="1.66143173508916E-4"/>
                </c:manualLayout>
              </c:layout>
              <c:tx>
                <c:rich>
                  <a:bodyPr/>
                  <a:lstStyle/>
                  <a:p>
                    <a:r>
                      <a:rPr lang="en-US" baseline="0" err="1"/>
                      <a:t>Otro</a:t>
                    </a:r>
                    <a:r>
                      <a:rPr lang="en-US" baseline="0"/>
                      <a:t>, </a:t>
                    </a:r>
                    <a:fld id="{A2BDF0DB-6678-C646-A5D1-54FCD64B5639}" type="VALUE">
                      <a:rPr lang="en-US" baseline="0"/>
                      <a:pPr/>
                      <a:t>[VALUE]</a:t>
                    </a:fld>
                    <a:endParaRPr lang="en-US" baseline="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82D9-4485-824B-84F09A7FDBCA}"/>
                </c:ext>
              </c:extLst>
            </c:dLbl>
            <c:spPr>
              <a:noFill/>
              <a:ln>
                <a:noFill/>
              </a:ln>
              <a:effectLst/>
            </c:spPr>
            <c:txPr>
              <a:bodyPr wrap="square" lIns="38100" tIns="19050" rIns="38100" bIns="19050" anchor="ctr">
                <a:spAutoFit/>
              </a:bodyPr>
              <a:lstStyle/>
              <a:p>
                <a:pPr>
                  <a:defRPr sz="1600"/>
                </a:pPr>
                <a:endParaRPr lang="en-US"/>
              </a:p>
            </c:txPr>
            <c:dLblPos val="bestFit"/>
            <c:showLegendKey val="0"/>
            <c:showVal val="1"/>
            <c:showCatName val="1"/>
            <c:showSerName val="0"/>
            <c:showPercent val="0"/>
            <c:showBubbleSize val="0"/>
            <c:showLeaderLines val="1"/>
            <c:extLst>
              <c:ext xmlns:c15="http://schemas.microsoft.com/office/drawing/2012/chart" uri="{CE6537A1-D6FC-4f65-9D91-7224C49458BB}"/>
            </c:extLst>
          </c:dLbls>
          <c:cat>
            <c:strRef>
              <c:f>Sheet1!$A$2:$A$8</c:f>
              <c:strCache>
                <c:ptCount val="7"/>
                <c:pt idx="0">
                  <c:v>English</c:v>
                </c:pt>
                <c:pt idx="1">
                  <c:v>Mandarin</c:v>
                </c:pt>
                <c:pt idx="2">
                  <c:v>Cantonese</c:v>
                </c:pt>
                <c:pt idx="3">
                  <c:v>Vietnamese</c:v>
                </c:pt>
                <c:pt idx="4">
                  <c:v>Korean</c:v>
                </c:pt>
                <c:pt idx="5">
                  <c:v>Tagalog</c:v>
                </c:pt>
                <c:pt idx="6">
                  <c:v>Other</c:v>
                </c:pt>
              </c:strCache>
            </c:strRef>
          </c:cat>
          <c:val>
            <c:numRef>
              <c:f>Sheet1!$B$2:$B$8</c:f>
              <c:numCache>
                <c:formatCode>0.0%</c:formatCode>
                <c:ptCount val="7"/>
                <c:pt idx="0">
                  <c:v>0.56203931203931201</c:v>
                </c:pt>
                <c:pt idx="1">
                  <c:v>0.1554054054054054</c:v>
                </c:pt>
                <c:pt idx="2">
                  <c:v>0.10933660933660934</c:v>
                </c:pt>
                <c:pt idx="3">
                  <c:v>7.3710073710073709E-2</c:v>
                </c:pt>
                <c:pt idx="4">
                  <c:v>3.6240786240786242E-2</c:v>
                </c:pt>
                <c:pt idx="5">
                  <c:v>3.501228501228501E-2</c:v>
                </c:pt>
                <c:pt idx="6">
                  <c:v>2.8255528255528257E-2</c:v>
                </c:pt>
              </c:numCache>
            </c:numRef>
          </c:val>
          <c:extLst>
            <c:ext xmlns:c16="http://schemas.microsoft.com/office/drawing/2014/chart" uri="{C3380CC4-5D6E-409C-BE32-E72D297353CC}">
              <c16:uniqueId val="{00000005-FBA7-4C5C-A5FB-984776FA7FEE}"/>
            </c:ext>
          </c:extLst>
        </c:ser>
        <c:ser>
          <c:idx val="1"/>
          <c:order val="1"/>
          <c:tx>
            <c:strRef>
              <c:f>Sheet1!$C$1</c:f>
              <c:strCache>
                <c:ptCount val="1"/>
                <c:pt idx="0">
                  <c:v>Clients</c:v>
                </c:pt>
              </c:strCache>
            </c:strRef>
          </c:tx>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Sheet1!$A$2:$A$8</c:f>
              <c:strCache>
                <c:ptCount val="7"/>
                <c:pt idx="0">
                  <c:v>English</c:v>
                </c:pt>
                <c:pt idx="1">
                  <c:v>Mandarin</c:v>
                </c:pt>
                <c:pt idx="2">
                  <c:v>Cantonese</c:v>
                </c:pt>
                <c:pt idx="3">
                  <c:v>Vietnamese</c:v>
                </c:pt>
                <c:pt idx="4">
                  <c:v>Korean</c:v>
                </c:pt>
                <c:pt idx="5">
                  <c:v>Tagalog</c:v>
                </c:pt>
                <c:pt idx="6">
                  <c:v>Other</c:v>
                </c:pt>
              </c:strCache>
            </c:strRef>
          </c:cat>
          <c:val>
            <c:numRef>
              <c:f>Sheet1!$C$2:$C$8</c:f>
              <c:numCache>
                <c:formatCode>General</c:formatCode>
                <c:ptCount val="7"/>
                <c:pt idx="0">
                  <c:v>915</c:v>
                </c:pt>
                <c:pt idx="1">
                  <c:v>253</c:v>
                </c:pt>
                <c:pt idx="2">
                  <c:v>178</c:v>
                </c:pt>
                <c:pt idx="3">
                  <c:v>120</c:v>
                </c:pt>
                <c:pt idx="4">
                  <c:v>59</c:v>
                </c:pt>
                <c:pt idx="5">
                  <c:v>57</c:v>
                </c:pt>
                <c:pt idx="6">
                  <c:v>46</c:v>
                </c:pt>
              </c:numCache>
            </c:numRef>
          </c:val>
          <c:extLst>
            <c:ext xmlns:c16="http://schemas.microsoft.com/office/drawing/2014/chart" uri="{C3380CC4-5D6E-409C-BE32-E72D297353CC}">
              <c16:uniqueId val="{00000006-FBA7-4C5C-A5FB-984776FA7FEE}"/>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Percent</c:v>
                </c:pt>
              </c:strCache>
            </c:strRef>
          </c:tx>
          <c:explosion val="1"/>
          <c:dPt>
            <c:idx val="0"/>
            <c:bubble3D val="0"/>
            <c:spPr>
              <a:solidFill>
                <a:schemeClr val="bg2">
                  <a:lumMod val="75000"/>
                </a:schemeClr>
              </a:solidFill>
            </c:spPr>
            <c:extLst>
              <c:ext xmlns:c16="http://schemas.microsoft.com/office/drawing/2014/chart" uri="{C3380CC4-5D6E-409C-BE32-E72D297353CC}">
                <c16:uniqueId val="{00000001-E6EE-4931-93BB-C783E699FC9B}"/>
              </c:ext>
            </c:extLst>
          </c:dPt>
          <c:dPt>
            <c:idx val="1"/>
            <c:bubble3D val="0"/>
            <c:spPr>
              <a:solidFill>
                <a:schemeClr val="accent2">
                  <a:lumMod val="40000"/>
                  <a:lumOff val="60000"/>
                </a:schemeClr>
              </a:solidFill>
            </c:spPr>
            <c:extLst>
              <c:ext xmlns:c16="http://schemas.microsoft.com/office/drawing/2014/chart" uri="{C3380CC4-5D6E-409C-BE32-E72D297353CC}">
                <c16:uniqueId val="{00000008-E6EE-4931-93BB-C783E699FC9B}"/>
              </c:ext>
            </c:extLst>
          </c:dPt>
          <c:dPt>
            <c:idx val="2"/>
            <c:bubble3D val="0"/>
            <c:spPr>
              <a:solidFill>
                <a:srgbClr val="FFFF00"/>
              </a:solidFill>
            </c:spPr>
            <c:extLst>
              <c:ext xmlns:c16="http://schemas.microsoft.com/office/drawing/2014/chart" uri="{C3380CC4-5D6E-409C-BE32-E72D297353CC}">
                <c16:uniqueId val="{00000003-E6EE-4931-93BB-C783E699FC9B}"/>
              </c:ext>
            </c:extLst>
          </c:dPt>
          <c:dPt>
            <c:idx val="3"/>
            <c:bubble3D val="0"/>
            <c:spPr>
              <a:solidFill>
                <a:schemeClr val="accent5">
                  <a:lumMod val="20000"/>
                  <a:lumOff val="80000"/>
                </a:schemeClr>
              </a:solidFill>
            </c:spPr>
            <c:extLst>
              <c:ext xmlns:c16="http://schemas.microsoft.com/office/drawing/2014/chart" uri="{C3380CC4-5D6E-409C-BE32-E72D297353CC}">
                <c16:uniqueId val="{00000005-E6EE-4931-93BB-C783E699FC9B}"/>
              </c:ext>
            </c:extLst>
          </c:dPt>
          <c:dPt>
            <c:idx val="4"/>
            <c:bubble3D val="0"/>
            <c:spPr>
              <a:solidFill>
                <a:srgbClr val="B8E08C"/>
              </a:solidFill>
            </c:spPr>
            <c:extLst>
              <c:ext xmlns:c16="http://schemas.microsoft.com/office/drawing/2014/chart" uri="{C3380CC4-5D6E-409C-BE32-E72D297353CC}">
                <c16:uniqueId val="{00000007-E6EE-4931-93BB-C783E699FC9B}"/>
              </c:ext>
            </c:extLst>
          </c:dPt>
          <c:dLbls>
            <c:dLbl>
              <c:idx val="0"/>
              <c:layout>
                <c:manualLayout>
                  <c:x val="-0.20887771491259396"/>
                  <c:y val="9.3957718175852967E-2"/>
                </c:manualLayout>
              </c:layout>
              <c:tx>
                <c:rich>
                  <a:bodyPr wrap="square" lIns="38100" tIns="19050" rIns="38100" bIns="19050" anchor="ctr">
                    <a:noAutofit/>
                  </a:bodyPr>
                  <a:lstStyle/>
                  <a:p>
                    <a:pPr>
                      <a:defRPr sz="1600"/>
                    </a:pPr>
                    <a:r>
                      <a:rPr lang="en-US" sz="1600"/>
                      <a:t>Chino</a:t>
                    </a:r>
                  </a:p>
                  <a:p>
                    <a:pPr>
                      <a:defRPr sz="1600"/>
                    </a:pPr>
                    <a:r>
                      <a:rPr lang="en-US" sz="1600"/>
                      <a:t>634</a:t>
                    </a:r>
                  </a:p>
                  <a:p>
                    <a:pPr>
                      <a:defRPr sz="1600"/>
                    </a:pPr>
                    <a:fld id="{078038FB-F33C-413D-82C1-A72AB0EB1DFF}" type="VALUE">
                      <a:rPr lang="en-US" sz="1600" smtClean="0"/>
                      <a:pPr>
                        <a:defRPr sz="1600"/>
                      </a:pPr>
                      <a:t>[VALUE]</a:t>
                    </a:fld>
                    <a:endParaRPr lang="en-US"/>
                  </a:p>
                </c:rich>
              </c:tx>
              <c:spPr>
                <a:noFill/>
                <a:ln>
                  <a:noFill/>
                </a:ln>
                <a:effectLst/>
              </c:spPr>
              <c:dLblPos val="bestFit"/>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6042219722534682"/>
                      <c:h val="0.25953124999999999"/>
                    </c:manualLayout>
                  </c15:layout>
                  <c15:dlblFieldTable/>
                  <c15:showDataLabelsRange val="0"/>
                </c:ext>
                <c:ext xmlns:c16="http://schemas.microsoft.com/office/drawing/2014/chart" uri="{C3380CC4-5D6E-409C-BE32-E72D297353CC}">
                  <c16:uniqueId val="{00000001-E6EE-4931-93BB-C783E699FC9B}"/>
                </c:ext>
              </c:extLst>
            </c:dLbl>
            <c:dLbl>
              <c:idx val="1"/>
              <c:layout>
                <c:manualLayout>
                  <c:x val="-0.2779917851177694"/>
                  <c:y val="-0.16405612851614018"/>
                </c:manualLayout>
              </c:layout>
              <c:tx>
                <c:rich>
                  <a:bodyPr wrap="square" lIns="38100" tIns="19050" rIns="38100" bIns="19050" anchor="ctr">
                    <a:noAutofit/>
                  </a:bodyPr>
                  <a:lstStyle/>
                  <a:p>
                    <a:pPr>
                      <a:lnSpc>
                        <a:spcPts val="1700"/>
                      </a:lnSpc>
                      <a:defRPr sz="1600"/>
                    </a:pPr>
                    <a:r>
                      <a:rPr lang="en-US" err="1"/>
                      <a:t>Vietnamita</a:t>
                    </a:r>
                    <a:endParaRPr lang="en-US"/>
                  </a:p>
                  <a:p>
                    <a:pPr>
                      <a:lnSpc>
                        <a:spcPts val="1700"/>
                      </a:lnSpc>
                      <a:defRPr sz="1600"/>
                    </a:pPr>
                    <a:r>
                      <a:rPr lang="en-US"/>
                      <a:t>194</a:t>
                    </a:r>
                  </a:p>
                  <a:p>
                    <a:pPr>
                      <a:lnSpc>
                        <a:spcPts val="1700"/>
                      </a:lnSpc>
                      <a:defRPr sz="1600"/>
                    </a:pPr>
                    <a:fld id="{4D765D08-FAE4-44A0-B64F-992B6B080252}" type="VALUE">
                      <a:rPr lang="en-US" smtClean="0"/>
                      <a:pPr>
                        <a:lnSpc>
                          <a:spcPts val="1700"/>
                        </a:lnSpc>
                        <a:defRPr sz="1600"/>
                      </a:pPr>
                      <a:t>[VALUE]</a:t>
                    </a:fld>
                    <a:endParaRPr lang="en-US"/>
                  </a:p>
                </c:rich>
              </c:tx>
              <c:spPr>
                <a:noFill/>
                <a:ln>
                  <a:noFill/>
                </a:ln>
                <a:effectLst/>
              </c:spPr>
              <c:dLblPos val="bestFit"/>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4250093738282716"/>
                      <c:h val="0.24806231216622343"/>
                    </c:manualLayout>
                  </c15:layout>
                  <c15:dlblFieldTable/>
                  <c15:showDataLabelsRange val="0"/>
                </c:ext>
                <c:ext xmlns:c16="http://schemas.microsoft.com/office/drawing/2014/chart" uri="{C3380CC4-5D6E-409C-BE32-E72D297353CC}">
                  <c16:uniqueId val="{00000008-E6EE-4931-93BB-C783E699FC9B}"/>
                </c:ext>
              </c:extLst>
            </c:dLbl>
            <c:dLbl>
              <c:idx val="2"/>
              <c:layout>
                <c:manualLayout>
                  <c:x val="0.10369848655281726"/>
                  <c:y val="-0.31876283756026902"/>
                </c:manualLayout>
              </c:layout>
              <c:tx>
                <c:rich>
                  <a:bodyPr wrap="square" lIns="38100" tIns="19050" rIns="38100" bIns="19050" anchor="ctr">
                    <a:noAutofit/>
                  </a:bodyPr>
                  <a:lstStyle/>
                  <a:p>
                    <a:pPr>
                      <a:lnSpc>
                        <a:spcPts val="1700"/>
                      </a:lnSpc>
                      <a:defRPr sz="1600"/>
                    </a:pPr>
                    <a:r>
                      <a:rPr lang="en-US"/>
                      <a:t>Coreano105, </a:t>
                    </a:r>
                    <a:fld id="{B2545EF3-304B-48FA-9834-B46966F67AAB}" type="VALUE">
                      <a:rPr lang="en-US" smtClean="0"/>
                      <a:pPr>
                        <a:lnSpc>
                          <a:spcPts val="1700"/>
                        </a:lnSpc>
                        <a:defRPr sz="1600"/>
                      </a:pPr>
                      <a:t>[VALUE]</a:t>
                    </a:fld>
                    <a:endParaRPr lang="en-US"/>
                  </a:p>
                </c:rich>
              </c:tx>
              <c:spPr>
                <a:noFill/>
                <a:ln>
                  <a:noFill/>
                </a:ln>
                <a:effectLst/>
              </c:spPr>
              <c:dLblPos val="bestFit"/>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2389235436479527"/>
                      <c:h val="0.14565652634537632"/>
                    </c:manualLayout>
                  </c15:layout>
                  <c15:dlblFieldTable/>
                  <c15:showDataLabelsRange val="0"/>
                </c:ext>
                <c:ext xmlns:c16="http://schemas.microsoft.com/office/drawing/2014/chart" uri="{C3380CC4-5D6E-409C-BE32-E72D297353CC}">
                  <c16:uniqueId val="{00000003-E6EE-4931-93BB-C783E699FC9B}"/>
                </c:ext>
              </c:extLst>
            </c:dLbl>
            <c:dLbl>
              <c:idx val="3"/>
              <c:layout>
                <c:manualLayout>
                  <c:x val="0.40376708593244026"/>
                  <c:y val="0.28155272318436358"/>
                </c:manualLayout>
              </c:layout>
              <c:tx>
                <c:rich>
                  <a:bodyPr wrap="square" lIns="38100" tIns="19050" rIns="38100" bIns="19050" anchor="ctr">
                    <a:noAutofit/>
                  </a:bodyPr>
                  <a:lstStyle/>
                  <a:p>
                    <a:pPr>
                      <a:defRPr sz="1600"/>
                    </a:pPr>
                    <a:r>
                      <a:rPr lang="en-US"/>
                      <a:t>Filipino</a:t>
                    </a:r>
                  </a:p>
                  <a:p>
                    <a:pPr>
                      <a:defRPr sz="1600"/>
                    </a:pPr>
                    <a:r>
                      <a:rPr lang="en-US"/>
                      <a:t>332</a:t>
                    </a:r>
                  </a:p>
                  <a:p>
                    <a:pPr>
                      <a:defRPr sz="1600"/>
                    </a:pPr>
                    <a:fld id="{1FDB29DA-2C67-4BA4-855B-4AD6A8E39D33}" type="VALUE">
                      <a:rPr lang="en-US" smtClean="0"/>
                      <a:pPr>
                        <a:defRPr sz="1600"/>
                      </a:pPr>
                      <a:t>[VALUE]</a:t>
                    </a:fld>
                    <a:endParaRPr lang="en-US"/>
                  </a:p>
                </c:rich>
              </c:tx>
              <c:spPr>
                <a:noFill/>
                <a:ln>
                  <a:noFill/>
                </a:ln>
                <a:effectLst/>
              </c:spPr>
              <c:dLblPos val="bestFit"/>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9680221222347211"/>
                      <c:h val="0.22307291666666668"/>
                    </c:manualLayout>
                  </c15:layout>
                  <c15:dlblFieldTable/>
                  <c15:showDataLabelsRange val="0"/>
                </c:ext>
                <c:ext xmlns:c16="http://schemas.microsoft.com/office/drawing/2014/chart" uri="{C3380CC4-5D6E-409C-BE32-E72D297353CC}">
                  <c16:uniqueId val="{00000005-E6EE-4931-93BB-C783E699FC9B}"/>
                </c:ext>
              </c:extLst>
            </c:dLbl>
            <c:dLbl>
              <c:idx val="4"/>
              <c:layout>
                <c:manualLayout>
                  <c:x val="0.18421873402188363"/>
                  <c:y val="0.1415983438195931"/>
                </c:manualLayout>
              </c:layout>
              <c:tx>
                <c:rich>
                  <a:bodyPr wrap="square" lIns="38100" tIns="19050" rIns="38100" bIns="19050" anchor="ctr">
                    <a:noAutofit/>
                  </a:bodyPr>
                  <a:lstStyle/>
                  <a:p>
                    <a:pPr>
                      <a:defRPr sz="1600"/>
                    </a:pPr>
                    <a:r>
                      <a:rPr lang="en-US" err="1"/>
                      <a:t>Otro</a:t>
                    </a:r>
                    <a:endParaRPr lang="en-US"/>
                  </a:p>
                  <a:p>
                    <a:pPr>
                      <a:defRPr sz="1600"/>
                    </a:pPr>
                    <a:r>
                      <a:rPr lang="en-US"/>
                      <a:t>363</a:t>
                    </a:r>
                  </a:p>
                  <a:p>
                    <a:pPr>
                      <a:defRPr sz="1600"/>
                    </a:pPr>
                    <a:fld id="{4A9E7C28-FBDD-4E39-BB12-DCB540656171}" type="VALUE">
                      <a:rPr lang="en-US" smtClean="0"/>
                      <a:pPr>
                        <a:defRPr sz="1600"/>
                      </a:pPr>
                      <a:t>[VALUE]</a:t>
                    </a:fld>
                    <a:endParaRPr lang="en-US"/>
                  </a:p>
                </c:rich>
              </c:tx>
              <c:spPr>
                <a:noFill/>
                <a:ln>
                  <a:noFill/>
                </a:ln>
                <a:effectLst/>
              </c:spPr>
              <c:dLblPos val="bestFit"/>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7324266284896206"/>
                      <c:h val="0.26330457719833078"/>
                    </c:manualLayout>
                  </c15:layout>
                  <c15:dlblFieldTable/>
                  <c15:showDataLabelsRange val="0"/>
                </c:ext>
                <c:ext xmlns:c16="http://schemas.microsoft.com/office/drawing/2014/chart" uri="{C3380CC4-5D6E-409C-BE32-E72D297353CC}">
                  <c16:uniqueId val="{00000007-E6EE-4931-93BB-C783E699FC9B}"/>
                </c:ext>
              </c:extLst>
            </c:dLbl>
            <c:spPr>
              <a:noFill/>
              <a:ln>
                <a:noFill/>
              </a:ln>
              <a:effectLst/>
            </c:spPr>
            <c:txPr>
              <a:bodyPr wrap="square" lIns="38100" tIns="19050" rIns="38100" bIns="19050" anchor="ctr">
                <a:spAutoFit/>
              </a:bodyPr>
              <a:lstStyle/>
              <a:p>
                <a:pPr>
                  <a:defRPr sz="1600"/>
                </a:pPr>
                <a:endParaRPr lang="en-US"/>
              </a:p>
            </c:txPr>
            <c:dLblPos val="inEnd"/>
            <c:showLegendKey val="0"/>
            <c:showVal val="1"/>
            <c:showCatName val="0"/>
            <c:showSerName val="0"/>
            <c:showPercent val="0"/>
            <c:showBubbleSize val="0"/>
            <c:showLeaderLines val="1"/>
            <c:extLst>
              <c:ext xmlns:c15="http://schemas.microsoft.com/office/drawing/2012/chart" uri="{CE6537A1-D6FC-4f65-9D91-7224C49458BB}">
                <c15:spPr xmlns:c15="http://schemas.microsoft.com/office/drawing/2012/chart">
                  <a:prstGeom prst="rect">
                    <a:avLst/>
                  </a:prstGeom>
                </c15:spPr>
              </c:ext>
            </c:extLst>
          </c:dLbls>
          <c:cat>
            <c:strRef>
              <c:f>Sheet1!$A$2:$A$6</c:f>
              <c:strCache>
                <c:ptCount val="5"/>
                <c:pt idx="0">
                  <c:v>Chinese</c:v>
                </c:pt>
                <c:pt idx="1">
                  <c:v>Filipino</c:v>
                </c:pt>
                <c:pt idx="2">
                  <c:v>Vietnamese</c:v>
                </c:pt>
                <c:pt idx="3">
                  <c:v>Korean</c:v>
                </c:pt>
                <c:pt idx="4">
                  <c:v>Other</c:v>
                </c:pt>
              </c:strCache>
            </c:strRef>
          </c:cat>
          <c:val>
            <c:numRef>
              <c:f>Sheet1!$B$2:$B$6</c:f>
              <c:numCache>
                <c:formatCode>0.0%</c:formatCode>
                <c:ptCount val="5"/>
                <c:pt idx="0">
                  <c:v>0.38943488943488941</c:v>
                </c:pt>
                <c:pt idx="1">
                  <c:v>0.20393120393120392</c:v>
                </c:pt>
                <c:pt idx="2">
                  <c:v>0.11916461916461916</c:v>
                </c:pt>
                <c:pt idx="3">
                  <c:v>6.4496314496314502E-2</c:v>
                </c:pt>
                <c:pt idx="4">
                  <c:v>0.22297297297297297</c:v>
                </c:pt>
              </c:numCache>
            </c:numRef>
          </c:val>
          <c:extLst>
            <c:ext xmlns:c16="http://schemas.microsoft.com/office/drawing/2014/chart" uri="{C3380CC4-5D6E-409C-BE32-E72D297353CC}">
              <c16:uniqueId val="{00000009-E6EE-4931-93BB-C783E699FC9B}"/>
            </c:ext>
          </c:extLst>
        </c:ser>
        <c:ser>
          <c:idx val="1"/>
          <c:order val="1"/>
          <c:tx>
            <c:strRef>
              <c:f>Sheet1!$C$1</c:f>
              <c:strCache>
                <c:ptCount val="1"/>
                <c:pt idx="0">
                  <c:v>Clients</c:v>
                </c:pt>
              </c:strCache>
            </c:strRef>
          </c:tx>
          <c:dLbls>
            <c:spPr>
              <a:noFill/>
              <a:ln>
                <a:noFill/>
              </a:ln>
              <a:effectLst/>
            </c:spPr>
            <c:dLblPos val="inEnd"/>
            <c:showLegendKey val="0"/>
            <c:showVal val="1"/>
            <c:showCatName val="0"/>
            <c:showSerName val="0"/>
            <c:showPercent val="0"/>
            <c:showBubbleSize val="0"/>
            <c:showLeaderLines val="1"/>
            <c:extLst>
              <c:ext xmlns:c15="http://schemas.microsoft.com/office/drawing/2012/chart" uri="{CE6537A1-D6FC-4f65-9D91-7224C49458BB}"/>
            </c:extLst>
          </c:dLbls>
          <c:cat>
            <c:strRef>
              <c:f>Sheet1!$A$2:$A$6</c:f>
              <c:strCache>
                <c:ptCount val="5"/>
                <c:pt idx="0">
                  <c:v>Chinese</c:v>
                </c:pt>
                <c:pt idx="1">
                  <c:v>Filipino</c:v>
                </c:pt>
                <c:pt idx="2">
                  <c:v>Vietnamese</c:v>
                </c:pt>
                <c:pt idx="3">
                  <c:v>Korean</c:v>
                </c:pt>
                <c:pt idx="4">
                  <c:v>Other</c:v>
                </c:pt>
              </c:strCache>
            </c:strRef>
          </c:cat>
          <c:val>
            <c:numRef>
              <c:f>Sheet1!$C$2:$C$6</c:f>
              <c:numCache>
                <c:formatCode>General</c:formatCode>
                <c:ptCount val="5"/>
                <c:pt idx="0" formatCode="#,##0">
                  <c:v>634</c:v>
                </c:pt>
                <c:pt idx="1">
                  <c:v>332</c:v>
                </c:pt>
                <c:pt idx="2">
                  <c:v>194</c:v>
                </c:pt>
                <c:pt idx="3">
                  <c:v>105</c:v>
                </c:pt>
                <c:pt idx="4" formatCode="#,##0">
                  <c:v>363</c:v>
                </c:pt>
              </c:numCache>
            </c:numRef>
          </c:val>
          <c:extLst>
            <c:ext xmlns:c16="http://schemas.microsoft.com/office/drawing/2014/chart" uri="{C3380CC4-5D6E-409C-BE32-E72D297353CC}">
              <c16:uniqueId val="{0000000A-E6EE-4931-93BB-C783E699FC9B}"/>
            </c:ext>
          </c:extLst>
        </c:ser>
        <c:dLbls>
          <c:dLblPos val="inEnd"/>
          <c:showLegendKey val="0"/>
          <c:showVal val="1"/>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solidFill>
              <a:srgbClr val="92D050"/>
            </a:solidFill>
          </c:spPr>
          <c:dPt>
            <c:idx val="0"/>
            <c:bubble3D val="0"/>
            <c:spPr>
              <a:solidFill>
                <a:schemeClr val="bg1">
                  <a:lumMod val="85000"/>
                </a:schemeClr>
              </a:solidFill>
            </c:spPr>
            <c:extLst>
              <c:ext xmlns:c16="http://schemas.microsoft.com/office/drawing/2014/chart" uri="{C3380CC4-5D6E-409C-BE32-E72D297353CC}">
                <c16:uniqueId val="{00000000-67A7-4C4C-9487-0D1C27942B7F}"/>
              </c:ext>
            </c:extLst>
          </c:dPt>
          <c:dPt>
            <c:idx val="1"/>
            <c:bubble3D val="0"/>
            <c:extLst>
              <c:ext xmlns:c16="http://schemas.microsoft.com/office/drawing/2014/chart" uri="{C3380CC4-5D6E-409C-BE32-E72D297353CC}">
                <c16:uniqueId val="{00000001-67A7-4C4C-9487-0D1C27942B7F}"/>
              </c:ext>
            </c:extLst>
          </c:dPt>
          <c:dPt>
            <c:idx val="2"/>
            <c:bubble3D val="0"/>
            <c:spPr>
              <a:solidFill>
                <a:schemeClr val="bg2">
                  <a:lumMod val="50000"/>
                </a:schemeClr>
              </a:solidFill>
            </c:spPr>
            <c:extLst>
              <c:ext xmlns:c16="http://schemas.microsoft.com/office/drawing/2014/chart" uri="{C3380CC4-5D6E-409C-BE32-E72D297353CC}">
                <c16:uniqueId val="{00000002-67A7-4C4C-9487-0D1C27942B7F}"/>
              </c:ext>
            </c:extLst>
          </c:dPt>
          <c:dLbls>
            <c:dLbl>
              <c:idx val="0"/>
              <c:layout>
                <c:manualLayout>
                  <c:x val="-0.17738298337707811"/>
                  <c:y val="0.11945410741567759"/>
                </c:manualLayout>
              </c:layout>
              <c:tx>
                <c:rich>
                  <a:bodyPr/>
                  <a:lstStyle/>
                  <a:p>
                    <a:r>
                      <a:rPr lang="en-US" err="1"/>
                      <a:t>Edades</a:t>
                    </a:r>
                    <a:r>
                      <a:rPr lang="en-US"/>
                      <a:t> 0-2</a:t>
                    </a:r>
                  </a:p>
                  <a:p>
                    <a:r>
                      <a:rPr lang="en-US"/>
                      <a:t>21.1%</a:t>
                    </a:r>
                  </a:p>
                  <a:p>
                    <a:r>
                      <a:rPr lang="en-US" sz="1800" b="0" i="0" u="none" strike="noStrike" baseline="0"/>
                      <a:t>3,207</a:t>
                    </a:r>
                    <a:endParaRPr lang="en-US"/>
                  </a:p>
                </c:rich>
              </c:tx>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67A7-4C4C-9487-0D1C27942B7F}"/>
                </c:ext>
              </c:extLst>
            </c:dLbl>
            <c:dLbl>
              <c:idx val="1"/>
              <c:layout>
                <c:manualLayout>
                  <c:x val="-0.25211887576552938"/>
                  <c:y val="-0.34618599913816805"/>
                </c:manualLayout>
              </c:layout>
              <c:tx>
                <c:rich>
                  <a:bodyPr/>
                  <a:lstStyle/>
                  <a:p>
                    <a:pPr>
                      <a:defRPr>
                        <a:solidFill>
                          <a:schemeClr val="bg1"/>
                        </a:solidFill>
                      </a:defRPr>
                    </a:pPr>
                    <a:r>
                      <a:rPr lang="en-US" err="1">
                        <a:solidFill>
                          <a:schemeClr val="bg1"/>
                        </a:solidFill>
                      </a:rPr>
                      <a:t>Edades</a:t>
                    </a:r>
                    <a:r>
                      <a:rPr lang="en-US">
                        <a:solidFill>
                          <a:schemeClr val="bg1"/>
                        </a:solidFill>
                      </a:rPr>
                      <a:t> 3-21</a:t>
                    </a:r>
                  </a:p>
                  <a:p>
                    <a:pPr>
                      <a:defRPr>
                        <a:solidFill>
                          <a:schemeClr val="bg1"/>
                        </a:solidFill>
                      </a:defRPr>
                    </a:pPr>
                    <a:r>
                      <a:rPr lang="en-US">
                        <a:solidFill>
                          <a:schemeClr val="bg1"/>
                        </a:solidFill>
                      </a:rPr>
                      <a:t>39.3%</a:t>
                    </a:r>
                  </a:p>
                  <a:p>
                    <a:pPr>
                      <a:defRPr>
                        <a:solidFill>
                          <a:schemeClr val="bg1"/>
                        </a:solidFill>
                      </a:defRPr>
                    </a:pPr>
                    <a:r>
                      <a:rPr lang="en-US" sz="1800" b="0" i="0" u="none" strike="noStrike" baseline="0">
                        <a:solidFill>
                          <a:schemeClr val="bg1"/>
                        </a:solidFill>
                      </a:rPr>
                      <a:t>5,985</a:t>
                    </a:r>
                    <a:endParaRPr lang="en-US">
                      <a:solidFill>
                        <a:schemeClr val="bg1"/>
                      </a:solidFill>
                    </a:endParaRPr>
                  </a:p>
                </c:rich>
              </c:tx>
              <c:spPr>
                <a:ln w="15875"/>
              </c:sp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7A7-4C4C-9487-0D1C27942B7F}"/>
                </c:ext>
              </c:extLst>
            </c:dLbl>
            <c:dLbl>
              <c:idx val="2"/>
              <c:layout>
                <c:manualLayout>
                  <c:x val="0.16993493000874921"/>
                  <c:y val="9.2837387863830501E-2"/>
                </c:manualLayout>
              </c:layout>
              <c:tx>
                <c:rich>
                  <a:bodyPr wrap="square" lIns="38100" tIns="19050" rIns="38100" bIns="19050" anchor="ctr">
                    <a:spAutoFit/>
                  </a:bodyPr>
                  <a:lstStyle/>
                  <a:p>
                    <a:pPr>
                      <a:defRPr>
                        <a:solidFill>
                          <a:schemeClr val="bg1"/>
                        </a:solidFill>
                      </a:defRPr>
                    </a:pPr>
                    <a:r>
                      <a:rPr lang="en-US" err="1">
                        <a:solidFill>
                          <a:schemeClr val="bg1"/>
                        </a:solidFill>
                      </a:rPr>
                      <a:t>Edades</a:t>
                    </a:r>
                    <a:r>
                      <a:rPr lang="en-US">
                        <a:solidFill>
                          <a:schemeClr val="bg1"/>
                        </a:solidFill>
                      </a:rPr>
                      <a:t> 22+</a:t>
                    </a:r>
                  </a:p>
                  <a:p>
                    <a:pPr>
                      <a:defRPr>
                        <a:solidFill>
                          <a:schemeClr val="bg1"/>
                        </a:solidFill>
                      </a:defRPr>
                    </a:pPr>
                    <a:r>
                      <a:rPr lang="en-US">
                        <a:solidFill>
                          <a:schemeClr val="bg1"/>
                        </a:solidFill>
                      </a:rPr>
                      <a:t>39.6%</a:t>
                    </a:r>
                  </a:p>
                  <a:p>
                    <a:pPr>
                      <a:defRPr>
                        <a:solidFill>
                          <a:schemeClr val="bg1"/>
                        </a:solidFill>
                      </a:defRPr>
                    </a:pPr>
                    <a:r>
                      <a:rPr lang="en-US" sz="1800" b="0" i="0" u="none" strike="noStrike" baseline="0">
                        <a:solidFill>
                          <a:schemeClr val="bg1"/>
                        </a:solidFill>
                      </a:rPr>
                      <a:t>6,020</a:t>
                    </a:r>
                    <a:endParaRPr lang="en-US">
                      <a:solidFill>
                        <a:schemeClr val="bg1"/>
                      </a:solidFill>
                    </a:endParaRPr>
                  </a:p>
                </c:rich>
              </c:tx>
              <c:spPr>
                <a:ln w="9525"/>
              </c:spPr>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67A7-4C4C-9487-0D1C27942B7F}"/>
                </c:ext>
              </c:extLst>
            </c:dLbl>
            <c:spPr>
              <a:ln w="9525"/>
            </c:spPr>
            <c:showLegendKey val="0"/>
            <c:showVal val="1"/>
            <c:showCatName val="1"/>
            <c:showSerName val="0"/>
            <c:showPercent val="1"/>
            <c:showBubbleSize val="0"/>
            <c:showLeaderLines val="1"/>
            <c:extLst>
              <c:ext xmlns:c15="http://schemas.microsoft.com/office/drawing/2012/chart" uri="{CE6537A1-D6FC-4f65-9D91-7224C49458BB}"/>
            </c:extLst>
          </c:dLbls>
          <c:cat>
            <c:strRef>
              <c:f>Sheet1!$A$2:$A$4</c:f>
              <c:strCache>
                <c:ptCount val="3"/>
                <c:pt idx="0">
                  <c:v>Age 0-2</c:v>
                </c:pt>
                <c:pt idx="1">
                  <c:v>Age 3-21</c:v>
                </c:pt>
                <c:pt idx="2">
                  <c:v>Age 22+</c:v>
                </c:pt>
              </c:strCache>
            </c:strRef>
          </c:cat>
          <c:val>
            <c:numRef>
              <c:f>Sheet1!$B$2:$B$4</c:f>
              <c:numCache>
                <c:formatCode>General</c:formatCode>
                <c:ptCount val="3"/>
                <c:pt idx="0">
                  <c:v>3207</c:v>
                </c:pt>
                <c:pt idx="1">
                  <c:v>5985</c:v>
                </c:pt>
                <c:pt idx="2">
                  <c:v>6020</c:v>
                </c:pt>
              </c:numCache>
            </c:numRef>
          </c:val>
          <c:extLst>
            <c:ext xmlns:c16="http://schemas.microsoft.com/office/drawing/2014/chart" uri="{C3380CC4-5D6E-409C-BE32-E72D297353CC}">
              <c16:uniqueId val="{00000003-67A7-4C4C-9487-0D1C27942B7F}"/>
            </c:ext>
          </c:extLst>
        </c:ser>
        <c:ser>
          <c:idx val="1"/>
          <c:order val="1"/>
          <c:tx>
            <c:strRef>
              <c:f>Sheet1!$C$1</c:f>
              <c:strCache>
                <c:ptCount val="1"/>
                <c:pt idx="0">
                  <c:v>Percent</c:v>
                </c:pt>
              </c:strCache>
            </c:strRef>
          </c:tx>
          <c:cat>
            <c:strRef>
              <c:f>Sheet1!$A$2:$A$4</c:f>
              <c:strCache>
                <c:ptCount val="3"/>
                <c:pt idx="0">
                  <c:v>Age 0-2</c:v>
                </c:pt>
                <c:pt idx="1">
                  <c:v>Age 3-21</c:v>
                </c:pt>
                <c:pt idx="2">
                  <c:v>Age 22+</c:v>
                </c:pt>
              </c:strCache>
            </c:strRef>
          </c:cat>
          <c:val>
            <c:numRef>
              <c:f>Sheet1!$C$2:$C$4</c:f>
              <c:numCache>
                <c:formatCode>0.0%</c:formatCode>
                <c:ptCount val="3"/>
                <c:pt idx="0">
                  <c:v>0.21082040494346568</c:v>
                </c:pt>
                <c:pt idx="1">
                  <c:v>0.39343938995529842</c:v>
                </c:pt>
                <c:pt idx="2">
                  <c:v>0.39574020510123586</c:v>
                </c:pt>
              </c:numCache>
            </c:numRef>
          </c:val>
          <c:extLst>
            <c:ext xmlns:c16="http://schemas.microsoft.com/office/drawing/2014/chart" uri="{C3380CC4-5D6E-409C-BE32-E72D297353CC}">
              <c16:uniqueId val="{00000004-67A7-4C4C-9487-0D1C27942B7F}"/>
            </c:ext>
          </c:extLst>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98384409807389"/>
          <c:y val="1.9695470758462886E-2"/>
          <c:w val="0.85317136920384995"/>
          <c:h val="0.61574298405007066"/>
        </c:manualLayout>
      </c:layout>
      <c:barChart>
        <c:barDir val="col"/>
        <c:grouping val="clustered"/>
        <c:varyColors val="0"/>
        <c:ser>
          <c:idx val="0"/>
          <c:order val="0"/>
          <c:tx>
            <c:strRef>
              <c:f>Sheet1!$B$1</c:f>
              <c:strCache>
                <c:ptCount val="1"/>
                <c:pt idx="0">
                  <c:v>FY 16</c:v>
                </c:pt>
              </c:strCache>
            </c:strRef>
          </c:tx>
          <c:spPr>
            <a:solidFill>
              <a:schemeClr val="bg2">
                <a:lumMod val="75000"/>
              </a:schemeClr>
            </a:solidFill>
          </c:spPr>
          <c:invertIfNegative val="0"/>
          <c:cat>
            <c:strRef>
              <c:f>Sheet1!$A$2:$A$8</c:f>
              <c:strCache>
                <c:ptCount val="7"/>
                <c:pt idx="0">
                  <c:v>Home</c:v>
                </c:pt>
                <c:pt idx="1">
                  <c:v>ILS/SLS</c:v>
                </c:pt>
                <c:pt idx="2">
                  <c:v>State DC</c:v>
                </c:pt>
                <c:pt idx="3">
                  <c:v>Health Facilities</c:v>
                </c:pt>
                <c:pt idx="4">
                  <c:v>Foster/ Family Homes</c:v>
                </c:pt>
                <c:pt idx="5">
                  <c:v>Other</c:v>
                </c:pt>
                <c:pt idx="6">
                  <c:v>CCF</c:v>
                </c:pt>
              </c:strCache>
            </c:strRef>
          </c:cat>
          <c:val>
            <c:numRef>
              <c:f>Sheet1!$B$2:$B$8</c:f>
              <c:numCache>
                <c:formatCode>#,##0</c:formatCode>
                <c:ptCount val="7"/>
                <c:pt idx="0">
                  <c:v>10963</c:v>
                </c:pt>
                <c:pt idx="1">
                  <c:v>627</c:v>
                </c:pt>
                <c:pt idx="2">
                  <c:v>10</c:v>
                </c:pt>
                <c:pt idx="3">
                  <c:v>657</c:v>
                </c:pt>
                <c:pt idx="4">
                  <c:v>388</c:v>
                </c:pt>
                <c:pt idx="5">
                  <c:v>20</c:v>
                </c:pt>
                <c:pt idx="6">
                  <c:v>1336</c:v>
                </c:pt>
              </c:numCache>
            </c:numRef>
          </c:val>
          <c:extLst>
            <c:ext xmlns:c16="http://schemas.microsoft.com/office/drawing/2014/chart" uri="{C3380CC4-5D6E-409C-BE32-E72D297353CC}">
              <c16:uniqueId val="{00000000-4E42-4E82-9EAA-AAB1216B82F0}"/>
            </c:ext>
          </c:extLst>
        </c:ser>
        <c:ser>
          <c:idx val="1"/>
          <c:order val="1"/>
          <c:tx>
            <c:strRef>
              <c:f>Sheet1!$C$1</c:f>
              <c:strCache>
                <c:ptCount val="1"/>
                <c:pt idx="0">
                  <c:v>FY 17</c:v>
                </c:pt>
              </c:strCache>
            </c:strRef>
          </c:tx>
          <c:spPr>
            <a:solidFill>
              <a:schemeClr val="accent1"/>
            </a:solidFill>
          </c:spPr>
          <c:invertIfNegative val="0"/>
          <c:cat>
            <c:strRef>
              <c:f>Sheet1!$A$2:$A$8</c:f>
              <c:strCache>
                <c:ptCount val="7"/>
                <c:pt idx="0">
                  <c:v>Home</c:v>
                </c:pt>
                <c:pt idx="1">
                  <c:v>ILS/SLS</c:v>
                </c:pt>
                <c:pt idx="2">
                  <c:v>State DC</c:v>
                </c:pt>
                <c:pt idx="3">
                  <c:v>Health Facilities</c:v>
                </c:pt>
                <c:pt idx="4">
                  <c:v>Foster/ Family Homes</c:v>
                </c:pt>
                <c:pt idx="5">
                  <c:v>Other</c:v>
                </c:pt>
                <c:pt idx="6">
                  <c:v>CCF</c:v>
                </c:pt>
              </c:strCache>
            </c:strRef>
          </c:cat>
          <c:val>
            <c:numRef>
              <c:f>Sheet1!$C$2:$C$8</c:f>
              <c:numCache>
                <c:formatCode>#,##0</c:formatCode>
                <c:ptCount val="7"/>
                <c:pt idx="0">
                  <c:v>11470</c:v>
                </c:pt>
                <c:pt idx="1">
                  <c:v>630</c:v>
                </c:pt>
                <c:pt idx="2">
                  <c:v>11</c:v>
                </c:pt>
                <c:pt idx="3">
                  <c:v>648</c:v>
                </c:pt>
                <c:pt idx="4">
                  <c:v>435</c:v>
                </c:pt>
                <c:pt idx="5">
                  <c:v>16</c:v>
                </c:pt>
                <c:pt idx="6">
                  <c:v>1305</c:v>
                </c:pt>
              </c:numCache>
            </c:numRef>
          </c:val>
          <c:extLst>
            <c:ext xmlns:c16="http://schemas.microsoft.com/office/drawing/2014/chart" uri="{C3380CC4-5D6E-409C-BE32-E72D297353CC}">
              <c16:uniqueId val="{00000001-4E42-4E82-9EAA-AAB1216B82F0}"/>
            </c:ext>
          </c:extLst>
        </c:ser>
        <c:ser>
          <c:idx val="2"/>
          <c:order val="2"/>
          <c:tx>
            <c:strRef>
              <c:f>Sheet1!$D$1</c:f>
              <c:strCache>
                <c:ptCount val="1"/>
                <c:pt idx="0">
                  <c:v>FY 18</c:v>
                </c:pt>
              </c:strCache>
            </c:strRef>
          </c:tx>
          <c:spPr>
            <a:solidFill>
              <a:srgbClr val="FFC000"/>
            </a:solidFill>
          </c:spPr>
          <c:invertIfNegative val="0"/>
          <c:cat>
            <c:strRef>
              <c:f>Sheet1!$A$2:$A$8</c:f>
              <c:strCache>
                <c:ptCount val="7"/>
                <c:pt idx="0">
                  <c:v>Home</c:v>
                </c:pt>
                <c:pt idx="1">
                  <c:v>ILS/SLS</c:v>
                </c:pt>
                <c:pt idx="2">
                  <c:v>State DC</c:v>
                </c:pt>
                <c:pt idx="3">
                  <c:v>Health Facilities</c:v>
                </c:pt>
                <c:pt idx="4">
                  <c:v>Foster/ Family Homes</c:v>
                </c:pt>
                <c:pt idx="5">
                  <c:v>Other</c:v>
                </c:pt>
                <c:pt idx="6">
                  <c:v>CCF</c:v>
                </c:pt>
              </c:strCache>
            </c:strRef>
          </c:cat>
          <c:val>
            <c:numRef>
              <c:f>Sheet1!$D$2:$D$8</c:f>
              <c:numCache>
                <c:formatCode>#,##0</c:formatCode>
                <c:ptCount val="7"/>
                <c:pt idx="0">
                  <c:v>11772</c:v>
                </c:pt>
                <c:pt idx="1">
                  <c:v>615</c:v>
                </c:pt>
                <c:pt idx="2">
                  <c:v>6</c:v>
                </c:pt>
                <c:pt idx="3">
                  <c:v>625</c:v>
                </c:pt>
                <c:pt idx="4">
                  <c:v>424</c:v>
                </c:pt>
                <c:pt idx="5">
                  <c:v>16</c:v>
                </c:pt>
                <c:pt idx="6">
                  <c:v>1267</c:v>
                </c:pt>
              </c:numCache>
            </c:numRef>
          </c:val>
          <c:extLst>
            <c:ext xmlns:c16="http://schemas.microsoft.com/office/drawing/2014/chart" uri="{C3380CC4-5D6E-409C-BE32-E72D297353CC}">
              <c16:uniqueId val="{00000002-4E42-4E82-9EAA-AAB1216B82F0}"/>
            </c:ext>
          </c:extLst>
        </c:ser>
        <c:ser>
          <c:idx val="3"/>
          <c:order val="3"/>
          <c:tx>
            <c:strRef>
              <c:f>Sheet1!$E$1</c:f>
              <c:strCache>
                <c:ptCount val="1"/>
                <c:pt idx="0">
                  <c:v>FY 19</c:v>
                </c:pt>
              </c:strCache>
            </c:strRef>
          </c:tx>
          <c:spPr>
            <a:solidFill>
              <a:schemeClr val="accent3"/>
            </a:solidFill>
          </c:spPr>
          <c:invertIfNegative val="0"/>
          <c:cat>
            <c:strRef>
              <c:f>Sheet1!$A$2:$A$8</c:f>
              <c:strCache>
                <c:ptCount val="7"/>
                <c:pt idx="0">
                  <c:v>Home</c:v>
                </c:pt>
                <c:pt idx="1">
                  <c:v>ILS/SLS</c:v>
                </c:pt>
                <c:pt idx="2">
                  <c:v>State DC</c:v>
                </c:pt>
                <c:pt idx="3">
                  <c:v>Health Facilities</c:v>
                </c:pt>
                <c:pt idx="4">
                  <c:v>Foster/ Family Homes</c:v>
                </c:pt>
                <c:pt idx="5">
                  <c:v>Other</c:v>
                </c:pt>
                <c:pt idx="6">
                  <c:v>CCF</c:v>
                </c:pt>
              </c:strCache>
            </c:strRef>
          </c:cat>
          <c:val>
            <c:numRef>
              <c:f>Sheet1!$E$2:$E$8</c:f>
              <c:numCache>
                <c:formatCode>#,##0</c:formatCode>
                <c:ptCount val="7"/>
                <c:pt idx="0">
                  <c:v>12212</c:v>
                </c:pt>
                <c:pt idx="1">
                  <c:v>597</c:v>
                </c:pt>
                <c:pt idx="2">
                  <c:v>3</c:v>
                </c:pt>
                <c:pt idx="3">
                  <c:v>597</c:v>
                </c:pt>
                <c:pt idx="4">
                  <c:v>449</c:v>
                </c:pt>
                <c:pt idx="5">
                  <c:v>17</c:v>
                </c:pt>
                <c:pt idx="6">
                  <c:v>1259</c:v>
                </c:pt>
              </c:numCache>
            </c:numRef>
          </c:val>
          <c:extLst>
            <c:ext xmlns:c16="http://schemas.microsoft.com/office/drawing/2014/chart" uri="{C3380CC4-5D6E-409C-BE32-E72D297353CC}">
              <c16:uniqueId val="{00000000-044A-4178-83D4-7A08F1423E79}"/>
            </c:ext>
          </c:extLst>
        </c:ser>
        <c:dLbls>
          <c:showLegendKey val="0"/>
          <c:showVal val="0"/>
          <c:showCatName val="0"/>
          <c:showSerName val="0"/>
          <c:showPercent val="0"/>
          <c:showBubbleSize val="0"/>
        </c:dLbls>
        <c:gapWidth val="150"/>
        <c:axId val="2114694584"/>
        <c:axId val="2114703848"/>
      </c:barChart>
      <c:catAx>
        <c:axId val="2114694584"/>
        <c:scaling>
          <c:orientation val="minMax"/>
        </c:scaling>
        <c:delete val="0"/>
        <c:axPos val="b"/>
        <c:numFmt formatCode="General" sourceLinked="0"/>
        <c:majorTickMark val="none"/>
        <c:minorTickMark val="none"/>
        <c:tickLblPos val="nextTo"/>
        <c:crossAx val="2114703848"/>
        <c:crosses val="autoZero"/>
        <c:auto val="1"/>
        <c:lblAlgn val="ctr"/>
        <c:lblOffset val="100"/>
        <c:noMultiLvlLbl val="0"/>
      </c:catAx>
      <c:valAx>
        <c:axId val="2114703848"/>
        <c:scaling>
          <c:orientation val="minMax"/>
          <c:max val="12500"/>
          <c:min val="0"/>
        </c:scaling>
        <c:delete val="0"/>
        <c:axPos val="l"/>
        <c:majorGridlines>
          <c:spPr>
            <a:ln>
              <a:solidFill>
                <a:schemeClr val="bg1">
                  <a:lumMod val="85000"/>
                </a:schemeClr>
              </a:solidFill>
            </a:ln>
          </c:spPr>
        </c:majorGridlines>
        <c:title>
          <c:tx>
            <c:rich>
              <a:bodyPr/>
              <a:lstStyle/>
              <a:p>
                <a:pPr>
                  <a:defRPr/>
                </a:pPr>
                <a:r>
                  <a:rPr lang="en-US" err="1"/>
                  <a:t>Numero</a:t>
                </a:r>
                <a:r>
                  <a:rPr lang="en-US" baseline="0"/>
                  <a:t> de </a:t>
                </a:r>
                <a:r>
                  <a:rPr lang="en-US" baseline="0" err="1"/>
                  <a:t>clientes</a:t>
                </a:r>
                <a:endParaRPr lang="en-US"/>
              </a:p>
            </c:rich>
          </c:tx>
          <c:overlay val="0"/>
        </c:title>
        <c:numFmt formatCode="#,##0" sourceLinked="1"/>
        <c:majorTickMark val="none"/>
        <c:minorTickMark val="none"/>
        <c:tickLblPos val="nextTo"/>
        <c:spPr>
          <a:ln>
            <a:solidFill>
              <a:schemeClr val="bg1">
                <a:lumMod val="85000"/>
              </a:schemeClr>
            </a:solidFill>
          </a:ln>
        </c:spPr>
        <c:txPr>
          <a:bodyPr/>
          <a:lstStyle/>
          <a:p>
            <a:pPr>
              <a:defRPr sz="1200"/>
            </a:pPr>
            <a:endParaRPr lang="en-US"/>
          </a:p>
        </c:txPr>
        <c:crossAx val="2114694584"/>
        <c:crosses val="autoZero"/>
        <c:crossBetween val="between"/>
      </c:val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7">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20-07-01T06:19:13.483" idx="1">
    <p:pos x="7680" y="646"/>
    <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D2A627E-892C-4B66-9A11-41D7D9D421FB}" type="datetimeFigureOut">
              <a:rPr lang="en-US" smtClean="0"/>
              <a:pPr/>
              <a:t>7/1/2020</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563AE04-01E2-4942-9490-408F0781DD2C}"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F734D04-25A6-4236-93DE-3B88A5B88D70}" type="datetimeFigureOut">
              <a:rPr lang="en-US" smtClean="0"/>
              <a:pPr/>
              <a:t>7/1/2020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00667E2-3CC9-49A6-A698-6CCF6DB51FB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lgn="ctr"/>
            <a:endParaRPr lang="en-US" dirty="0"/>
          </a:p>
        </p:txBody>
      </p:sp>
      <p:sp>
        <p:nvSpPr>
          <p:cNvPr id="4" name="Slide Number Placeholder 3"/>
          <p:cNvSpPr>
            <a:spLocks noGrp="1"/>
          </p:cNvSpPr>
          <p:nvPr>
            <p:ph type="sldNum" sz="quarter" idx="10"/>
          </p:nvPr>
        </p:nvSpPr>
        <p:spPr/>
        <p:txBody>
          <a:bodyPr/>
          <a:lstStyle/>
          <a:p>
            <a:fld id="{600667E2-3CC9-49A6-A698-6CCF6DB51FBE}" type="slidenum">
              <a:rPr lang="en-US" smtClean="0"/>
              <a:pPr/>
              <a:t>1</a:t>
            </a:fld>
            <a:endParaRPr lang="en-US" dirty="0"/>
          </a:p>
        </p:txBody>
      </p:sp>
    </p:spTree>
    <p:extLst>
      <p:ext uri="{BB962C8B-B14F-4D97-AF65-F5344CB8AC3E}">
        <p14:creationId xmlns:p14="http://schemas.microsoft.com/office/powerpoint/2010/main" val="3120919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0667E2-3CC9-49A6-A698-6CCF6DB51FBE}"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a:t>State DC = Developmental Center/State Hospital</a:t>
            </a:r>
          </a:p>
          <a:p>
            <a:r>
              <a:rPr lang="en-US"/>
              <a:t>Health Facilities = ICF Facility &amp; Continuous Nursing + Psychiatric Treatment Facility + Sub-Acute</a:t>
            </a:r>
          </a:p>
        </p:txBody>
      </p:sp>
      <p:sp>
        <p:nvSpPr>
          <p:cNvPr id="4" name="Slide Number Placeholder 3"/>
          <p:cNvSpPr>
            <a:spLocks noGrp="1"/>
          </p:cNvSpPr>
          <p:nvPr>
            <p:ph type="sldNum" sz="quarter" idx="10"/>
          </p:nvPr>
        </p:nvSpPr>
        <p:spPr/>
        <p:txBody>
          <a:bodyPr/>
          <a:lstStyle/>
          <a:p>
            <a:fld id="{600667E2-3CC9-49A6-A698-6CCF6DB51FBE}"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a:t>Pattern of data is important</a:t>
            </a:r>
          </a:p>
        </p:txBody>
      </p:sp>
      <p:sp>
        <p:nvSpPr>
          <p:cNvPr id="4" name="Slide Number Placeholder 3"/>
          <p:cNvSpPr>
            <a:spLocks noGrp="1"/>
          </p:cNvSpPr>
          <p:nvPr>
            <p:ph type="sldNum" sz="quarter" idx="10"/>
          </p:nvPr>
        </p:nvSpPr>
        <p:spPr/>
        <p:txBody>
          <a:bodyPr/>
          <a:lstStyle/>
          <a:p>
            <a:fld id="{600667E2-3CC9-49A6-A698-6CCF6DB51FBE}"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Data from: ServNotHomeByEthnicity.pdf – Consumers Living Out of Home by Ethnicity or Race</a:t>
            </a:r>
          </a:p>
        </p:txBody>
      </p:sp>
      <p:sp>
        <p:nvSpPr>
          <p:cNvPr id="4" name="Slide Number Placeholder 3"/>
          <p:cNvSpPr>
            <a:spLocks noGrp="1"/>
          </p:cNvSpPr>
          <p:nvPr>
            <p:ph type="sldNum" sz="quarter" idx="10"/>
          </p:nvPr>
        </p:nvSpPr>
        <p:spPr/>
        <p:txBody>
          <a:bodyPr/>
          <a:lstStyle/>
          <a:p>
            <a:fld id="{600667E2-3CC9-49A6-A698-6CCF6DB51FBE}"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Pattern of data is important</a:t>
            </a:r>
          </a:p>
        </p:txBody>
      </p:sp>
      <p:sp>
        <p:nvSpPr>
          <p:cNvPr id="4" name="Slide Number Placeholder 3"/>
          <p:cNvSpPr>
            <a:spLocks noGrp="1"/>
          </p:cNvSpPr>
          <p:nvPr>
            <p:ph type="sldNum" sz="quarter" idx="10"/>
          </p:nvPr>
        </p:nvSpPr>
        <p:spPr/>
        <p:txBody>
          <a:bodyPr/>
          <a:lstStyle/>
          <a:p>
            <a:fld id="{600667E2-3CC9-49A6-A698-6CCF6DB51FBE}" type="slidenum">
              <a:rPr lang="en-US" smtClean="0"/>
              <a:pPr/>
              <a:t>16</a:t>
            </a:fld>
            <a:endParaRPr lang="en-US" dirty="0"/>
          </a:p>
        </p:txBody>
      </p:sp>
    </p:spTree>
    <p:extLst>
      <p:ext uri="{BB962C8B-B14F-4D97-AF65-F5344CB8AC3E}">
        <p14:creationId xmlns:p14="http://schemas.microsoft.com/office/powerpoint/2010/main" val="938145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 = Ethnic group number / 2,748 (total # of clients out-of-home) </a:t>
            </a:r>
          </a:p>
        </p:txBody>
      </p:sp>
      <p:sp>
        <p:nvSpPr>
          <p:cNvPr id="4" name="Slide Number Placeholder 3"/>
          <p:cNvSpPr>
            <a:spLocks noGrp="1"/>
          </p:cNvSpPr>
          <p:nvPr>
            <p:ph type="sldNum" sz="quarter" idx="10"/>
          </p:nvPr>
        </p:nvSpPr>
        <p:spPr/>
        <p:txBody>
          <a:bodyPr/>
          <a:lstStyle/>
          <a:p>
            <a:fld id="{600667E2-3CC9-49A6-A698-6CCF6DB51FBE}"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FY 16 Asian – (Asian Expenditure + Filipino Expenditure)/(Asian + Filipino)</a:t>
            </a:r>
          </a:p>
          <a:p>
            <a:r>
              <a:rPr lang="en-US" dirty="0"/>
              <a:t>(11,732,248 + 3,292,810) / (1,274 + 326)</a:t>
            </a:r>
          </a:p>
        </p:txBody>
      </p:sp>
      <p:sp>
        <p:nvSpPr>
          <p:cNvPr id="4" name="Slide Number Placeholder 3"/>
          <p:cNvSpPr>
            <a:spLocks noGrp="1"/>
          </p:cNvSpPr>
          <p:nvPr>
            <p:ph type="sldNum" sz="quarter" idx="10"/>
          </p:nvPr>
        </p:nvSpPr>
        <p:spPr/>
        <p:txBody>
          <a:bodyPr/>
          <a:lstStyle/>
          <a:p>
            <a:fld id="{600667E2-3CC9-49A6-A698-6CCF6DB51FBE}" type="slidenum">
              <a:rPr lang="en-US" smtClean="0"/>
              <a:pPr/>
              <a:t>18</a:t>
            </a:fld>
            <a:endParaRPr lang="en-US" dirty="0"/>
          </a:p>
        </p:txBody>
      </p:sp>
    </p:spTree>
    <p:extLst>
      <p:ext uri="{BB962C8B-B14F-4D97-AF65-F5344CB8AC3E}">
        <p14:creationId xmlns:p14="http://schemas.microsoft.com/office/powerpoint/2010/main" val="2490658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406400" y="696913"/>
            <a:ext cx="6197600" cy="3486150"/>
          </a:xfrm>
        </p:spPr>
      </p:sp>
      <p:sp>
        <p:nvSpPr>
          <p:cNvPr id="3" name="Rectangle 2"/>
          <p:cNvSpPr>
            <a:spLocks noGrp="1"/>
          </p:cNvSpPr>
          <p:nvPr>
            <p:ph type="body" idx="1"/>
          </p:nvPr>
        </p:nvSpPr>
        <p:spPr/>
        <p:txBody>
          <a:bodyPr/>
          <a:lstStyle/>
          <a:p>
            <a:r>
              <a:rPr lang="en-US" dirty="0"/>
              <a:t>EXL - </a:t>
            </a:r>
            <a:r>
              <a:rPr lang="en-US" dirty="0" err="1"/>
              <a:t>ServAtHomeByEthnicity</a:t>
            </a:r>
            <a:endParaRPr lang="en-US" dirty="0"/>
          </a:p>
          <a:p>
            <a:r>
              <a:rPr lang="en-US" dirty="0"/>
              <a:t>PDF - Consumers Living at Home by Ethnicity or Race</a:t>
            </a:r>
          </a:p>
        </p:txBody>
      </p:sp>
      <p:sp>
        <p:nvSpPr>
          <p:cNvPr id="4" name="Rectangle 3"/>
          <p:cNvSpPr>
            <a:spLocks noGrp="1"/>
          </p:cNvSpPr>
          <p:nvPr>
            <p:ph type="sldNum" sz="quarter" idx="10"/>
          </p:nvPr>
        </p:nvSpPr>
        <p:spPr/>
        <p:txBody>
          <a:bodyPr/>
          <a:lstStyle/>
          <a:p>
            <a:fld id="{CA5D3BF3-D352-46FC-8343-31F56E6730EA}" type="slidenum">
              <a:rPr lang="en-US" smtClean="0"/>
              <a:pPr/>
              <a:t>19</a:t>
            </a:fld>
            <a:endParaRPr lang="en-US"/>
          </a:p>
        </p:txBody>
      </p:sp>
    </p:spTree>
    <p:extLst>
      <p:ext uri="{BB962C8B-B14F-4D97-AF65-F5344CB8AC3E}">
        <p14:creationId xmlns:p14="http://schemas.microsoft.com/office/powerpoint/2010/main" val="3798647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406400" y="696913"/>
            <a:ext cx="6197600" cy="3486150"/>
          </a:xfrm>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20</a:t>
            </a:fld>
            <a:endParaRPr lang="en-US"/>
          </a:p>
        </p:txBody>
      </p:sp>
    </p:spTree>
    <p:extLst>
      <p:ext uri="{BB962C8B-B14F-4D97-AF65-F5344CB8AC3E}">
        <p14:creationId xmlns:p14="http://schemas.microsoft.com/office/powerpoint/2010/main" val="2893716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406400" y="696913"/>
            <a:ext cx="6197600" cy="3486150"/>
          </a:xfrm>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21</a:t>
            </a:fld>
            <a:endParaRPr lang="en-US"/>
          </a:p>
        </p:txBody>
      </p:sp>
    </p:spTree>
    <p:extLst>
      <p:ext uri="{BB962C8B-B14F-4D97-AF65-F5344CB8AC3E}">
        <p14:creationId xmlns:p14="http://schemas.microsoft.com/office/powerpoint/2010/main" val="2716057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0667E2-3CC9-49A6-A698-6CCF6DB51FBE}" type="slidenum">
              <a:rPr lang="en-US" smtClean="0"/>
              <a:pPr/>
              <a:t>2</a:t>
            </a:fld>
            <a:endParaRPr lang="en-US" dirty="0"/>
          </a:p>
        </p:txBody>
      </p:sp>
    </p:spTree>
    <p:extLst>
      <p:ext uri="{BB962C8B-B14F-4D97-AF65-F5344CB8AC3E}">
        <p14:creationId xmlns:p14="http://schemas.microsoft.com/office/powerpoint/2010/main" val="29937268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406400" y="696913"/>
            <a:ext cx="6197600" cy="3486150"/>
          </a:xfrm>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22</a:t>
            </a:fld>
            <a:endParaRPr lang="en-US"/>
          </a:p>
        </p:txBody>
      </p:sp>
    </p:spTree>
    <p:extLst>
      <p:ext uri="{BB962C8B-B14F-4D97-AF65-F5344CB8AC3E}">
        <p14:creationId xmlns:p14="http://schemas.microsoft.com/office/powerpoint/2010/main" val="575667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406400" y="696913"/>
            <a:ext cx="6197600" cy="3486150"/>
          </a:xfrm>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23</a:t>
            </a:fld>
            <a:endParaRPr lang="en-US"/>
          </a:p>
        </p:txBody>
      </p:sp>
    </p:spTree>
    <p:extLst>
      <p:ext uri="{BB962C8B-B14F-4D97-AF65-F5344CB8AC3E}">
        <p14:creationId xmlns:p14="http://schemas.microsoft.com/office/powerpoint/2010/main" val="20006393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406400" y="696913"/>
            <a:ext cx="6197600" cy="3486150"/>
          </a:xfrm>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24</a:t>
            </a:fld>
            <a:endParaRPr lang="en-US"/>
          </a:p>
        </p:txBody>
      </p:sp>
    </p:spTree>
    <p:extLst>
      <p:ext uri="{BB962C8B-B14F-4D97-AF65-F5344CB8AC3E}">
        <p14:creationId xmlns:p14="http://schemas.microsoft.com/office/powerpoint/2010/main" val="22136152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406400" y="696913"/>
            <a:ext cx="6197600" cy="3486150"/>
          </a:xfrm>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25</a:t>
            </a:fld>
            <a:endParaRPr lang="en-US"/>
          </a:p>
        </p:txBody>
      </p:sp>
    </p:spTree>
    <p:extLst>
      <p:ext uri="{BB962C8B-B14F-4D97-AF65-F5344CB8AC3E}">
        <p14:creationId xmlns:p14="http://schemas.microsoft.com/office/powerpoint/2010/main" val="14112948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406400" y="696913"/>
            <a:ext cx="6197600" cy="3486150"/>
          </a:xfrm>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26</a:t>
            </a:fld>
            <a:endParaRPr lang="en-US"/>
          </a:p>
        </p:txBody>
      </p:sp>
    </p:spTree>
    <p:extLst>
      <p:ext uri="{BB962C8B-B14F-4D97-AF65-F5344CB8AC3E}">
        <p14:creationId xmlns:p14="http://schemas.microsoft.com/office/powerpoint/2010/main" val="17001704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406400" y="696913"/>
            <a:ext cx="6197600" cy="3486150"/>
          </a:xfrm>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27</a:t>
            </a:fld>
            <a:endParaRPr lang="en-US"/>
          </a:p>
        </p:txBody>
      </p:sp>
    </p:spTree>
    <p:extLst>
      <p:ext uri="{BB962C8B-B14F-4D97-AF65-F5344CB8AC3E}">
        <p14:creationId xmlns:p14="http://schemas.microsoft.com/office/powerpoint/2010/main" val="4779038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406400" y="696913"/>
            <a:ext cx="6197600" cy="3486150"/>
          </a:xfrm>
        </p:spPr>
      </p:sp>
      <p:sp>
        <p:nvSpPr>
          <p:cNvPr id="3" name="Rectangle 2"/>
          <p:cNvSpPr>
            <a:spLocks noGrp="1"/>
          </p:cNvSpPr>
          <p:nvPr>
            <p:ph type="body" idx="1"/>
          </p:nvPr>
        </p:nvSpPr>
        <p:spPr/>
        <p:txBody>
          <a:bodyPr/>
          <a:lstStyle/>
          <a:p>
            <a:r>
              <a:rPr lang="en-US"/>
              <a:t>2019 0220</a:t>
            </a:r>
          </a:p>
        </p:txBody>
      </p:sp>
      <p:sp>
        <p:nvSpPr>
          <p:cNvPr id="4" name="Rectangle 3"/>
          <p:cNvSpPr>
            <a:spLocks noGrp="1"/>
          </p:cNvSpPr>
          <p:nvPr>
            <p:ph type="sldNum" sz="quarter" idx="10"/>
          </p:nvPr>
        </p:nvSpPr>
        <p:spPr/>
        <p:txBody>
          <a:bodyPr/>
          <a:lstStyle/>
          <a:p>
            <a:fld id="{CA5D3BF3-D352-46FC-8343-31F56E6730EA}" type="slidenum">
              <a:rPr lang="en-US" smtClean="0"/>
              <a:pPr/>
              <a:t>28</a:t>
            </a:fld>
            <a:endParaRPr lang="en-US"/>
          </a:p>
        </p:txBody>
      </p:sp>
    </p:spTree>
    <p:extLst>
      <p:ext uri="{BB962C8B-B14F-4D97-AF65-F5344CB8AC3E}">
        <p14:creationId xmlns:p14="http://schemas.microsoft.com/office/powerpoint/2010/main" val="28048210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0667E2-3CC9-49A6-A698-6CCF6DB51FBE}" type="slidenum">
              <a:rPr lang="en-US" smtClean="0"/>
              <a:pPr/>
              <a:t>29</a:t>
            </a:fld>
            <a:endParaRPr lang="en-US" dirty="0"/>
          </a:p>
        </p:txBody>
      </p:sp>
    </p:spTree>
    <p:extLst>
      <p:ext uri="{BB962C8B-B14F-4D97-AF65-F5344CB8AC3E}">
        <p14:creationId xmlns:p14="http://schemas.microsoft.com/office/powerpoint/2010/main" val="21367619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chart compares number of NO POS clients in each age &amp; ethnic group with number of clients in that specific age and ethnic group. </a:t>
            </a:r>
          </a:p>
          <a:p>
            <a:r>
              <a:rPr lang="en-US" dirty="0"/>
              <a:t>Don’t get confused by total number of NO POS in each ethnic group. </a:t>
            </a:r>
          </a:p>
        </p:txBody>
      </p:sp>
      <p:sp>
        <p:nvSpPr>
          <p:cNvPr id="4" name="Slide Number Placeholder 3"/>
          <p:cNvSpPr>
            <a:spLocks noGrp="1"/>
          </p:cNvSpPr>
          <p:nvPr>
            <p:ph type="sldNum" sz="quarter" idx="10"/>
          </p:nvPr>
        </p:nvSpPr>
        <p:spPr/>
        <p:txBody>
          <a:bodyPr/>
          <a:lstStyle/>
          <a:p>
            <a:fld id="{600667E2-3CC9-49A6-A698-6CCF6DB51FBE}" type="slidenum">
              <a:rPr lang="en-US" smtClean="0"/>
              <a:pPr/>
              <a:t>30</a:t>
            </a:fld>
            <a:endParaRPr lang="en-US" dirty="0"/>
          </a:p>
        </p:txBody>
      </p:sp>
    </p:spTree>
    <p:extLst>
      <p:ext uri="{BB962C8B-B14F-4D97-AF65-F5344CB8AC3E}">
        <p14:creationId xmlns:p14="http://schemas.microsoft.com/office/powerpoint/2010/main" val="1139509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Asian Language (10 languages) – Cantonese, Mandarin, Vietnamese, Korean, Japanese, Laotian, Cambodian, Thai, Tagalog, Other Asian</a:t>
            </a:r>
          </a:p>
          <a:p>
            <a:r>
              <a:rPr lang="en-US" dirty="0"/>
              <a:t>Other = Total-(</a:t>
            </a:r>
            <a:r>
              <a:rPr lang="en-US" dirty="0" err="1"/>
              <a:t>English+Spanish+Asian</a:t>
            </a:r>
            <a:r>
              <a:rPr lang="en-US"/>
              <a:t> Languages) </a:t>
            </a:r>
          </a:p>
          <a:p>
            <a:r>
              <a:rPr lang="en-US"/>
              <a:t>Other Total FY19: 15212-(816+10831+3432)= 133</a:t>
            </a:r>
          </a:p>
          <a:p>
            <a:r>
              <a:rPr lang="en-US"/>
              <a:t>Other NO POS FY19: 3052-(164+2253-615) = 20</a:t>
            </a:r>
          </a:p>
          <a:p>
            <a:endParaRPr lang="en-US"/>
          </a:p>
          <a:p>
            <a:r>
              <a:rPr lang="en-US"/>
              <a:t>On 2/20/2020, correction for FY 16 and FY17 Other languages area has made to apply same formula of FY18 and FY19</a:t>
            </a:r>
          </a:p>
          <a:p>
            <a:r>
              <a:rPr lang="en-US"/>
              <a:t>FY16: 19 out of 119 = 16.0%</a:t>
            </a:r>
          </a:p>
          <a:p>
            <a:r>
              <a:rPr lang="en-US"/>
              <a:t>FY17: 24 out of 138 = 17.4%</a:t>
            </a:r>
          </a:p>
        </p:txBody>
      </p:sp>
      <p:sp>
        <p:nvSpPr>
          <p:cNvPr id="4" name="Slide Number Placeholder 3"/>
          <p:cNvSpPr>
            <a:spLocks noGrp="1"/>
          </p:cNvSpPr>
          <p:nvPr>
            <p:ph type="sldNum" sz="quarter" idx="10"/>
          </p:nvPr>
        </p:nvSpPr>
        <p:spPr/>
        <p:txBody>
          <a:bodyPr/>
          <a:lstStyle/>
          <a:p>
            <a:fld id="{600667E2-3CC9-49A6-A698-6CCF6DB51FBE}" type="slidenum">
              <a:rPr lang="en-US" smtClean="0"/>
              <a:pPr/>
              <a:t>31</a:t>
            </a:fld>
            <a:endParaRPr lang="en-US"/>
          </a:p>
        </p:txBody>
      </p:sp>
    </p:spTree>
    <p:extLst>
      <p:ext uri="{BB962C8B-B14F-4D97-AF65-F5344CB8AC3E}">
        <p14:creationId xmlns:p14="http://schemas.microsoft.com/office/powerpoint/2010/main" val="630415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Outreaching to communities may also includes: participating community meetings, Parents’ Place</a:t>
            </a:r>
          </a:p>
        </p:txBody>
      </p:sp>
      <p:sp>
        <p:nvSpPr>
          <p:cNvPr id="4" name="Slide Number Placeholder 3"/>
          <p:cNvSpPr>
            <a:spLocks noGrp="1"/>
          </p:cNvSpPr>
          <p:nvPr>
            <p:ph type="sldNum" sz="quarter" idx="10"/>
          </p:nvPr>
        </p:nvSpPr>
        <p:spPr/>
        <p:txBody>
          <a:bodyPr/>
          <a:lstStyle/>
          <a:p>
            <a:fld id="{600667E2-3CC9-49A6-A698-6CCF6DB51FBE}" type="slidenum">
              <a:rPr lang="en-US" smtClean="0"/>
              <a:pPr/>
              <a:t>3</a:t>
            </a:fld>
            <a:endParaRPr lang="en-US" dirty="0"/>
          </a:p>
        </p:txBody>
      </p:sp>
    </p:spTree>
    <p:extLst>
      <p:ext uri="{BB962C8B-B14F-4D97-AF65-F5344CB8AC3E}">
        <p14:creationId xmlns:p14="http://schemas.microsoft.com/office/powerpoint/2010/main" val="34410488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Increase the bars</a:t>
            </a:r>
          </a:p>
        </p:txBody>
      </p:sp>
      <p:sp>
        <p:nvSpPr>
          <p:cNvPr id="4" name="Slide Number Placeholder 3"/>
          <p:cNvSpPr>
            <a:spLocks noGrp="1"/>
          </p:cNvSpPr>
          <p:nvPr>
            <p:ph type="sldNum" sz="quarter" idx="10"/>
          </p:nvPr>
        </p:nvSpPr>
        <p:spPr/>
        <p:txBody>
          <a:bodyPr/>
          <a:lstStyle/>
          <a:p>
            <a:fld id="{600667E2-3CC9-49A6-A698-6CCF6DB51FBE}" type="slidenum">
              <a:rPr lang="en-US" smtClean="0"/>
              <a:pPr/>
              <a:t>32</a:t>
            </a:fld>
            <a:endParaRPr lang="en-US"/>
          </a:p>
        </p:txBody>
      </p:sp>
    </p:spTree>
    <p:extLst>
      <p:ext uri="{BB962C8B-B14F-4D97-AF65-F5344CB8AC3E}">
        <p14:creationId xmlns:p14="http://schemas.microsoft.com/office/powerpoint/2010/main" val="8165861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Compare with #38 in other PP file.</a:t>
            </a:r>
          </a:p>
        </p:txBody>
      </p:sp>
      <p:sp>
        <p:nvSpPr>
          <p:cNvPr id="4" name="Slide Number Placeholder 3"/>
          <p:cNvSpPr>
            <a:spLocks noGrp="1"/>
          </p:cNvSpPr>
          <p:nvPr>
            <p:ph type="sldNum" sz="quarter" idx="10"/>
          </p:nvPr>
        </p:nvSpPr>
        <p:spPr/>
        <p:txBody>
          <a:bodyPr/>
          <a:lstStyle/>
          <a:p>
            <a:fld id="{600667E2-3CC9-49A6-A698-6CCF6DB51FBE}" type="slidenum">
              <a:rPr lang="en-US" smtClean="0"/>
              <a:pPr/>
              <a:t>33</a:t>
            </a:fld>
            <a:endParaRPr lang="en-US"/>
          </a:p>
        </p:txBody>
      </p:sp>
    </p:spTree>
    <p:extLst>
      <p:ext uri="{BB962C8B-B14F-4D97-AF65-F5344CB8AC3E}">
        <p14:creationId xmlns:p14="http://schemas.microsoft.com/office/powerpoint/2010/main" val="23348819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Compare with #40 </a:t>
            </a:r>
          </a:p>
        </p:txBody>
      </p:sp>
      <p:sp>
        <p:nvSpPr>
          <p:cNvPr id="4" name="Slide Number Placeholder 3"/>
          <p:cNvSpPr>
            <a:spLocks noGrp="1"/>
          </p:cNvSpPr>
          <p:nvPr>
            <p:ph type="sldNum" sz="quarter" idx="10"/>
          </p:nvPr>
        </p:nvSpPr>
        <p:spPr/>
        <p:txBody>
          <a:bodyPr/>
          <a:lstStyle/>
          <a:p>
            <a:fld id="{600667E2-3CC9-49A6-A698-6CCF6DB51FBE}" type="slidenum">
              <a:rPr lang="en-US" smtClean="0"/>
              <a:pPr/>
              <a:t>34</a:t>
            </a:fld>
            <a:endParaRPr lang="en-US"/>
          </a:p>
        </p:txBody>
      </p:sp>
    </p:spTree>
    <p:extLst>
      <p:ext uri="{BB962C8B-B14F-4D97-AF65-F5344CB8AC3E}">
        <p14:creationId xmlns:p14="http://schemas.microsoft.com/office/powerpoint/2010/main" val="26758614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Tagalog</a:t>
            </a:r>
          </a:p>
          <a:p>
            <a:r>
              <a:rPr lang="en-US"/>
              <a:t>FY 15 – 10/54</a:t>
            </a:r>
          </a:p>
          <a:p>
            <a:r>
              <a:rPr lang="en-US"/>
              <a:t>FY 16 – 13/67</a:t>
            </a:r>
          </a:p>
          <a:p>
            <a:r>
              <a:rPr lang="en-US"/>
              <a:t>FY 17 – 12/41 </a:t>
            </a:r>
          </a:p>
        </p:txBody>
      </p:sp>
      <p:sp>
        <p:nvSpPr>
          <p:cNvPr id="4" name="Slide Number Placeholder 3"/>
          <p:cNvSpPr>
            <a:spLocks noGrp="1"/>
          </p:cNvSpPr>
          <p:nvPr>
            <p:ph type="sldNum" sz="quarter" idx="10"/>
          </p:nvPr>
        </p:nvSpPr>
        <p:spPr/>
        <p:txBody>
          <a:bodyPr/>
          <a:lstStyle/>
          <a:p>
            <a:fld id="{600667E2-3CC9-49A6-A698-6CCF6DB51FBE}" type="slidenum">
              <a:rPr lang="en-US" smtClean="0"/>
              <a:pPr/>
              <a:t>35</a:t>
            </a:fld>
            <a:endParaRPr lang="en-US"/>
          </a:p>
        </p:txBody>
      </p:sp>
    </p:spTree>
    <p:extLst>
      <p:ext uri="{BB962C8B-B14F-4D97-AF65-F5344CB8AC3E}">
        <p14:creationId xmlns:p14="http://schemas.microsoft.com/office/powerpoint/2010/main" val="35488188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667E2-3CC9-49A6-A698-6CCF6DB51FBE}" type="slidenum">
              <a:rPr lang="en-US" smtClean="0"/>
              <a:pPr/>
              <a:t>36</a:t>
            </a:fld>
            <a:endParaRPr lang="en-US"/>
          </a:p>
        </p:txBody>
      </p:sp>
    </p:spTree>
    <p:extLst>
      <p:ext uri="{BB962C8B-B14F-4D97-AF65-F5344CB8AC3E}">
        <p14:creationId xmlns:p14="http://schemas.microsoft.com/office/powerpoint/2010/main" val="31905615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667E2-3CC9-49A6-A698-6CCF6DB51FBE}" type="slidenum">
              <a:rPr lang="en-US" smtClean="0"/>
              <a:pPr/>
              <a:t>37</a:t>
            </a:fld>
            <a:endParaRPr lang="en-US"/>
          </a:p>
        </p:txBody>
      </p:sp>
    </p:spTree>
    <p:extLst>
      <p:ext uri="{BB962C8B-B14F-4D97-AF65-F5344CB8AC3E}">
        <p14:creationId xmlns:p14="http://schemas.microsoft.com/office/powerpoint/2010/main" val="17908778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667E2-3CC9-49A6-A698-6CCF6DB51FBE}" type="slidenum">
              <a:rPr lang="en-US" smtClean="0"/>
              <a:pPr/>
              <a:t>38</a:t>
            </a:fld>
            <a:endParaRPr lang="en-US"/>
          </a:p>
        </p:txBody>
      </p:sp>
    </p:spTree>
    <p:extLst>
      <p:ext uri="{BB962C8B-B14F-4D97-AF65-F5344CB8AC3E}">
        <p14:creationId xmlns:p14="http://schemas.microsoft.com/office/powerpoint/2010/main" val="31950155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406400" y="696913"/>
            <a:ext cx="6197600" cy="3486150"/>
          </a:xfrm>
        </p:spPr>
      </p:sp>
      <p:sp>
        <p:nvSpPr>
          <p:cNvPr id="3" name="Rectangle 2"/>
          <p:cNvSpPr>
            <a:spLocks noGrp="1"/>
          </p:cNvSpPr>
          <p:nvPr>
            <p:ph type="body" idx="1"/>
          </p:nvPr>
        </p:nvSpPr>
        <p:spPr/>
        <p:txBody>
          <a:bodyPr/>
          <a:lstStyle/>
          <a:p>
            <a:r>
              <a:rPr lang="en-US"/>
              <a:t>PDF: Consumers Living at Home by Ethnicity or Race</a:t>
            </a:r>
          </a:p>
          <a:p>
            <a:r>
              <a:rPr lang="en-US"/>
              <a:t>EXL: </a:t>
            </a:r>
            <a:r>
              <a:rPr lang="en-US" err="1"/>
              <a:t>ServAtHomeByEthnicity</a:t>
            </a:r>
            <a:endParaRPr lang="en-US"/>
          </a:p>
          <a:p>
            <a:endParaRPr lang="en-US"/>
          </a:p>
          <a:p>
            <a:r>
              <a:rPr lang="en-US"/>
              <a:t>Imported from other PP – this put Authorizations, Expenditures and Utilization</a:t>
            </a:r>
          </a:p>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39</a:t>
            </a:fld>
            <a:endParaRPr lang="en-US"/>
          </a:p>
        </p:txBody>
      </p:sp>
    </p:spTree>
    <p:extLst>
      <p:ext uri="{BB962C8B-B14F-4D97-AF65-F5344CB8AC3E}">
        <p14:creationId xmlns:p14="http://schemas.microsoft.com/office/powerpoint/2010/main" val="25179987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406400" y="696913"/>
            <a:ext cx="6197600" cy="3486150"/>
          </a:xfrm>
        </p:spPr>
      </p:sp>
      <p:sp>
        <p:nvSpPr>
          <p:cNvPr id="3" name="Rectangl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Imported from other PP – this put Authorizations, Expenditures and Utilization</a:t>
            </a:r>
          </a:p>
          <a:p>
            <a:endParaRPr lang="en-US"/>
          </a:p>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40</a:t>
            </a:fld>
            <a:endParaRPr lang="en-US"/>
          </a:p>
        </p:txBody>
      </p:sp>
    </p:spTree>
    <p:extLst>
      <p:ext uri="{BB962C8B-B14F-4D97-AF65-F5344CB8AC3E}">
        <p14:creationId xmlns:p14="http://schemas.microsoft.com/office/powerpoint/2010/main" val="39551118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406400" y="696913"/>
            <a:ext cx="6197600" cy="3486150"/>
          </a:xfrm>
        </p:spPr>
      </p:sp>
      <p:sp>
        <p:nvSpPr>
          <p:cNvPr id="3" name="Rectangl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Imported from other PP – this put Authorizations, Expenditures and Utilization</a:t>
            </a:r>
          </a:p>
          <a:p>
            <a:endParaRPr lang="en-US" dirty="0"/>
          </a:p>
          <a:p>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41</a:t>
            </a:fld>
            <a:endParaRPr lang="en-US" dirty="0"/>
          </a:p>
        </p:txBody>
      </p:sp>
    </p:spTree>
    <p:extLst>
      <p:ext uri="{BB962C8B-B14F-4D97-AF65-F5344CB8AC3E}">
        <p14:creationId xmlns:p14="http://schemas.microsoft.com/office/powerpoint/2010/main" val="3044927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667E2-3CC9-49A6-A698-6CCF6DB51FBE}" type="slidenum">
              <a:rPr lang="en-US" smtClean="0"/>
              <a:pPr/>
              <a:t>6</a:t>
            </a:fld>
            <a:endParaRPr lang="en-US"/>
          </a:p>
        </p:txBody>
      </p:sp>
    </p:spTree>
    <p:extLst>
      <p:ext uri="{BB962C8B-B14F-4D97-AF65-F5344CB8AC3E}">
        <p14:creationId xmlns:p14="http://schemas.microsoft.com/office/powerpoint/2010/main" val="31326530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406400" y="696913"/>
            <a:ext cx="6197600" cy="3486150"/>
          </a:xfrm>
        </p:spPr>
      </p:sp>
      <p:sp>
        <p:nvSpPr>
          <p:cNvPr id="3" name="Rectangl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Imported from other PP – this put Authorizations, Expenditures and Utilization</a:t>
            </a:r>
          </a:p>
          <a:p>
            <a:endParaRPr lang="en-US" dirty="0"/>
          </a:p>
          <a:p>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42</a:t>
            </a:fld>
            <a:endParaRPr lang="en-US" dirty="0"/>
          </a:p>
        </p:txBody>
      </p:sp>
    </p:spTree>
    <p:extLst>
      <p:ext uri="{BB962C8B-B14F-4D97-AF65-F5344CB8AC3E}">
        <p14:creationId xmlns:p14="http://schemas.microsoft.com/office/powerpoint/2010/main" val="13677951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FY 16 Asian – (Asian Expenditure + Filipino Expenditure)/(Asian + Filipino)</a:t>
            </a:r>
          </a:p>
          <a:p>
            <a:r>
              <a:rPr lang="en-US" dirty="0"/>
              <a:t>(11,732,248 + 3,292,810) / (1,274 + 326)</a:t>
            </a:r>
          </a:p>
        </p:txBody>
      </p:sp>
      <p:sp>
        <p:nvSpPr>
          <p:cNvPr id="4" name="Slide Number Placeholder 3"/>
          <p:cNvSpPr>
            <a:spLocks noGrp="1"/>
          </p:cNvSpPr>
          <p:nvPr>
            <p:ph type="sldNum" sz="quarter" idx="10"/>
          </p:nvPr>
        </p:nvSpPr>
        <p:spPr/>
        <p:txBody>
          <a:bodyPr/>
          <a:lstStyle/>
          <a:p>
            <a:fld id="{600667E2-3CC9-49A6-A698-6CCF6DB51FBE}" type="slidenum">
              <a:rPr lang="en-US" smtClean="0"/>
              <a:pPr/>
              <a:t>43</a:t>
            </a:fld>
            <a:endParaRPr lang="en-US" dirty="0"/>
          </a:p>
        </p:txBody>
      </p:sp>
    </p:spTree>
    <p:extLst>
      <p:ext uri="{BB962C8B-B14F-4D97-AF65-F5344CB8AC3E}">
        <p14:creationId xmlns:p14="http://schemas.microsoft.com/office/powerpoint/2010/main" val="40016270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FY 16 Asian – (Asian Expenditure + Filipino Expenditure)/(Asian + Filipino)</a:t>
            </a:r>
          </a:p>
          <a:p>
            <a:r>
              <a:rPr lang="en-US" dirty="0"/>
              <a:t>(11,732,248 + 3,292,810) / (1,274 + 326)</a:t>
            </a:r>
          </a:p>
        </p:txBody>
      </p:sp>
      <p:sp>
        <p:nvSpPr>
          <p:cNvPr id="4" name="Slide Number Placeholder 3"/>
          <p:cNvSpPr>
            <a:spLocks noGrp="1"/>
          </p:cNvSpPr>
          <p:nvPr>
            <p:ph type="sldNum" sz="quarter" idx="10"/>
          </p:nvPr>
        </p:nvSpPr>
        <p:spPr/>
        <p:txBody>
          <a:bodyPr/>
          <a:lstStyle/>
          <a:p>
            <a:fld id="{600667E2-3CC9-49A6-A698-6CCF6DB51FBE}" type="slidenum">
              <a:rPr lang="en-US" smtClean="0"/>
              <a:pPr/>
              <a:t>44</a:t>
            </a:fld>
            <a:endParaRPr lang="en-US" dirty="0"/>
          </a:p>
        </p:txBody>
      </p:sp>
    </p:spTree>
    <p:extLst>
      <p:ext uri="{BB962C8B-B14F-4D97-AF65-F5344CB8AC3E}">
        <p14:creationId xmlns:p14="http://schemas.microsoft.com/office/powerpoint/2010/main" val="19574916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667E2-3CC9-49A6-A698-6CCF6DB51FBE}" type="slidenum">
              <a:rPr lang="en-US" smtClean="0"/>
              <a:pPr/>
              <a:t>45</a:t>
            </a:fld>
            <a:endParaRPr lang="en-US" dirty="0"/>
          </a:p>
        </p:txBody>
      </p:sp>
    </p:spTree>
    <p:extLst>
      <p:ext uri="{BB962C8B-B14F-4D97-AF65-F5344CB8AC3E}">
        <p14:creationId xmlns:p14="http://schemas.microsoft.com/office/powerpoint/2010/main" val="4295872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667E2-3CC9-49A6-A698-6CCF6DB51FBE}" type="slidenum">
              <a:rPr lang="en-US" smtClean="0"/>
              <a:pPr/>
              <a:t>48</a:t>
            </a:fld>
            <a:endParaRPr lang="en-US" dirty="0"/>
          </a:p>
        </p:txBody>
      </p:sp>
    </p:spTree>
    <p:extLst>
      <p:ext uri="{BB962C8B-B14F-4D97-AF65-F5344CB8AC3E}">
        <p14:creationId xmlns:p14="http://schemas.microsoft.com/office/powerpoint/2010/main" val="19845935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of 2/19/20,</a:t>
            </a:r>
          </a:p>
          <a:p>
            <a:r>
              <a:rPr lang="en-US" dirty="0"/>
              <a:t>Vietnamese ethnicity: 194 (Language V: 102, Non V: 92), language: 125, caregiver language: 128</a:t>
            </a:r>
          </a:p>
          <a:p>
            <a:r>
              <a:rPr lang="en-US" dirty="0"/>
              <a:t>Korean ethnicity: 105, language: 62, caregiver language: 65</a:t>
            </a:r>
          </a:p>
          <a:p>
            <a:r>
              <a:rPr lang="en-US" dirty="0"/>
              <a:t>Chinese ethnicity: 634 (193 more than </a:t>
            </a:r>
            <a:r>
              <a:rPr lang="en-US" dirty="0" err="1"/>
              <a:t>Cantonese+Mandarin</a:t>
            </a:r>
            <a:r>
              <a:rPr lang="en-US"/>
              <a:t>) - Mandarin: 260 (caregiver: 276), Cantonese: 181 (caregiver: 193),  </a:t>
            </a:r>
          </a:p>
        </p:txBody>
      </p:sp>
      <p:sp>
        <p:nvSpPr>
          <p:cNvPr id="4" name="Slide Number Placeholder 3"/>
          <p:cNvSpPr>
            <a:spLocks noGrp="1"/>
          </p:cNvSpPr>
          <p:nvPr>
            <p:ph type="sldNum" sz="quarter" idx="10"/>
          </p:nvPr>
        </p:nvSpPr>
        <p:spPr/>
        <p:txBody>
          <a:bodyPr/>
          <a:lstStyle/>
          <a:p>
            <a:fld id="{600667E2-3CC9-49A6-A698-6CCF6DB51FBE}" type="slidenum">
              <a:rPr lang="en-US" smtClean="0"/>
              <a:pPr/>
              <a:t>49</a:t>
            </a:fld>
            <a:endParaRPr lang="en-US"/>
          </a:p>
        </p:txBody>
      </p:sp>
    </p:spTree>
    <p:extLst>
      <p:ext uri="{BB962C8B-B14F-4D97-AF65-F5344CB8AC3E}">
        <p14:creationId xmlns:p14="http://schemas.microsoft.com/office/powerpoint/2010/main" val="26050555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Along with language, it will be better to mention that Asian ethnicity has highest NO POS % (22.5%) in adult.  (average: 17.8%</a:t>
            </a:r>
          </a:p>
        </p:txBody>
      </p:sp>
      <p:sp>
        <p:nvSpPr>
          <p:cNvPr id="4" name="Slide Number Placeholder 3"/>
          <p:cNvSpPr>
            <a:spLocks noGrp="1"/>
          </p:cNvSpPr>
          <p:nvPr>
            <p:ph type="sldNum" sz="quarter" idx="5"/>
          </p:nvPr>
        </p:nvSpPr>
        <p:spPr/>
        <p:txBody>
          <a:bodyPr/>
          <a:lstStyle/>
          <a:p>
            <a:fld id="{600667E2-3CC9-49A6-A698-6CCF6DB51FBE}" type="slidenum">
              <a:rPr lang="en-US" smtClean="0"/>
              <a:pPr/>
              <a:t>50</a:t>
            </a:fld>
            <a:endParaRPr lang="en-US"/>
          </a:p>
        </p:txBody>
      </p:sp>
    </p:spTree>
    <p:extLst>
      <p:ext uri="{BB962C8B-B14F-4D97-AF65-F5344CB8AC3E}">
        <p14:creationId xmlns:p14="http://schemas.microsoft.com/office/powerpoint/2010/main" val="401757220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0667E2-3CC9-49A6-A698-6CCF6DB51FBE}" type="slidenum">
              <a:rPr lang="en-US" smtClean="0"/>
              <a:pPr/>
              <a:t>51</a:t>
            </a:fld>
            <a:endParaRPr lang="en-US"/>
          </a:p>
        </p:txBody>
      </p:sp>
    </p:spTree>
    <p:extLst>
      <p:ext uri="{BB962C8B-B14F-4D97-AF65-F5344CB8AC3E}">
        <p14:creationId xmlns:p14="http://schemas.microsoft.com/office/powerpoint/2010/main" val="17069996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667E2-3CC9-49A6-A698-6CCF6DB51FBE}" type="slidenum">
              <a:rPr lang="en-US" smtClean="0"/>
              <a:pPr/>
              <a:t>54</a:t>
            </a:fld>
            <a:endParaRPr lang="en-US" dirty="0"/>
          </a:p>
        </p:txBody>
      </p:sp>
    </p:spTree>
    <p:extLst>
      <p:ext uri="{BB962C8B-B14F-4D97-AF65-F5344CB8AC3E}">
        <p14:creationId xmlns:p14="http://schemas.microsoft.com/office/powerpoint/2010/main" val="1621041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Asian FY15, FY16 – changed to include Filipino (FY15: 1,208, FY16:1,274)</a:t>
            </a:r>
          </a:p>
          <a:p>
            <a:r>
              <a:rPr lang="en-US"/>
              <a:t>Other = Total – (</a:t>
            </a:r>
            <a:r>
              <a:rPr lang="en-US" err="1"/>
              <a:t>Asian+Black+Hispanic+White</a:t>
            </a:r>
            <a:r>
              <a:rPr lang="en-US"/>
              <a:t>)</a:t>
            </a:r>
          </a:p>
        </p:txBody>
      </p:sp>
      <p:sp>
        <p:nvSpPr>
          <p:cNvPr id="4" name="Slide Number Placeholder 3"/>
          <p:cNvSpPr>
            <a:spLocks noGrp="1"/>
          </p:cNvSpPr>
          <p:nvPr>
            <p:ph type="sldNum" sz="quarter" idx="10"/>
          </p:nvPr>
        </p:nvSpPr>
        <p:spPr/>
        <p:txBody>
          <a:bodyPr/>
          <a:lstStyle/>
          <a:p>
            <a:fld id="{600667E2-3CC9-49A6-A698-6CCF6DB51FBE}" type="slidenum">
              <a:rPr lang="en-US" smtClean="0"/>
              <a:pPr/>
              <a:t>7</a:t>
            </a:fld>
            <a:endParaRPr lang="en-US"/>
          </a:p>
        </p:txBody>
      </p:sp>
    </p:spTree>
    <p:extLst>
      <p:ext uri="{BB962C8B-B14F-4D97-AF65-F5344CB8AC3E}">
        <p14:creationId xmlns:p14="http://schemas.microsoft.com/office/powerpoint/2010/main" val="3157996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0667E2-3CC9-49A6-A698-6CCF6DB51FBE}"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Asian Language (10 languages) – Cantonese, Mandarin, Japanese, Vietnamese, Korean, Laotian, Cambodian, Thai,, Tagalog, Other Asian</a:t>
            </a:r>
          </a:p>
          <a:p>
            <a:r>
              <a:rPr lang="en-US"/>
              <a:t>Other = Total-(</a:t>
            </a:r>
            <a:r>
              <a:rPr lang="en-US" err="1"/>
              <a:t>English+Spanish+Asian</a:t>
            </a:r>
            <a:r>
              <a:rPr lang="en-US"/>
              <a:t>) </a:t>
            </a:r>
          </a:p>
          <a:p>
            <a:endParaRPr lang="en-US"/>
          </a:p>
        </p:txBody>
      </p:sp>
      <p:sp>
        <p:nvSpPr>
          <p:cNvPr id="4" name="Slide Number Placeholder 3"/>
          <p:cNvSpPr>
            <a:spLocks noGrp="1"/>
          </p:cNvSpPr>
          <p:nvPr>
            <p:ph type="sldNum" sz="quarter" idx="10"/>
          </p:nvPr>
        </p:nvSpPr>
        <p:spPr/>
        <p:txBody>
          <a:bodyPr/>
          <a:lstStyle/>
          <a:p>
            <a:fld id="{600667E2-3CC9-49A6-A698-6CCF6DB51FBE}" type="slidenum">
              <a:rPr lang="en-US" smtClean="0"/>
              <a:pPr/>
              <a:t>9</a:t>
            </a:fld>
            <a:endParaRPr lang="en-US"/>
          </a:p>
        </p:txBody>
      </p:sp>
    </p:spTree>
    <p:extLst>
      <p:ext uri="{BB962C8B-B14F-4D97-AF65-F5344CB8AC3E}">
        <p14:creationId xmlns:p14="http://schemas.microsoft.com/office/powerpoint/2010/main" val="2510738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0667E2-3CC9-49A6-A698-6CCF6DB51FBE}"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0667E2-3CC9-49A6-A698-6CCF6DB51FBE}" type="slidenum">
              <a:rPr lang="en-US" smtClean="0"/>
              <a:pPr/>
              <a:t>11</a:t>
            </a:fld>
            <a:endParaRPr lang="en-US"/>
          </a:p>
        </p:txBody>
      </p:sp>
    </p:spTree>
    <p:extLst>
      <p:ext uri="{BB962C8B-B14F-4D97-AF65-F5344CB8AC3E}">
        <p14:creationId xmlns:p14="http://schemas.microsoft.com/office/powerpoint/2010/main" val="11451490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D2AEAD3-0F93-4EC7-A4B1-77F4A78D8F0B}" type="datetime1">
              <a:rPr lang="en-US" smtClean="0"/>
              <a:t>7/1/2020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4778FA5-C830-4787-AFD0-EB75911ADA7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B9FACD-82BE-486B-BAE3-8C29E8A93A30}" type="datetime1">
              <a:rPr lang="en-US" smtClean="0"/>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778FA5-C830-4787-AFD0-EB75911ADA7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FCF1D5-D7C0-4011-8ED5-6F296D84217F}" type="datetime1">
              <a:rPr lang="en-US" smtClean="0"/>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778FA5-C830-4787-AFD0-EB75911ADA7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AD8272-2B98-4087-8376-FE32DF8121D6}" type="datetime1">
              <a:rPr lang="en-US" smtClean="0"/>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778FA5-C830-4787-AFD0-EB75911ADA7F}"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CA29F05-7041-4448-942A-2C72EDC0BF67}" type="datetime1">
              <a:rPr lang="en-US" smtClean="0"/>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778FA5-C830-4787-AFD0-EB75911ADA7F}" type="slidenum">
              <a:rPr lang="en-US" smtClean="0"/>
              <a:pPr/>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7ED9A22-1372-4014-A3D0-CE0AEAB872D8}" type="datetime1">
              <a:rPr lang="en-US" smtClean="0"/>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778FA5-C830-4787-AFD0-EB75911ADA7F}"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562244C-10D5-458A-A027-57CF09B79E34}" type="datetime1">
              <a:rPr lang="en-US" smtClean="0"/>
              <a:t>7/1/2020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778FA5-C830-4787-AFD0-EB75911ADA7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2A86D8F-D7F1-429C-86DF-1498B83793EB}" type="datetime1">
              <a:rPr lang="en-US" smtClean="0"/>
              <a:t>7/1/2020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778FA5-C830-4787-AFD0-EB75911ADA7F}"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77F4D8-BC3B-4DF4-8C74-7F8054450DA7}" type="datetime1">
              <a:rPr lang="en-US" smtClean="0"/>
              <a:t>7/1/2020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778FA5-C830-4787-AFD0-EB75911ADA7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C53F07F2-DA18-4B9F-A173-50368F16EE40}" type="datetime1">
              <a:rPr lang="en-US" smtClean="0"/>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778FA5-C830-4787-AFD0-EB75911ADA7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0E6DAF9C-A4DE-4555-B27F-7CA983686B2F}" type="datetime1">
              <a:rPr lang="en-US" smtClean="0"/>
              <a:t>7/1/2020</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4778FA5-C830-4787-AFD0-EB75911ADA7F}" type="slidenum">
              <a:rPr lang="en-US" smtClean="0"/>
              <a:pPr/>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FC124927-1FBC-4D22-8D7A-364CCFDC7F6F}" type="datetime1">
              <a:rPr lang="en-US" smtClean="0"/>
              <a:t>7/1/2020</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94778FA5-C830-4787-AFD0-EB75911ADA7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4724400"/>
          </a:xfrm>
        </p:spPr>
        <p:txBody>
          <a:bodyPr>
            <a:normAutofit fontScale="90000"/>
          </a:bodyPr>
          <a:lstStyle/>
          <a:p>
            <a:pPr algn="ctr"/>
            <a:r>
              <a:rPr lang="es-ES_tradnl" sz="7200" dirty="0"/>
              <a:t>¿Que ha hecho SG/PRC para Reducir la disparidad?</a:t>
            </a:r>
            <a:br>
              <a:rPr lang="es-ES_tradnl" dirty="0"/>
            </a:br>
            <a:r>
              <a:rPr lang="es-ES_tradnl" dirty="0"/>
              <a:t> </a:t>
            </a:r>
            <a:br>
              <a:rPr lang="es-ES_tradnl" dirty="0"/>
            </a:br>
            <a:r>
              <a:rPr lang="es-ES_tradnl" dirty="0"/>
              <a:t>Datos</a:t>
            </a:r>
            <a:r>
              <a:rPr lang="es-ES_tradnl" sz="4000" dirty="0"/>
              <a:t> sobre los gastos anuales en la compra de Servicios del A</a:t>
            </a:r>
            <a:r>
              <a:rPr lang="es-ES" sz="4000" dirty="0"/>
              <a:t>ñ</a:t>
            </a:r>
            <a:r>
              <a:rPr lang="es-ES_tradnl" sz="4000" dirty="0"/>
              <a:t>o Fiscal 2018-2019 (AF19)</a:t>
            </a:r>
          </a:p>
        </p:txBody>
      </p:sp>
    </p:spTree>
    <p:extLst>
      <p:ext uri="{BB962C8B-B14F-4D97-AF65-F5344CB8AC3E}">
        <p14:creationId xmlns:p14="http://schemas.microsoft.com/office/powerpoint/2010/main" val="3184176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134600" y="6492876"/>
            <a:ext cx="365760" cy="365125"/>
          </a:xfrm>
        </p:spPr>
        <p:txBody>
          <a:bodyPr/>
          <a:lstStyle/>
          <a:p>
            <a:fld id="{94778FA5-C830-4787-AFD0-EB75911ADA7F}" type="slidenum">
              <a:rPr lang="en-US" smtClean="0"/>
              <a:pPr/>
              <a:t>10</a:t>
            </a:fld>
            <a:endParaRPr lang="en-US"/>
          </a:p>
        </p:txBody>
      </p:sp>
      <p:sp>
        <p:nvSpPr>
          <p:cNvPr id="8" name="Title 2"/>
          <p:cNvSpPr txBox="1">
            <a:spLocks/>
          </p:cNvSpPr>
          <p:nvPr/>
        </p:nvSpPr>
        <p:spPr>
          <a:xfrm>
            <a:off x="0" y="5787"/>
            <a:ext cx="12192000" cy="822960"/>
          </a:xfrm>
          <a:prstGeom prst="rect">
            <a:avLst/>
          </a:prstGeom>
        </p:spPr>
        <p:txBody>
          <a:bodyPr vert="horz" rtlCol="0" anchor="ctr">
            <a:normAutofit/>
            <a:scene3d>
              <a:camera prst="orthographicFront"/>
              <a:lightRig rig="soft" dir="t"/>
            </a:scene3d>
            <a:sp3d prstMaterial="softEdge">
              <a:bevelT w="25400" h="25400"/>
            </a:sp3d>
          </a:bodyPr>
          <a:lstStyle/>
          <a:p>
            <a:pPr algn="ctr">
              <a:spcBef>
                <a:spcPct val="0"/>
              </a:spcBef>
              <a:defRPr/>
            </a:pPr>
            <a:r>
              <a:rPr lang="es-ES_tradnl" sz="28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Datos General – Etnicidad Y Idioma AF 2019</a:t>
            </a:r>
            <a:endParaRPr lang="es-ES_tradnl" sz="2800" b="1" dirty="0">
              <a:solidFill>
                <a:schemeClr val="tx1">
                  <a:lumMod val="50000"/>
                  <a:lumOff val="50000"/>
                </a:schemeClr>
              </a:solidFill>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Chart 4"/>
          <p:cNvGraphicFramePr/>
          <p:nvPr>
            <p:extLst>
              <p:ext uri="{D42A27DB-BD31-4B8C-83A1-F6EECF244321}">
                <p14:modId xmlns:p14="http://schemas.microsoft.com/office/powerpoint/2010/main" val="3711881899"/>
              </p:ext>
            </p:extLst>
          </p:nvPr>
        </p:nvGraphicFramePr>
        <p:xfrm>
          <a:off x="6720995" y="1909456"/>
          <a:ext cx="52578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F621D6F6-E988-47E7-BF05-77259946F6CC}"/>
              </a:ext>
            </a:extLst>
          </p:cNvPr>
          <p:cNvSpPr txBox="1"/>
          <p:nvPr/>
        </p:nvSpPr>
        <p:spPr>
          <a:xfrm>
            <a:off x="4944035" y="5486400"/>
            <a:ext cx="1981200" cy="646331"/>
          </a:xfrm>
          <a:prstGeom prst="rect">
            <a:avLst/>
          </a:prstGeom>
          <a:noFill/>
        </p:spPr>
        <p:txBody>
          <a:bodyPr wrap="square" rtlCol="0">
            <a:spAutoFit/>
          </a:bodyPr>
          <a:lstStyle/>
          <a:p>
            <a:pPr algn="ctr"/>
            <a:r>
              <a:rPr lang="en-US" dirty="0"/>
              <a:t>FY 2019 Total:</a:t>
            </a:r>
          </a:p>
          <a:p>
            <a:pPr algn="ctr"/>
            <a:r>
              <a:rPr lang="en-US" dirty="0"/>
              <a:t>15,212</a:t>
            </a:r>
          </a:p>
        </p:txBody>
      </p:sp>
      <p:sp>
        <p:nvSpPr>
          <p:cNvPr id="3" name="TextBox 2">
            <a:extLst>
              <a:ext uri="{FF2B5EF4-FFF2-40B4-BE49-F238E27FC236}">
                <a16:creationId xmlns:a16="http://schemas.microsoft.com/office/drawing/2014/main" id="{7AACF4D7-F4A2-4840-81D6-A95DCB99F7AE}"/>
              </a:ext>
            </a:extLst>
          </p:cNvPr>
          <p:cNvSpPr txBox="1"/>
          <p:nvPr/>
        </p:nvSpPr>
        <p:spPr>
          <a:xfrm>
            <a:off x="2163925" y="1302782"/>
            <a:ext cx="1219200" cy="369332"/>
          </a:xfrm>
          <a:prstGeom prst="rect">
            <a:avLst/>
          </a:prstGeom>
          <a:noFill/>
        </p:spPr>
        <p:txBody>
          <a:bodyPr wrap="square" rtlCol="0">
            <a:spAutoFit/>
          </a:bodyPr>
          <a:lstStyle/>
          <a:p>
            <a:pPr algn="ctr"/>
            <a:r>
              <a:rPr lang="es-MX" b="1" dirty="0"/>
              <a:t>Etnicidad</a:t>
            </a:r>
          </a:p>
        </p:txBody>
      </p:sp>
      <p:sp>
        <p:nvSpPr>
          <p:cNvPr id="10" name="TextBox 9">
            <a:extLst>
              <a:ext uri="{FF2B5EF4-FFF2-40B4-BE49-F238E27FC236}">
                <a16:creationId xmlns:a16="http://schemas.microsoft.com/office/drawing/2014/main" id="{1A1EB801-A972-4314-B97D-B086C6213A44}"/>
              </a:ext>
            </a:extLst>
          </p:cNvPr>
          <p:cNvSpPr txBox="1"/>
          <p:nvPr/>
        </p:nvSpPr>
        <p:spPr>
          <a:xfrm>
            <a:off x="8664095" y="1302782"/>
            <a:ext cx="1371600" cy="369332"/>
          </a:xfrm>
          <a:prstGeom prst="rect">
            <a:avLst/>
          </a:prstGeom>
          <a:noFill/>
        </p:spPr>
        <p:txBody>
          <a:bodyPr wrap="square" rtlCol="0">
            <a:spAutoFit/>
          </a:bodyPr>
          <a:lstStyle/>
          <a:p>
            <a:pPr algn="ctr"/>
            <a:r>
              <a:rPr lang="es-US" b="1" dirty="0"/>
              <a:t>Idioma</a:t>
            </a:r>
          </a:p>
        </p:txBody>
      </p:sp>
      <p:graphicFrame>
        <p:nvGraphicFramePr>
          <p:cNvPr id="11" name="Chart 10">
            <a:extLst>
              <a:ext uri="{FF2B5EF4-FFF2-40B4-BE49-F238E27FC236}">
                <a16:creationId xmlns:a16="http://schemas.microsoft.com/office/drawing/2014/main" id="{78191824-3A56-465B-B295-D5B131F35CE9}"/>
              </a:ext>
            </a:extLst>
          </p:cNvPr>
          <p:cNvGraphicFramePr/>
          <p:nvPr>
            <p:extLst>
              <p:ext uri="{D42A27DB-BD31-4B8C-83A1-F6EECF244321}">
                <p14:modId xmlns:p14="http://schemas.microsoft.com/office/powerpoint/2010/main" val="2620101950"/>
              </p:ext>
            </p:extLst>
          </p:nvPr>
        </p:nvGraphicFramePr>
        <p:xfrm>
          <a:off x="-202212" y="1909456"/>
          <a:ext cx="5951474" cy="4876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134600" y="6492876"/>
            <a:ext cx="365760" cy="365125"/>
          </a:xfrm>
        </p:spPr>
        <p:txBody>
          <a:bodyPr/>
          <a:lstStyle/>
          <a:p>
            <a:fld id="{94778FA5-C830-4787-AFD0-EB75911ADA7F}" type="slidenum">
              <a:rPr lang="en-US" smtClean="0"/>
              <a:pPr/>
              <a:t>11</a:t>
            </a:fld>
            <a:endParaRPr lang="en-US" dirty="0"/>
          </a:p>
        </p:txBody>
      </p:sp>
      <p:sp>
        <p:nvSpPr>
          <p:cNvPr id="8" name="Title 2"/>
          <p:cNvSpPr txBox="1">
            <a:spLocks/>
          </p:cNvSpPr>
          <p:nvPr/>
        </p:nvSpPr>
        <p:spPr>
          <a:xfrm>
            <a:off x="0" y="5787"/>
            <a:ext cx="12192000" cy="822960"/>
          </a:xfrm>
          <a:prstGeom prst="rect">
            <a:avLst/>
          </a:prstGeom>
        </p:spPr>
        <p:txBody>
          <a:bodyPr vert="horz" rtlCol="0" anchor="ctr">
            <a:normAutofit fontScale="92500" lnSpcReduction="10000"/>
            <a:scene3d>
              <a:camera prst="orthographicFront"/>
              <a:lightRig rig="soft" dir="t"/>
            </a:scene3d>
            <a:sp3d prstMaterial="softEdge">
              <a:bevelT w="25400" h="25400"/>
            </a:sp3d>
          </a:bodyPr>
          <a:lstStyle/>
          <a:p>
            <a:pPr algn="ctr">
              <a:spcBef>
                <a:spcPct val="0"/>
              </a:spcBef>
              <a:defRPr/>
            </a:pPr>
            <a:r>
              <a:rPr lang="es-ES_tradnl" sz="28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Datos General (Desde 2/20/2020)</a:t>
            </a:r>
          </a:p>
          <a:p>
            <a:pPr algn="ctr">
              <a:spcBef>
                <a:spcPct val="0"/>
              </a:spcBef>
              <a:defRPr/>
            </a:pPr>
            <a:r>
              <a:rPr lang="es-ES_tradnl" sz="28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SG/PRC Etnicidad  Y Idioma</a:t>
            </a:r>
            <a:endParaRPr lang="es-ES_tradnl" sz="2800" b="1" dirty="0">
              <a:solidFill>
                <a:schemeClr val="tx1">
                  <a:lumMod val="50000"/>
                  <a:lumOff val="50000"/>
                </a:schemeClr>
              </a:solidFill>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Chart 4"/>
          <p:cNvGraphicFramePr/>
          <p:nvPr>
            <p:extLst>
              <p:ext uri="{D42A27DB-BD31-4B8C-83A1-F6EECF244321}">
                <p14:modId xmlns:p14="http://schemas.microsoft.com/office/powerpoint/2010/main" val="2017411464"/>
              </p:ext>
            </p:extLst>
          </p:nvPr>
        </p:nvGraphicFramePr>
        <p:xfrm>
          <a:off x="5791200" y="1465061"/>
          <a:ext cx="6858000" cy="5392939"/>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F621D6F6-E988-47E7-BF05-77259946F6CC}"/>
              </a:ext>
            </a:extLst>
          </p:cNvPr>
          <p:cNvSpPr txBox="1"/>
          <p:nvPr/>
        </p:nvSpPr>
        <p:spPr>
          <a:xfrm>
            <a:off x="4724400" y="5976343"/>
            <a:ext cx="2438400" cy="738664"/>
          </a:xfrm>
          <a:prstGeom prst="rect">
            <a:avLst/>
          </a:prstGeom>
          <a:noFill/>
        </p:spPr>
        <p:txBody>
          <a:bodyPr wrap="square" rtlCol="0">
            <a:spAutoFit/>
          </a:bodyPr>
          <a:lstStyle/>
          <a:p>
            <a:pPr algn="ctr"/>
            <a:r>
              <a:rPr lang="en-US" sz="2400" b="1"/>
              <a:t>Total: 1,628</a:t>
            </a:r>
          </a:p>
          <a:p>
            <a:pPr algn="ctr"/>
            <a:r>
              <a:rPr lang="en-US"/>
              <a:t>11.8% de 13,801</a:t>
            </a:r>
          </a:p>
        </p:txBody>
      </p:sp>
      <p:sp>
        <p:nvSpPr>
          <p:cNvPr id="3" name="TextBox 2">
            <a:extLst>
              <a:ext uri="{FF2B5EF4-FFF2-40B4-BE49-F238E27FC236}">
                <a16:creationId xmlns:a16="http://schemas.microsoft.com/office/drawing/2014/main" id="{7AACF4D7-F4A2-4840-81D6-A95DCB99F7AE}"/>
              </a:ext>
            </a:extLst>
          </p:cNvPr>
          <p:cNvSpPr txBox="1"/>
          <p:nvPr/>
        </p:nvSpPr>
        <p:spPr>
          <a:xfrm>
            <a:off x="1691640" y="1155657"/>
            <a:ext cx="2205317" cy="646331"/>
          </a:xfrm>
          <a:prstGeom prst="rect">
            <a:avLst/>
          </a:prstGeom>
          <a:noFill/>
        </p:spPr>
        <p:txBody>
          <a:bodyPr wrap="square" rtlCol="0">
            <a:spAutoFit/>
          </a:bodyPr>
          <a:lstStyle/>
          <a:p>
            <a:pPr algn="ctr"/>
            <a:r>
              <a:rPr lang="en-US" b="1" err="1"/>
              <a:t>Ethnicidad</a:t>
            </a:r>
            <a:r>
              <a:rPr lang="en-US" b="1"/>
              <a:t> </a:t>
            </a:r>
            <a:r>
              <a:rPr lang="en-US" b="1" err="1"/>
              <a:t>Asiatica</a:t>
            </a:r>
            <a:endParaRPr lang="en-US" b="1"/>
          </a:p>
        </p:txBody>
      </p:sp>
      <p:sp>
        <p:nvSpPr>
          <p:cNvPr id="10" name="TextBox 9">
            <a:extLst>
              <a:ext uri="{FF2B5EF4-FFF2-40B4-BE49-F238E27FC236}">
                <a16:creationId xmlns:a16="http://schemas.microsoft.com/office/drawing/2014/main" id="{1A1EB801-A972-4314-B97D-B086C6213A44}"/>
              </a:ext>
            </a:extLst>
          </p:cNvPr>
          <p:cNvSpPr txBox="1"/>
          <p:nvPr/>
        </p:nvSpPr>
        <p:spPr>
          <a:xfrm>
            <a:off x="8295043" y="1078468"/>
            <a:ext cx="2205317" cy="369332"/>
          </a:xfrm>
          <a:prstGeom prst="rect">
            <a:avLst/>
          </a:prstGeom>
          <a:noFill/>
        </p:spPr>
        <p:txBody>
          <a:bodyPr wrap="square" rtlCol="0">
            <a:spAutoFit/>
          </a:bodyPr>
          <a:lstStyle/>
          <a:p>
            <a:pPr algn="ctr"/>
            <a:r>
              <a:rPr lang="en-US" b="1" err="1"/>
              <a:t>Idiomas</a:t>
            </a:r>
            <a:r>
              <a:rPr lang="en-US" b="1"/>
              <a:t> </a:t>
            </a:r>
            <a:r>
              <a:rPr lang="en-US" b="1" err="1"/>
              <a:t>Asiaticas</a:t>
            </a:r>
            <a:endParaRPr lang="en-US" b="1"/>
          </a:p>
        </p:txBody>
      </p:sp>
      <p:graphicFrame>
        <p:nvGraphicFramePr>
          <p:cNvPr id="11" name="Chart 10">
            <a:extLst>
              <a:ext uri="{FF2B5EF4-FFF2-40B4-BE49-F238E27FC236}">
                <a16:creationId xmlns:a16="http://schemas.microsoft.com/office/drawing/2014/main" id="{78191824-3A56-465B-B295-D5B131F35CE9}"/>
              </a:ext>
            </a:extLst>
          </p:cNvPr>
          <p:cNvGraphicFramePr/>
          <p:nvPr>
            <p:extLst>
              <p:ext uri="{D42A27DB-BD31-4B8C-83A1-F6EECF244321}">
                <p14:modId xmlns:p14="http://schemas.microsoft.com/office/powerpoint/2010/main" val="179397725"/>
              </p:ext>
            </p:extLst>
          </p:nvPr>
        </p:nvGraphicFramePr>
        <p:xfrm>
          <a:off x="0" y="1851900"/>
          <a:ext cx="5867400" cy="46251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54471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2192000" cy="822960"/>
          </a:xfrm>
        </p:spPr>
        <p:txBody>
          <a:bodyPr>
            <a:normAutofit/>
          </a:bodyPr>
          <a:lstStyle/>
          <a:p>
            <a:pPr algn="ctr"/>
            <a:r>
              <a:rPr lang="en-US" sz="2800" err="1">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Datos</a:t>
            </a:r>
            <a:r>
              <a:rPr lang="en-US" sz="280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General – Por </a:t>
            </a:r>
            <a:r>
              <a:rPr lang="en-US" sz="2800" err="1">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Edad</a:t>
            </a:r>
            <a:r>
              <a:rPr lang="en-US" sz="280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AF 2019</a:t>
            </a:r>
          </a:p>
        </p:txBody>
      </p:sp>
      <p:sp>
        <p:nvSpPr>
          <p:cNvPr id="5" name="TextBox 4"/>
          <p:cNvSpPr txBox="1"/>
          <p:nvPr/>
        </p:nvSpPr>
        <p:spPr>
          <a:xfrm>
            <a:off x="4707639" y="5955268"/>
            <a:ext cx="2717411" cy="369332"/>
          </a:xfrm>
          <a:prstGeom prst="rect">
            <a:avLst/>
          </a:prstGeom>
          <a:noFill/>
        </p:spPr>
        <p:txBody>
          <a:bodyPr wrap="none" rtlCol="0">
            <a:spAutoFit/>
          </a:bodyPr>
          <a:lstStyle/>
          <a:p>
            <a:r>
              <a:rPr lang="en-US"/>
              <a:t>AF 2019 Total: 15,212</a:t>
            </a:r>
          </a:p>
        </p:txBody>
      </p:sp>
      <p:sp>
        <p:nvSpPr>
          <p:cNvPr id="7" name="Slide Number Placeholder 6"/>
          <p:cNvSpPr>
            <a:spLocks noGrp="1"/>
          </p:cNvSpPr>
          <p:nvPr>
            <p:ph type="sldNum" sz="quarter" idx="12"/>
          </p:nvPr>
        </p:nvSpPr>
        <p:spPr>
          <a:xfrm>
            <a:off x="10134600" y="6492876"/>
            <a:ext cx="365760" cy="365125"/>
          </a:xfrm>
        </p:spPr>
        <p:txBody>
          <a:bodyPr/>
          <a:lstStyle/>
          <a:p>
            <a:fld id="{94778FA5-C830-4787-AFD0-EB75911ADA7F}" type="slidenum">
              <a:rPr lang="en-US" smtClean="0"/>
              <a:pPr/>
              <a:t>12</a:t>
            </a:fld>
            <a:endParaRPr lang="en-US"/>
          </a:p>
        </p:txBody>
      </p:sp>
      <p:graphicFrame>
        <p:nvGraphicFramePr>
          <p:cNvPr id="6" name="Chart 5"/>
          <p:cNvGraphicFramePr/>
          <p:nvPr>
            <p:extLst>
              <p:ext uri="{D42A27DB-BD31-4B8C-83A1-F6EECF244321}">
                <p14:modId xmlns:p14="http://schemas.microsoft.com/office/powerpoint/2010/main" val="1244420380"/>
              </p:ext>
            </p:extLst>
          </p:nvPr>
        </p:nvGraphicFramePr>
        <p:xfrm>
          <a:off x="1524000" y="967581"/>
          <a:ext cx="91440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2192000" cy="822960"/>
          </a:xfrm>
        </p:spPr>
        <p:txBody>
          <a:bodyPr>
            <a:noAutofit/>
          </a:bodyPr>
          <a:lstStyle/>
          <a:p>
            <a:pPr algn="ctr"/>
            <a:r>
              <a:rPr lang="en-US" sz="2800" dirty="0" err="1">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Datos</a:t>
            </a:r>
            <a:r>
              <a:rPr lang="en-US"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General – Por Residencia AF16-AF19</a:t>
            </a:r>
            <a:endParaRPr lang="en-US"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6" name="Chart 5"/>
          <p:cNvGraphicFramePr/>
          <p:nvPr>
            <p:extLst>
              <p:ext uri="{D42A27DB-BD31-4B8C-83A1-F6EECF244321}">
                <p14:modId xmlns:p14="http://schemas.microsoft.com/office/powerpoint/2010/main" val="4145329781"/>
              </p:ext>
            </p:extLst>
          </p:nvPr>
        </p:nvGraphicFramePr>
        <p:xfrm>
          <a:off x="640080" y="609600"/>
          <a:ext cx="10889616"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4F5EA8D5-293A-485E-8928-63BFCA5B6496}"/>
              </a:ext>
            </a:extLst>
          </p:cNvPr>
          <p:cNvSpPr>
            <a:spLocks noGrp="1"/>
          </p:cNvSpPr>
          <p:nvPr>
            <p:ph type="sldNum" sz="quarter" idx="12"/>
          </p:nvPr>
        </p:nvSpPr>
        <p:spPr/>
        <p:txBody>
          <a:bodyPr/>
          <a:lstStyle/>
          <a:p>
            <a:fld id="{94778FA5-C830-4787-AFD0-EB75911ADA7F}"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94866645"/>
              </p:ext>
            </p:extLst>
          </p:nvPr>
        </p:nvGraphicFramePr>
        <p:xfrm>
          <a:off x="533400" y="685800"/>
          <a:ext cx="11353800" cy="6172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noGrp="1"/>
          </p:cNvSpPr>
          <p:nvPr>
            <p:ph type="title"/>
          </p:nvPr>
        </p:nvSpPr>
        <p:spPr>
          <a:xfrm>
            <a:off x="0" y="0"/>
            <a:ext cx="12192000" cy="822960"/>
          </a:xfrm>
          <a:prstGeom prst="rect">
            <a:avLst/>
          </a:prstGeom>
        </p:spPr>
        <p:txBody>
          <a:bodyPr vert="horz" rtlCol="0" anchor="ctr">
            <a:noAutofit/>
            <a:scene3d>
              <a:camera prst="orthographicFront"/>
              <a:lightRig rig="soft" dir="t"/>
            </a:scene3d>
            <a:sp3d prstMaterial="softEdge">
              <a:bevelT w="25400" h="25400"/>
            </a:sp3d>
          </a:bodyPr>
          <a:lstStyle/>
          <a:p>
            <a:pPr algn="ctr">
              <a:defRPr/>
            </a:pP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Comparación de edad por Etnicidad AF 2019</a:t>
            </a:r>
          </a:p>
        </p:txBody>
      </p:sp>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Content Placeholder 3"/>
          <p:cNvGraphicFramePr>
            <a:graphicFrameLocks noGrp="1"/>
          </p:cNvGraphicFramePr>
          <p:nvPr>
            <p:ph idx="1"/>
          </p:nvPr>
        </p:nvGraphicFramePr>
        <p:xfrm>
          <a:off x="609600" y="1066800"/>
          <a:ext cx="10972800" cy="556260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a:xfrm>
            <a:off x="10134600" y="6492876"/>
            <a:ext cx="365760" cy="365125"/>
          </a:xfrm>
        </p:spPr>
        <p:txBody>
          <a:bodyPr/>
          <a:lstStyle/>
          <a:p>
            <a:fld id="{94778FA5-C830-4787-AFD0-EB75911ADA7F}" type="slidenum">
              <a:rPr lang="en-US" smtClean="0"/>
              <a:pPr/>
              <a:t>15</a:t>
            </a:fld>
            <a:endParaRPr lang="en-US"/>
          </a:p>
        </p:txBody>
      </p:sp>
      <p:sp>
        <p:nvSpPr>
          <p:cNvPr id="5" name="Title 1"/>
          <p:cNvSpPr txBox="1">
            <a:spLocks noGrp="1"/>
          </p:cNvSpPr>
          <p:nvPr>
            <p:ph type="title"/>
          </p:nvPr>
        </p:nvSpPr>
        <p:spPr>
          <a:xfrm>
            <a:off x="0" y="0"/>
            <a:ext cx="12192000" cy="822960"/>
          </a:xfrm>
          <a:prstGeom prst="rect">
            <a:avLst/>
          </a:prstGeom>
        </p:spPr>
        <p:txBody>
          <a:bodyPr vert="horz" rtlCol="0" anchor="ctr">
            <a:normAutofit/>
            <a:scene3d>
              <a:camera prst="orthographicFront"/>
              <a:lightRig rig="soft" dir="t"/>
            </a:scene3d>
            <a:sp3d prstMaterial="softEdge">
              <a:bevelT w="25400" h="25400"/>
            </a:sp3d>
          </a:bodyPr>
          <a:lstStyle/>
          <a:p>
            <a:pPr lvl="0" algn="ctr">
              <a:defRPr/>
            </a:pPr>
            <a:r>
              <a:rPr lang="es-MX"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Arreglos de viviendas por Etnicidad AF 2019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685800"/>
          <a:ext cx="11353800" cy="6172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noGrp="1"/>
          </p:cNvSpPr>
          <p:nvPr>
            <p:ph type="title"/>
          </p:nvPr>
        </p:nvSpPr>
        <p:spPr>
          <a:xfrm>
            <a:off x="0" y="76200"/>
            <a:ext cx="12115800" cy="822960"/>
          </a:xfrm>
          <a:prstGeom prst="rect">
            <a:avLst/>
          </a:prstGeom>
        </p:spPr>
        <p:txBody>
          <a:bodyPr vert="horz" rtlCol="0" anchor="ctr">
            <a:noAutofit/>
            <a:scene3d>
              <a:camera prst="orthographicFront"/>
              <a:lightRig rig="soft" dir="t"/>
            </a:scene3d>
            <a:sp3d prstMaterial="softEdge">
              <a:bevelT w="25400" h="25400"/>
            </a:sp3d>
          </a:bodyPr>
          <a:lstStyle/>
          <a:p>
            <a:pPr algn="ctr">
              <a:defRPr/>
            </a:pPr>
            <a:r>
              <a:rPr lang="es-ES_tradnl" sz="24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Comparación por Edad y Etnicidad Viviendo Fuera del Hogar AF 2019</a:t>
            </a:r>
          </a:p>
        </p:txBody>
      </p:sp>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16</a:t>
            </a:fld>
            <a:endParaRPr lang="en-US" dirty="0"/>
          </a:p>
        </p:txBody>
      </p:sp>
    </p:spTree>
    <p:extLst>
      <p:ext uri="{BB962C8B-B14F-4D97-AF65-F5344CB8AC3E}">
        <p14:creationId xmlns:p14="http://schemas.microsoft.com/office/powerpoint/2010/main" val="1699324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134600" y="6492876"/>
            <a:ext cx="365760" cy="365125"/>
          </a:xfrm>
        </p:spPr>
        <p:txBody>
          <a:bodyPr/>
          <a:lstStyle/>
          <a:p>
            <a:fld id="{94778FA5-C830-4787-AFD0-EB75911ADA7F}" type="slidenum">
              <a:rPr lang="en-US" smtClean="0"/>
              <a:pPr/>
              <a:t>17</a:t>
            </a:fld>
            <a:endParaRPr lang="en-US" dirty="0"/>
          </a:p>
        </p:txBody>
      </p:sp>
      <p:sp>
        <p:nvSpPr>
          <p:cNvPr id="7" name="Title 1"/>
          <p:cNvSpPr txBox="1">
            <a:spLocks noGrp="1"/>
          </p:cNvSpPr>
          <p:nvPr>
            <p:ph type="title"/>
          </p:nvPr>
        </p:nvSpPr>
        <p:spPr>
          <a:xfrm>
            <a:off x="0" y="0"/>
            <a:ext cx="12192000" cy="822960"/>
          </a:xfrm>
          <a:prstGeom prst="rect">
            <a:avLst/>
          </a:prstGeom>
        </p:spPr>
        <p:txBody>
          <a:bodyPr vert="horz" rtlCol="0" anchor="ctr">
            <a:normAutofit/>
            <a:scene3d>
              <a:camera prst="orthographicFront"/>
              <a:lightRig rig="soft" dir="t"/>
            </a:scene3d>
            <a:sp3d prstMaterial="softEdge">
              <a:bevelT w="25400" h="25400"/>
            </a:sp3d>
          </a:bodyPr>
          <a:lstStyle/>
          <a:p>
            <a:pPr algn="ctr">
              <a:defRPr sz="1600" b="1" i="0" u="none" strike="noStrike" kern="1200" baseline="0">
                <a:solidFill>
                  <a:prstClr val="black"/>
                </a:solidFill>
                <a:latin typeface="+mn-lt"/>
                <a:ea typeface="+mn-ea"/>
                <a:cs typeface="+mn-cs"/>
              </a:defRPr>
            </a:pPr>
            <a:r>
              <a:rPr lang="es-US"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 en viviendas fuera del hogar por Etnicidad - AF 19</a:t>
            </a:r>
            <a:endParaRPr lang="es-US"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8" name="Chart 7"/>
          <p:cNvGraphicFramePr/>
          <p:nvPr>
            <p:extLst>
              <p:ext uri="{D42A27DB-BD31-4B8C-83A1-F6EECF244321}">
                <p14:modId xmlns:p14="http://schemas.microsoft.com/office/powerpoint/2010/main" val="2970455381"/>
              </p:ext>
            </p:extLst>
          </p:nvPr>
        </p:nvGraphicFramePr>
        <p:xfrm>
          <a:off x="0" y="1024890"/>
          <a:ext cx="12192000" cy="583311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838200"/>
          <a:ext cx="10972800" cy="57912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18</a:t>
            </a:fld>
            <a:endParaRPr lang="en-US" dirty="0"/>
          </a:p>
        </p:txBody>
      </p:sp>
      <p:sp>
        <p:nvSpPr>
          <p:cNvPr id="7" name="Title 1"/>
          <p:cNvSpPr txBox="1">
            <a:spLocks noGrp="1"/>
          </p:cNvSpPr>
          <p:nvPr>
            <p:ph type="title"/>
          </p:nvPr>
        </p:nvSpPr>
        <p:spPr>
          <a:xfrm>
            <a:off x="0" y="0"/>
            <a:ext cx="12192000" cy="822960"/>
          </a:xfrm>
          <a:prstGeom prst="rect">
            <a:avLst/>
          </a:prstGeom>
        </p:spPr>
        <p:txBody>
          <a:bodyPr vert="horz" rtlCol="0" anchor="ctr">
            <a:noAutofit/>
            <a:scene3d>
              <a:camera prst="orthographicFront"/>
              <a:lightRig rig="soft" dir="t"/>
            </a:scene3d>
            <a:sp3d prstMaterial="softEdge">
              <a:bevelT w="25400" h="25400"/>
            </a:sp3d>
          </a:bodyPr>
          <a:lstStyle/>
          <a:p>
            <a:pPr algn="ctr">
              <a:defRPr/>
            </a:pP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La comparación historial de los gastos en la compra de servicios por Etnicidad AF16-AF19</a:t>
            </a:r>
            <a:endParaRPr lang="es-ES_tradnl"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16708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46169494"/>
              </p:ext>
            </p:extLst>
          </p:nvPr>
        </p:nvGraphicFramePr>
        <p:xfrm>
          <a:off x="533400" y="762000"/>
          <a:ext cx="11201400" cy="421341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1"/>
          <p:cNvSpPr txBox="1">
            <a:spLocks/>
          </p:cNvSpPr>
          <p:nvPr/>
        </p:nvSpPr>
        <p:spPr>
          <a:xfrm>
            <a:off x="38100" y="0"/>
            <a:ext cx="12192000" cy="914400"/>
          </a:xfrm>
          <a:prstGeom prst="rect">
            <a:avLst/>
          </a:prstGeom>
          <a:solidFill>
            <a:schemeClr val="bg1"/>
          </a:solidFill>
        </p:spPr>
        <p:txBody>
          <a:bodyPr lIns="102409" tIns="51205" rIns="102409" bIns="51205" anchor="ctr" anchorCtr="0">
            <a:noAutofit/>
          </a:bodyPr>
          <a:lstStyle/>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Comparación en los Gastos por Persona</a:t>
            </a:r>
            <a:b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b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AF 16 to AF19 Asiáticos Viviendo en Casa</a:t>
            </a:r>
          </a:p>
        </p:txBody>
      </p:sp>
      <p:graphicFrame>
        <p:nvGraphicFramePr>
          <p:cNvPr id="4" name="Table 3"/>
          <p:cNvGraphicFramePr>
            <a:graphicFrameLocks noGrp="1"/>
          </p:cNvGraphicFramePr>
          <p:nvPr/>
        </p:nvGraphicFramePr>
        <p:xfrm>
          <a:off x="533400" y="5257800"/>
          <a:ext cx="11201401" cy="1506708"/>
        </p:xfrm>
        <a:graphic>
          <a:graphicData uri="http://schemas.openxmlformats.org/drawingml/2006/table">
            <a:tbl>
              <a:tblPr>
                <a:tableStyleId>{5C22544A-7EE6-4342-B048-85BDC9FD1C3A}</a:tableStyleId>
              </a:tblPr>
              <a:tblGrid>
                <a:gridCol w="1391256">
                  <a:extLst>
                    <a:ext uri="{9D8B030D-6E8A-4147-A177-3AD203B41FA5}">
                      <a16:colId xmlns:a16="http://schemas.microsoft.com/office/drawing/2014/main" val="20000"/>
                    </a:ext>
                  </a:extLst>
                </a:gridCol>
                <a:gridCol w="1089052">
                  <a:extLst>
                    <a:ext uri="{9D8B030D-6E8A-4147-A177-3AD203B41FA5}">
                      <a16:colId xmlns:a16="http://schemas.microsoft.com/office/drawing/2014/main" val="20001"/>
                    </a:ext>
                  </a:extLst>
                </a:gridCol>
                <a:gridCol w="1363484">
                  <a:extLst>
                    <a:ext uri="{9D8B030D-6E8A-4147-A177-3AD203B41FA5}">
                      <a16:colId xmlns:a16="http://schemas.microsoft.com/office/drawing/2014/main" val="20002"/>
                    </a:ext>
                  </a:extLst>
                </a:gridCol>
                <a:gridCol w="1116825">
                  <a:extLst>
                    <a:ext uri="{9D8B030D-6E8A-4147-A177-3AD203B41FA5}">
                      <a16:colId xmlns:a16="http://schemas.microsoft.com/office/drawing/2014/main" val="20003"/>
                    </a:ext>
                  </a:extLst>
                </a:gridCol>
                <a:gridCol w="1335712">
                  <a:extLst>
                    <a:ext uri="{9D8B030D-6E8A-4147-A177-3AD203B41FA5}">
                      <a16:colId xmlns:a16="http://schemas.microsoft.com/office/drawing/2014/main" val="23753327"/>
                    </a:ext>
                  </a:extLst>
                </a:gridCol>
                <a:gridCol w="1144597">
                  <a:extLst>
                    <a:ext uri="{9D8B030D-6E8A-4147-A177-3AD203B41FA5}">
                      <a16:colId xmlns:a16="http://schemas.microsoft.com/office/drawing/2014/main" val="1720347084"/>
                    </a:ext>
                  </a:extLst>
                </a:gridCol>
                <a:gridCol w="1307939">
                  <a:extLst>
                    <a:ext uri="{9D8B030D-6E8A-4147-A177-3AD203B41FA5}">
                      <a16:colId xmlns:a16="http://schemas.microsoft.com/office/drawing/2014/main" val="886456522"/>
                    </a:ext>
                  </a:extLst>
                </a:gridCol>
                <a:gridCol w="1172370">
                  <a:extLst>
                    <a:ext uri="{9D8B030D-6E8A-4147-A177-3AD203B41FA5}">
                      <a16:colId xmlns:a16="http://schemas.microsoft.com/office/drawing/2014/main" val="265625166"/>
                    </a:ext>
                  </a:extLst>
                </a:gridCol>
                <a:gridCol w="1280166">
                  <a:extLst>
                    <a:ext uri="{9D8B030D-6E8A-4147-A177-3AD203B41FA5}">
                      <a16:colId xmlns:a16="http://schemas.microsoft.com/office/drawing/2014/main" val="941909769"/>
                    </a:ext>
                  </a:extLst>
                </a:gridCol>
              </a:tblGrid>
              <a:tr h="381000">
                <a:tc>
                  <a:txBody>
                    <a:bodyPr/>
                    <a:lstStyle/>
                    <a:p>
                      <a:r>
                        <a:rPr lang="en-US" sz="1300" b="1" dirty="0"/>
                        <a:t>Age             FY</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dirty="0"/>
                        <a:t>FY 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dirty="0"/>
                        <a:t>FY 16 </a:t>
                      </a:r>
                      <a:r>
                        <a:rPr lang="en-US" sz="1200" b="1" dirty="0"/>
                        <a:t>Average</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dirty="0"/>
                        <a:t>FY 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dirty="0"/>
                        <a:t>FY 17 </a:t>
                      </a:r>
                      <a:r>
                        <a:rPr lang="en-US" sz="1200" b="1" dirty="0"/>
                        <a:t>Average</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dirty="0"/>
                        <a:t>FY 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dirty="0"/>
                        <a:t>FY 18 </a:t>
                      </a:r>
                      <a:r>
                        <a:rPr lang="en-US" sz="1200" b="1" dirty="0"/>
                        <a:t>Average</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dirty="0"/>
                        <a:t>FY 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a:r>
                        <a:rPr lang="en-US" sz="1300" b="1" dirty="0"/>
                        <a:t>FY 1 </a:t>
                      </a:r>
                      <a:r>
                        <a:rPr lang="en-US" sz="1200" b="1" dirty="0"/>
                        <a:t>Average</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0"/>
                  </a:ext>
                </a:extLst>
              </a:tr>
              <a:tr h="281427">
                <a:tc>
                  <a:txBody>
                    <a:bodyPr/>
                    <a:lstStyle/>
                    <a:p>
                      <a:r>
                        <a:rPr lang="en-US" sz="1600" b="0" dirty="0"/>
                        <a:t>All Ages</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panose="020B0604020202020204" pitchFamily="34" charset="0"/>
                        </a:rPr>
                        <a:t>$6,637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panose="020B0604020202020204" pitchFamily="34" charset="0"/>
                        </a:rPr>
                        <a:t>$5,707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dirty="0">
                          <a:solidFill>
                            <a:srgbClr val="000000"/>
                          </a:solidFill>
                          <a:effectLst/>
                          <a:latin typeface="Arial" panose="020B0604020202020204" pitchFamily="34" charset="0"/>
                        </a:rPr>
                        <a:t>$6,626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panose="020B0604020202020204" pitchFamily="34" charset="0"/>
                        </a:rPr>
                        <a:t>$5,914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$6,991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$6,407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dirty="0">
                          <a:solidFill>
                            <a:srgbClr val="000000"/>
                          </a:solidFill>
                          <a:effectLst/>
                          <a:latin typeface="Arial" panose="020B0604020202020204" pitchFamily="34" charset="0"/>
                        </a:rPr>
                        <a:t>$7,588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dirty="0">
                          <a:solidFill>
                            <a:srgbClr val="000000"/>
                          </a:solidFill>
                          <a:effectLst/>
                          <a:latin typeface="Arial" panose="020B0604020202020204" pitchFamily="34" charset="0"/>
                        </a:rPr>
                        <a:t>$6,978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1"/>
                  </a:ext>
                </a:extLst>
              </a:tr>
              <a:tr h="281427">
                <a:tc>
                  <a:txBody>
                    <a:bodyPr/>
                    <a:lstStyle/>
                    <a:p>
                      <a:r>
                        <a:rPr lang="en-US" sz="1600" b="0" dirty="0"/>
                        <a:t>Age 0-2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panose="020B0604020202020204" pitchFamily="34" charset="0"/>
                        </a:rPr>
                        <a:t>$5,565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panose="020B0604020202020204" pitchFamily="34" charset="0"/>
                        </a:rPr>
                        <a:t>$4,951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dirty="0">
                          <a:solidFill>
                            <a:srgbClr val="000000"/>
                          </a:solidFill>
                          <a:effectLst/>
                          <a:latin typeface="Arial" panose="020B0604020202020204" pitchFamily="34" charset="0"/>
                        </a:rPr>
                        <a:t>$5,957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panose="020B0604020202020204" pitchFamily="34" charset="0"/>
                        </a:rPr>
                        <a:t>$5,303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$6,128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$5,805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dirty="0">
                          <a:solidFill>
                            <a:srgbClr val="000000"/>
                          </a:solidFill>
                          <a:effectLst/>
                          <a:latin typeface="Arial" panose="020B0604020202020204" pitchFamily="34" charset="0"/>
                        </a:rPr>
                        <a:t>$5,813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dirty="0">
                          <a:solidFill>
                            <a:srgbClr val="000000"/>
                          </a:solidFill>
                          <a:effectLst/>
                          <a:latin typeface="Arial" panose="020B0604020202020204" pitchFamily="34" charset="0"/>
                        </a:rPr>
                        <a:t>$5,887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2"/>
                  </a:ext>
                </a:extLst>
              </a:tr>
              <a:tr h="281427">
                <a:tc>
                  <a:txBody>
                    <a:bodyPr/>
                    <a:lstStyle/>
                    <a:p>
                      <a:r>
                        <a:rPr lang="en-US" sz="1600" b="0" dirty="0"/>
                        <a:t>Age 3-21</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panose="020B0604020202020204" pitchFamily="34" charset="0"/>
                        </a:rPr>
                        <a:t>$5,547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panose="020B0604020202020204" pitchFamily="34" charset="0"/>
                        </a:rPr>
                        <a:t>$4,571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dirty="0">
                          <a:solidFill>
                            <a:srgbClr val="000000"/>
                          </a:solidFill>
                          <a:effectLst/>
                          <a:latin typeface="Arial" panose="020B0604020202020204" pitchFamily="34" charset="0"/>
                        </a:rPr>
                        <a:t>$4,616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panose="020B0604020202020204" pitchFamily="34" charset="0"/>
                        </a:rPr>
                        <a:t>$4,195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$5,188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$4,659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dirty="0">
                          <a:solidFill>
                            <a:srgbClr val="000000"/>
                          </a:solidFill>
                          <a:effectLst/>
                          <a:latin typeface="Arial" panose="020B0604020202020204" pitchFamily="34" charset="0"/>
                        </a:rPr>
                        <a:t>$5,997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dirty="0">
                          <a:solidFill>
                            <a:srgbClr val="000000"/>
                          </a:solidFill>
                          <a:effectLst/>
                          <a:latin typeface="Arial" panose="020B0604020202020204" pitchFamily="34" charset="0"/>
                        </a:rPr>
                        <a:t>$5,312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4"/>
                  </a:ext>
                </a:extLst>
              </a:tr>
              <a:tr h="281427">
                <a:tc>
                  <a:txBody>
                    <a:bodyPr/>
                    <a:lstStyle/>
                    <a:p>
                      <a:r>
                        <a:rPr lang="en-US" sz="1600" b="0" dirty="0"/>
                        <a:t>Age 22+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panose="020B0604020202020204" pitchFamily="34" charset="0"/>
                        </a:rPr>
                        <a:t>$9,201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panose="020B0604020202020204" pitchFamily="34" charset="0"/>
                        </a:rPr>
                        <a:t>$8,374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dirty="0">
                          <a:solidFill>
                            <a:srgbClr val="000000"/>
                          </a:solidFill>
                          <a:effectLst/>
                          <a:latin typeface="Arial" panose="020B0604020202020204" pitchFamily="34" charset="0"/>
                        </a:rPr>
                        <a:t>$10,219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panose="020B0604020202020204" pitchFamily="34" charset="0"/>
                        </a:rPr>
                        <a:t>$9,374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$10,521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$9,844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dirty="0">
                          <a:solidFill>
                            <a:srgbClr val="000000"/>
                          </a:solidFill>
                          <a:effectLst/>
                          <a:latin typeface="Arial" panose="020B0604020202020204" pitchFamily="34" charset="0"/>
                        </a:rPr>
                        <a:t>$11,511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dirty="0">
                          <a:solidFill>
                            <a:srgbClr val="000000"/>
                          </a:solidFill>
                          <a:effectLst/>
                          <a:latin typeface="Arial" panose="020B0604020202020204" pitchFamily="34" charset="0"/>
                        </a:rPr>
                        <a:t>$10,754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5"/>
                  </a:ext>
                </a:extLst>
              </a:tr>
            </a:tbl>
          </a:graphicData>
        </a:graphic>
      </p:graphicFrame>
      <p:sp>
        <p:nvSpPr>
          <p:cNvPr id="2" name="Slide Number Placeholder 1">
            <a:extLst>
              <a:ext uri="{FF2B5EF4-FFF2-40B4-BE49-F238E27FC236}">
                <a16:creationId xmlns:a16="http://schemas.microsoft.com/office/drawing/2014/main" id="{780C56BE-4FF6-4784-B7B9-57666CB8BE3F}"/>
              </a:ext>
            </a:extLst>
          </p:cNvPr>
          <p:cNvSpPr>
            <a:spLocks noGrp="1"/>
          </p:cNvSpPr>
          <p:nvPr>
            <p:ph type="sldNum" sz="quarter" idx="12"/>
          </p:nvPr>
        </p:nvSpPr>
        <p:spPr/>
        <p:txBody>
          <a:bodyPr/>
          <a:lstStyle/>
          <a:p>
            <a:fld id="{94778FA5-C830-4787-AFD0-EB75911ADA7F}" type="slidenum">
              <a:rPr lang="en-US" smtClean="0"/>
              <a:pPr/>
              <a:t>19</a:t>
            </a:fld>
            <a:endParaRPr lang="en-US" dirty="0"/>
          </a:p>
        </p:txBody>
      </p:sp>
    </p:spTree>
    <p:extLst>
      <p:ext uri="{BB962C8B-B14F-4D97-AF65-F5344CB8AC3E}">
        <p14:creationId xmlns:p14="http://schemas.microsoft.com/office/powerpoint/2010/main" val="3430363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20762"/>
            <a:ext cx="10972800" cy="4922838"/>
          </a:xfrm>
        </p:spPr>
        <p:txBody>
          <a:bodyPr>
            <a:normAutofit lnSpcReduction="10000"/>
          </a:bodyPr>
          <a:lstStyle/>
          <a:p>
            <a:pPr marL="109537" indent="0" algn="just">
              <a:buSzPct val="121000"/>
              <a:buNone/>
            </a:pPr>
            <a:r>
              <a:rPr lang="es-ES_tradnl" sz="2600" dirty="0"/>
              <a:t>Para que las familias y las personas a quien damos apoyo</a:t>
            </a:r>
          </a:p>
          <a:p>
            <a:pPr marL="365569" lvl="1" indent="0" algn="just">
              <a:buSzPct val="121000"/>
              <a:buNone/>
            </a:pPr>
            <a:r>
              <a:rPr lang="es-ES_tradnl" sz="2600" dirty="0"/>
              <a:t> </a:t>
            </a:r>
          </a:p>
          <a:p>
            <a:pPr marL="822769" lvl="1" indent="-457200" algn="just">
              <a:buSzPct val="121000"/>
              <a:buFont typeface="Wingdings" panose="05000000000000000000" pitchFamily="2" charset="2"/>
              <a:buChar char="Ø"/>
            </a:pPr>
            <a:r>
              <a:rPr lang="es-ES_tradnl" sz="2600" dirty="0"/>
              <a:t>tengan mejor entendimiento sobre la disparidad que existe en nuestra comunidad y el progresos hacia la equidad.</a:t>
            </a:r>
          </a:p>
          <a:p>
            <a:pPr marL="822769" lvl="1" indent="-457200" algn="just">
              <a:buSzPct val="121000"/>
              <a:buFont typeface="Wingdings" panose="05000000000000000000" pitchFamily="2" charset="2"/>
              <a:buChar char="Ø"/>
            </a:pPr>
            <a:endParaRPr lang="es-ES_tradnl" sz="2600" dirty="0"/>
          </a:p>
          <a:p>
            <a:pPr marL="822769" lvl="1" indent="-457200">
              <a:buSzPct val="121000"/>
              <a:buFont typeface="Wingdings" panose="05000000000000000000" pitchFamily="2" charset="2"/>
              <a:buChar char="Ø"/>
            </a:pPr>
            <a:r>
              <a:rPr lang="es-ES_tradnl" sz="2600" dirty="0"/>
              <a:t>Ayudar a SG/PRC para encontrar maneras de como superar las barreras que impiden el acceso a servicios.</a:t>
            </a:r>
          </a:p>
          <a:p>
            <a:pPr marL="365569" lvl="1" indent="0">
              <a:buSzPct val="121000"/>
              <a:buNone/>
            </a:pPr>
            <a:endParaRPr lang="es-ES_tradnl" sz="2600" dirty="0"/>
          </a:p>
          <a:p>
            <a:pPr marL="822769" lvl="1" indent="-457200">
              <a:buSzPct val="121000"/>
              <a:buFont typeface="Wingdings" panose="05000000000000000000" pitchFamily="2" charset="2"/>
              <a:buChar char="Ø"/>
            </a:pPr>
            <a:r>
              <a:rPr lang="es-ES_tradnl" sz="2600" dirty="0"/>
              <a:t>Aprender lo que esta disponible para ayudarlos mejor</a:t>
            </a:r>
            <a:r>
              <a:rPr lang="es-ES_tradnl" sz="2400" dirty="0"/>
              <a:t> --</a:t>
            </a:r>
          </a:p>
          <a:p>
            <a:pPr marL="365569" lvl="1" indent="0">
              <a:buSzPct val="121000"/>
              <a:buNone/>
            </a:pPr>
            <a:endParaRPr lang="es-ES_tradnl" sz="2400" dirty="0"/>
          </a:p>
          <a:p>
            <a:pPr marL="1229677" lvl="3" indent="-342900">
              <a:buSzPct val="121000"/>
              <a:buFont typeface="Wingdings" panose="05000000000000000000" pitchFamily="2" charset="2"/>
              <a:buChar char="Ø"/>
            </a:pPr>
            <a:r>
              <a:rPr lang="es-ES_tradnl" sz="2400" dirty="0"/>
              <a:t>Tener acceso a la compra de servicios, y  </a:t>
            </a:r>
          </a:p>
          <a:p>
            <a:pPr marL="1229677" lvl="3" indent="-342900">
              <a:buSzPct val="121000"/>
              <a:buFont typeface="Wingdings" panose="05000000000000000000" pitchFamily="2" charset="2"/>
              <a:buChar char="Ø"/>
            </a:pPr>
            <a:r>
              <a:rPr lang="es-ES_tradnl" sz="2400" dirty="0"/>
              <a:t>Utilizar las horas autorizadas</a:t>
            </a:r>
          </a:p>
          <a:p>
            <a:endParaRPr lang="en-US" dirty="0"/>
          </a:p>
        </p:txBody>
      </p:sp>
      <p:sp>
        <p:nvSpPr>
          <p:cNvPr id="5" name="Slide Number Placeholder 4"/>
          <p:cNvSpPr>
            <a:spLocks noGrp="1"/>
          </p:cNvSpPr>
          <p:nvPr>
            <p:ph type="sldNum" sz="quarter" idx="12"/>
          </p:nvPr>
        </p:nvSpPr>
        <p:spPr>
          <a:xfrm>
            <a:off x="10134600" y="6492876"/>
            <a:ext cx="365760" cy="365125"/>
          </a:xfrm>
        </p:spPr>
        <p:txBody>
          <a:bodyPr/>
          <a:lstStyle/>
          <a:p>
            <a:fld id="{94778FA5-C830-4787-AFD0-EB75911ADA7F}" type="slidenum">
              <a:rPr lang="en-US" smtClean="0"/>
              <a:pPr/>
              <a:t>2</a:t>
            </a:fld>
            <a:endParaRPr lang="en-US" dirty="0"/>
          </a:p>
        </p:txBody>
      </p:sp>
      <p:sp>
        <p:nvSpPr>
          <p:cNvPr id="3" name="Title 2"/>
          <p:cNvSpPr>
            <a:spLocks noGrp="1"/>
          </p:cNvSpPr>
          <p:nvPr>
            <p:ph type="title"/>
          </p:nvPr>
        </p:nvSpPr>
        <p:spPr>
          <a:xfrm>
            <a:off x="0" y="228600"/>
            <a:ext cx="12192000" cy="792162"/>
          </a:xfrm>
        </p:spPr>
        <p:txBody>
          <a:bodyPr>
            <a:normAutofit/>
          </a:bodyPr>
          <a:lstStyle/>
          <a:p>
            <a:pPr algn="ctr"/>
            <a:r>
              <a:rPr lang="es-ES_tradnl" sz="3600" dirty="0"/>
              <a:t>Resultados que Esperamos de Estas Reuniones</a:t>
            </a:r>
          </a:p>
        </p:txBody>
      </p:sp>
    </p:spTree>
    <p:extLst>
      <p:ext uri="{BB962C8B-B14F-4D97-AF65-F5344CB8AC3E}">
        <p14:creationId xmlns:p14="http://schemas.microsoft.com/office/powerpoint/2010/main" val="2134095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33400" y="685800"/>
          <a:ext cx="11201401" cy="428961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1"/>
          <p:cNvSpPr txBox="1">
            <a:spLocks/>
          </p:cNvSpPr>
          <p:nvPr/>
        </p:nvSpPr>
        <p:spPr>
          <a:xfrm>
            <a:off x="0" y="-1"/>
            <a:ext cx="12192000" cy="838191"/>
          </a:xfrm>
          <a:prstGeom prst="rect">
            <a:avLst/>
          </a:prstGeom>
          <a:solidFill>
            <a:schemeClr val="bg1"/>
          </a:solidFill>
        </p:spPr>
        <p:txBody>
          <a:bodyPr lIns="102409" tIns="51205" rIns="102409" bIns="51205" anchor="b">
            <a:noAutofit/>
          </a:bodyPr>
          <a:lstStyle/>
          <a:p>
            <a:pPr algn="ctr" defTabSz="1024087">
              <a:spcBef>
                <a:spcPct val="0"/>
              </a:spcBef>
              <a:defRPr/>
            </a:pPr>
            <a:r>
              <a:rPr lang="es-ES_tradnl" sz="2500" dirty="0">
                <a:solidFill>
                  <a:srgbClr val="FF0000"/>
                </a:solidFill>
                <a:latin typeface="Tahoma" panose="020B0604030504040204" pitchFamily="34" charset="0"/>
                <a:ea typeface="Tahoma" panose="020B0604030504040204" pitchFamily="34" charset="0"/>
                <a:cs typeface="Tahoma" panose="020B0604030504040204" pitchFamily="34" charset="0"/>
              </a:rPr>
              <a:t>Varianza del Promedio </a:t>
            </a: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en Comparación de gastos por persona  </a:t>
            </a:r>
          </a:p>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AF 16 a AF 19 Asiáticos viviendo en casa</a:t>
            </a:r>
          </a:p>
        </p:txBody>
      </p:sp>
      <p:sp>
        <p:nvSpPr>
          <p:cNvPr id="2" name="Slide Number Placeholder 1">
            <a:extLst>
              <a:ext uri="{FF2B5EF4-FFF2-40B4-BE49-F238E27FC236}">
                <a16:creationId xmlns:a16="http://schemas.microsoft.com/office/drawing/2014/main" id="{780C56BE-4FF6-4784-B7B9-57666CB8BE3F}"/>
              </a:ext>
            </a:extLst>
          </p:cNvPr>
          <p:cNvSpPr>
            <a:spLocks noGrp="1"/>
          </p:cNvSpPr>
          <p:nvPr>
            <p:ph type="sldNum" sz="quarter" idx="12"/>
          </p:nvPr>
        </p:nvSpPr>
        <p:spPr/>
        <p:txBody>
          <a:bodyPr/>
          <a:lstStyle/>
          <a:p>
            <a:fld id="{94778FA5-C830-4787-AFD0-EB75911ADA7F}" type="slidenum">
              <a:rPr lang="en-US" smtClean="0"/>
              <a:pPr/>
              <a:t>20</a:t>
            </a:fld>
            <a:endParaRPr lang="en-US"/>
          </a:p>
        </p:txBody>
      </p:sp>
      <p:cxnSp>
        <p:nvCxnSpPr>
          <p:cNvPr id="8" name="Straight Connector 7">
            <a:extLst>
              <a:ext uri="{FF2B5EF4-FFF2-40B4-BE49-F238E27FC236}">
                <a16:creationId xmlns:a16="http://schemas.microsoft.com/office/drawing/2014/main" id="{1025DD27-2C6B-4207-80F7-919C850E210A}"/>
              </a:ext>
            </a:extLst>
          </p:cNvPr>
          <p:cNvCxnSpPr>
            <a:cxnSpLocks/>
          </p:cNvCxnSpPr>
          <p:nvPr/>
        </p:nvCxnSpPr>
        <p:spPr>
          <a:xfrm>
            <a:off x="1535936" y="3688813"/>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399D0C4-F887-4955-A0AA-282AC7381023}"/>
              </a:ext>
            </a:extLst>
          </p:cNvPr>
          <p:cNvCxnSpPr>
            <a:cxnSpLocks/>
          </p:cNvCxnSpPr>
          <p:nvPr/>
        </p:nvCxnSpPr>
        <p:spPr>
          <a:xfrm>
            <a:off x="6781800" y="3677662"/>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0EB0224-4117-4272-879E-13CE3F910797}"/>
              </a:ext>
            </a:extLst>
          </p:cNvPr>
          <p:cNvCxnSpPr>
            <a:cxnSpLocks/>
          </p:cNvCxnSpPr>
          <p:nvPr/>
        </p:nvCxnSpPr>
        <p:spPr>
          <a:xfrm>
            <a:off x="9394902" y="3677662"/>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49124D1-9749-49B5-9DF7-726D4C4588ED}"/>
              </a:ext>
            </a:extLst>
          </p:cNvPr>
          <p:cNvCxnSpPr>
            <a:cxnSpLocks/>
          </p:cNvCxnSpPr>
          <p:nvPr/>
        </p:nvCxnSpPr>
        <p:spPr>
          <a:xfrm>
            <a:off x="4179849" y="3677662"/>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a:extLst>
              <a:ext uri="{FF2B5EF4-FFF2-40B4-BE49-F238E27FC236}">
                <a16:creationId xmlns:a16="http://schemas.microsoft.com/office/drawing/2014/main" id="{4B7C9E45-EFA1-488E-A5F1-464E31BA4649}"/>
              </a:ext>
            </a:extLst>
          </p:cNvPr>
          <p:cNvGraphicFramePr>
            <a:graphicFrameLocks noGrp="1"/>
          </p:cNvGraphicFramePr>
          <p:nvPr/>
        </p:nvGraphicFramePr>
        <p:xfrm>
          <a:off x="533400" y="5257800"/>
          <a:ext cx="11201401" cy="1506708"/>
        </p:xfrm>
        <a:graphic>
          <a:graphicData uri="http://schemas.openxmlformats.org/drawingml/2006/table">
            <a:tbl>
              <a:tblPr>
                <a:tableStyleId>{5C22544A-7EE6-4342-B048-85BDC9FD1C3A}</a:tableStyleId>
              </a:tblPr>
              <a:tblGrid>
                <a:gridCol w="1391256">
                  <a:extLst>
                    <a:ext uri="{9D8B030D-6E8A-4147-A177-3AD203B41FA5}">
                      <a16:colId xmlns:a16="http://schemas.microsoft.com/office/drawing/2014/main" val="20000"/>
                    </a:ext>
                  </a:extLst>
                </a:gridCol>
                <a:gridCol w="1089052">
                  <a:extLst>
                    <a:ext uri="{9D8B030D-6E8A-4147-A177-3AD203B41FA5}">
                      <a16:colId xmlns:a16="http://schemas.microsoft.com/office/drawing/2014/main" val="20001"/>
                    </a:ext>
                  </a:extLst>
                </a:gridCol>
                <a:gridCol w="1363484">
                  <a:extLst>
                    <a:ext uri="{9D8B030D-6E8A-4147-A177-3AD203B41FA5}">
                      <a16:colId xmlns:a16="http://schemas.microsoft.com/office/drawing/2014/main" val="20002"/>
                    </a:ext>
                  </a:extLst>
                </a:gridCol>
                <a:gridCol w="1116825">
                  <a:extLst>
                    <a:ext uri="{9D8B030D-6E8A-4147-A177-3AD203B41FA5}">
                      <a16:colId xmlns:a16="http://schemas.microsoft.com/office/drawing/2014/main" val="20003"/>
                    </a:ext>
                  </a:extLst>
                </a:gridCol>
                <a:gridCol w="1335712">
                  <a:extLst>
                    <a:ext uri="{9D8B030D-6E8A-4147-A177-3AD203B41FA5}">
                      <a16:colId xmlns:a16="http://schemas.microsoft.com/office/drawing/2014/main" val="23753327"/>
                    </a:ext>
                  </a:extLst>
                </a:gridCol>
                <a:gridCol w="1144597">
                  <a:extLst>
                    <a:ext uri="{9D8B030D-6E8A-4147-A177-3AD203B41FA5}">
                      <a16:colId xmlns:a16="http://schemas.microsoft.com/office/drawing/2014/main" val="1720347084"/>
                    </a:ext>
                  </a:extLst>
                </a:gridCol>
                <a:gridCol w="1307939">
                  <a:extLst>
                    <a:ext uri="{9D8B030D-6E8A-4147-A177-3AD203B41FA5}">
                      <a16:colId xmlns:a16="http://schemas.microsoft.com/office/drawing/2014/main" val="886456522"/>
                    </a:ext>
                  </a:extLst>
                </a:gridCol>
                <a:gridCol w="1172370">
                  <a:extLst>
                    <a:ext uri="{9D8B030D-6E8A-4147-A177-3AD203B41FA5}">
                      <a16:colId xmlns:a16="http://schemas.microsoft.com/office/drawing/2014/main" val="265625166"/>
                    </a:ext>
                  </a:extLst>
                </a:gridCol>
                <a:gridCol w="1280166">
                  <a:extLst>
                    <a:ext uri="{9D8B030D-6E8A-4147-A177-3AD203B41FA5}">
                      <a16:colId xmlns:a16="http://schemas.microsoft.com/office/drawing/2014/main" val="941909769"/>
                    </a:ext>
                  </a:extLst>
                </a:gridCol>
              </a:tblGrid>
              <a:tr h="381000">
                <a:tc>
                  <a:txBody>
                    <a:bodyPr/>
                    <a:lstStyle/>
                    <a:p>
                      <a:r>
                        <a:rPr lang="en-US" sz="1300" b="1"/>
                        <a:t>Age             FY</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a:t>FY 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a:t>FY 16 </a:t>
                      </a:r>
                      <a:r>
                        <a:rPr lang="en-US" sz="1200" b="1"/>
                        <a:t>Average</a:t>
                      </a:r>
                      <a:endParaRPr lang="en-US" sz="1300" b="1"/>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FY 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a:t>FY 17 </a:t>
                      </a:r>
                      <a:r>
                        <a:rPr lang="en-US" sz="1200" b="1"/>
                        <a:t>Average</a:t>
                      </a:r>
                      <a:endParaRPr lang="en-US" sz="1300" b="1"/>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FY 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a:t>FY 18 </a:t>
                      </a:r>
                      <a:r>
                        <a:rPr lang="en-US" sz="1200" b="1"/>
                        <a:t>Average</a:t>
                      </a:r>
                      <a:endParaRPr lang="en-US" sz="1300" b="1"/>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FY 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a:r>
                        <a:rPr lang="en-US" sz="1300" b="1"/>
                        <a:t>FY 1 </a:t>
                      </a:r>
                      <a:r>
                        <a:rPr lang="en-US" sz="1200" b="1"/>
                        <a:t>Average</a:t>
                      </a:r>
                      <a:endParaRPr lang="en-US" sz="1300" b="1"/>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0"/>
                  </a:ext>
                </a:extLst>
              </a:tr>
              <a:tr h="281427">
                <a:tc>
                  <a:txBody>
                    <a:bodyPr/>
                    <a:lstStyle/>
                    <a:p>
                      <a:r>
                        <a:rPr lang="en-US" sz="1600" b="0"/>
                        <a:t>All Ages</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$6,637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$5,707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$6,626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$5,914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$6,991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$6,407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$7,588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$6,978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1"/>
                  </a:ext>
                </a:extLst>
              </a:tr>
              <a:tr h="281427">
                <a:tc>
                  <a:txBody>
                    <a:bodyPr/>
                    <a:lstStyle/>
                    <a:p>
                      <a:r>
                        <a:rPr lang="en-US" sz="1600" b="0"/>
                        <a:t>Age 0-2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$5,565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$4,951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$5,957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$5,303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$6,128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$5,805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$5,813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$5,887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2"/>
                  </a:ext>
                </a:extLst>
              </a:tr>
              <a:tr h="281427">
                <a:tc>
                  <a:txBody>
                    <a:bodyPr/>
                    <a:lstStyle/>
                    <a:p>
                      <a:r>
                        <a:rPr lang="en-US" sz="1600" b="0"/>
                        <a:t>Age 3-21</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$5,547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$4,571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$4,616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$4,195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$5,188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$4,659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$5,997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$5,312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4"/>
                  </a:ext>
                </a:extLst>
              </a:tr>
              <a:tr h="281427">
                <a:tc>
                  <a:txBody>
                    <a:bodyPr/>
                    <a:lstStyle/>
                    <a:p>
                      <a:r>
                        <a:rPr lang="en-US" sz="1600" b="0"/>
                        <a:t>Age 22+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$9,201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$8,374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$10,219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$9,374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$10,521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$9,844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$11,511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$10,754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18569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90439095"/>
              </p:ext>
            </p:extLst>
          </p:nvPr>
        </p:nvGraphicFramePr>
        <p:xfrm>
          <a:off x="533400" y="739588"/>
          <a:ext cx="11148695" cy="4235825"/>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1"/>
          <p:cNvSpPr txBox="1">
            <a:spLocks/>
          </p:cNvSpPr>
          <p:nvPr/>
        </p:nvSpPr>
        <p:spPr>
          <a:xfrm>
            <a:off x="0" y="0"/>
            <a:ext cx="12192000" cy="838200"/>
          </a:xfrm>
          <a:prstGeom prst="rect">
            <a:avLst/>
          </a:prstGeom>
          <a:solidFill>
            <a:schemeClr val="bg1"/>
          </a:solidFill>
        </p:spPr>
        <p:txBody>
          <a:bodyPr lIns="102409" tIns="51205" rIns="102409" bIns="51205" anchor="b">
            <a:noAutofit/>
          </a:bodyPr>
          <a:lstStyle/>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Comparación de gastos por persona en el AF 16 to AF 19 </a:t>
            </a:r>
          </a:p>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Afro-Americano viviendo su hogar</a:t>
            </a:r>
          </a:p>
        </p:txBody>
      </p:sp>
      <p:graphicFrame>
        <p:nvGraphicFramePr>
          <p:cNvPr id="4" name="Table 3"/>
          <p:cNvGraphicFramePr>
            <a:graphicFrameLocks noGrp="1"/>
          </p:cNvGraphicFramePr>
          <p:nvPr/>
        </p:nvGraphicFramePr>
        <p:xfrm>
          <a:off x="533399" y="5257801"/>
          <a:ext cx="11148695" cy="1523997"/>
        </p:xfrm>
        <a:graphic>
          <a:graphicData uri="http://schemas.openxmlformats.org/drawingml/2006/table">
            <a:tbl>
              <a:tblPr>
                <a:tableStyleId>{5C22544A-7EE6-4342-B048-85BDC9FD1C3A}</a:tableStyleId>
              </a:tblPr>
              <a:tblGrid>
                <a:gridCol w="1384712">
                  <a:extLst>
                    <a:ext uri="{9D8B030D-6E8A-4147-A177-3AD203B41FA5}">
                      <a16:colId xmlns:a16="http://schemas.microsoft.com/office/drawing/2014/main" val="20000"/>
                    </a:ext>
                  </a:extLst>
                </a:gridCol>
                <a:gridCol w="1092776">
                  <a:extLst>
                    <a:ext uri="{9D8B030D-6E8A-4147-A177-3AD203B41FA5}">
                      <a16:colId xmlns:a16="http://schemas.microsoft.com/office/drawing/2014/main" val="20001"/>
                    </a:ext>
                  </a:extLst>
                </a:gridCol>
                <a:gridCol w="1348220">
                  <a:extLst>
                    <a:ext uri="{9D8B030D-6E8A-4147-A177-3AD203B41FA5}">
                      <a16:colId xmlns:a16="http://schemas.microsoft.com/office/drawing/2014/main" val="20002"/>
                    </a:ext>
                  </a:extLst>
                </a:gridCol>
                <a:gridCol w="1046686">
                  <a:extLst>
                    <a:ext uri="{9D8B030D-6E8A-4147-A177-3AD203B41FA5}">
                      <a16:colId xmlns:a16="http://schemas.microsoft.com/office/drawing/2014/main" val="20003"/>
                    </a:ext>
                  </a:extLst>
                </a:gridCol>
                <a:gridCol w="1394310">
                  <a:extLst>
                    <a:ext uri="{9D8B030D-6E8A-4147-A177-3AD203B41FA5}">
                      <a16:colId xmlns:a16="http://schemas.microsoft.com/office/drawing/2014/main" val="23753327"/>
                    </a:ext>
                  </a:extLst>
                </a:gridCol>
                <a:gridCol w="1083178">
                  <a:extLst>
                    <a:ext uri="{9D8B030D-6E8A-4147-A177-3AD203B41FA5}">
                      <a16:colId xmlns:a16="http://schemas.microsoft.com/office/drawing/2014/main" val="1720347084"/>
                    </a:ext>
                  </a:extLst>
                </a:gridCol>
                <a:gridCol w="1357817">
                  <a:extLst>
                    <a:ext uri="{9D8B030D-6E8A-4147-A177-3AD203B41FA5}">
                      <a16:colId xmlns:a16="http://schemas.microsoft.com/office/drawing/2014/main" val="886456522"/>
                    </a:ext>
                  </a:extLst>
                </a:gridCol>
                <a:gridCol w="1119671">
                  <a:extLst>
                    <a:ext uri="{9D8B030D-6E8A-4147-A177-3AD203B41FA5}">
                      <a16:colId xmlns:a16="http://schemas.microsoft.com/office/drawing/2014/main" val="3402722222"/>
                    </a:ext>
                  </a:extLst>
                </a:gridCol>
                <a:gridCol w="1321325">
                  <a:extLst>
                    <a:ext uri="{9D8B030D-6E8A-4147-A177-3AD203B41FA5}">
                      <a16:colId xmlns:a16="http://schemas.microsoft.com/office/drawing/2014/main" val="2940345056"/>
                    </a:ext>
                  </a:extLst>
                </a:gridCol>
              </a:tblGrid>
              <a:tr h="414893">
                <a:tc>
                  <a:txBody>
                    <a:bodyPr/>
                    <a:lstStyle/>
                    <a:p>
                      <a:r>
                        <a:rPr lang="en-US" sz="1300" b="1"/>
                        <a:t>Age             FY</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a:r>
                        <a:rPr lang="en-US" sz="1300" b="1"/>
                        <a:t>FY 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a:t>FY 16 Average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FY 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a:t>FY 17 Average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FY 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a:t>FY 18 Average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FY 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a:r>
                        <a:rPr lang="en-US" sz="1300" b="1"/>
                        <a:t>FY 19 Average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0"/>
                  </a:ext>
                </a:extLst>
              </a:tr>
              <a:tr h="277276">
                <a:tc>
                  <a:txBody>
                    <a:bodyPr/>
                    <a:lstStyle/>
                    <a:p>
                      <a:r>
                        <a:rPr lang="en-US" sz="1600" b="0"/>
                        <a:t>All Ages</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$5,637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$5,707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$6,160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$5,914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$6,833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$6,407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$7,786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$6,978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1"/>
                  </a:ext>
                </a:extLst>
              </a:tr>
              <a:tr h="277276">
                <a:tc>
                  <a:txBody>
                    <a:bodyPr/>
                    <a:lstStyle/>
                    <a:p>
                      <a:r>
                        <a:rPr lang="en-US" sz="1600" b="0"/>
                        <a:t>Age 0-2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$3,704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$4,951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$3,504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$5,303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$3,794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$5,805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$5,772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$5,887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2"/>
                  </a:ext>
                </a:extLst>
              </a:tr>
              <a:tr h="277276">
                <a:tc>
                  <a:txBody>
                    <a:bodyPr/>
                    <a:lstStyle/>
                    <a:p>
                      <a:r>
                        <a:rPr lang="en-US" sz="1600" b="0"/>
                        <a:t>Age 3-21</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$3,991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$4,571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$4,589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$4,195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$4,999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$4,659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$5,684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$5,312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4"/>
                  </a:ext>
                </a:extLst>
              </a:tr>
              <a:tr h="277276">
                <a:tc>
                  <a:txBody>
                    <a:bodyPr/>
                    <a:lstStyle/>
                    <a:p>
                      <a:r>
                        <a:rPr lang="en-US" sz="1600" b="0"/>
                        <a:t>Age 22+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$8,098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$8,374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$8,534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$9,374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$9,601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$9,844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$10,435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$10,754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5"/>
                  </a:ext>
                </a:extLst>
              </a:tr>
            </a:tbl>
          </a:graphicData>
        </a:graphic>
      </p:graphicFrame>
      <p:sp>
        <p:nvSpPr>
          <p:cNvPr id="2" name="Slide Number Placeholder 1">
            <a:extLst>
              <a:ext uri="{FF2B5EF4-FFF2-40B4-BE49-F238E27FC236}">
                <a16:creationId xmlns:a16="http://schemas.microsoft.com/office/drawing/2014/main" id="{E0CD7AEE-51B4-40F5-ADCE-65C8AC3F65B9}"/>
              </a:ext>
            </a:extLst>
          </p:cNvPr>
          <p:cNvSpPr>
            <a:spLocks noGrp="1"/>
          </p:cNvSpPr>
          <p:nvPr>
            <p:ph type="sldNum" sz="quarter" idx="12"/>
          </p:nvPr>
        </p:nvSpPr>
        <p:spPr/>
        <p:txBody>
          <a:bodyPr/>
          <a:lstStyle/>
          <a:p>
            <a:fld id="{94778FA5-C830-4787-AFD0-EB75911ADA7F}" type="slidenum">
              <a:rPr lang="en-US" smtClean="0"/>
              <a:pPr/>
              <a:t>21</a:t>
            </a:fld>
            <a:endParaRPr lang="en-US"/>
          </a:p>
        </p:txBody>
      </p:sp>
    </p:spTree>
    <p:extLst>
      <p:ext uri="{BB962C8B-B14F-4D97-AF65-F5344CB8AC3E}">
        <p14:creationId xmlns:p14="http://schemas.microsoft.com/office/powerpoint/2010/main" val="28889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33400" y="685800"/>
          <a:ext cx="11201398" cy="4289611"/>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1"/>
          <p:cNvSpPr txBox="1">
            <a:spLocks/>
          </p:cNvSpPr>
          <p:nvPr/>
        </p:nvSpPr>
        <p:spPr>
          <a:xfrm>
            <a:off x="0" y="-76200"/>
            <a:ext cx="12192000" cy="902818"/>
          </a:xfrm>
          <a:prstGeom prst="rect">
            <a:avLst/>
          </a:prstGeom>
          <a:solidFill>
            <a:schemeClr val="bg1"/>
          </a:solidFill>
        </p:spPr>
        <p:txBody>
          <a:bodyPr lIns="102409" tIns="51205" rIns="102409" bIns="51205" anchor="b">
            <a:noAutofit/>
          </a:bodyPr>
          <a:lstStyle/>
          <a:p>
            <a:pPr algn="ctr" defTabSz="1024087">
              <a:spcBef>
                <a:spcPct val="0"/>
              </a:spcBef>
              <a:defRPr/>
            </a:pPr>
            <a:r>
              <a:rPr lang="es-ES_tradnl" sz="2500" dirty="0">
                <a:solidFill>
                  <a:srgbClr val="FF0000"/>
                </a:solidFill>
                <a:latin typeface="Tahoma" panose="020B0604030504040204" pitchFamily="34" charset="0"/>
                <a:ea typeface="Tahoma" panose="020B0604030504040204" pitchFamily="34" charset="0"/>
                <a:cs typeface="Tahoma" panose="020B0604030504040204" pitchFamily="34" charset="0"/>
              </a:rPr>
              <a:t>Varianza del Promedio </a:t>
            </a: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en Comparación de gastos por persona  </a:t>
            </a:r>
          </a:p>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AF 16 to AF 19 Afro-Americano Viviendo su Hogar</a:t>
            </a:r>
          </a:p>
        </p:txBody>
      </p:sp>
      <p:sp>
        <p:nvSpPr>
          <p:cNvPr id="2" name="Slide Number Placeholder 1">
            <a:extLst>
              <a:ext uri="{FF2B5EF4-FFF2-40B4-BE49-F238E27FC236}">
                <a16:creationId xmlns:a16="http://schemas.microsoft.com/office/drawing/2014/main" id="{E0CD7AEE-51B4-40F5-ADCE-65C8AC3F65B9}"/>
              </a:ext>
            </a:extLst>
          </p:cNvPr>
          <p:cNvSpPr>
            <a:spLocks noGrp="1"/>
          </p:cNvSpPr>
          <p:nvPr>
            <p:ph type="sldNum" sz="quarter" idx="12"/>
          </p:nvPr>
        </p:nvSpPr>
        <p:spPr/>
        <p:txBody>
          <a:bodyPr/>
          <a:lstStyle/>
          <a:p>
            <a:fld id="{94778FA5-C830-4787-AFD0-EB75911ADA7F}" type="slidenum">
              <a:rPr lang="en-US" smtClean="0"/>
              <a:pPr/>
              <a:t>22</a:t>
            </a:fld>
            <a:endParaRPr lang="en-US"/>
          </a:p>
        </p:txBody>
      </p:sp>
      <p:cxnSp>
        <p:nvCxnSpPr>
          <p:cNvPr id="9" name="Straight Connector 8">
            <a:extLst>
              <a:ext uri="{FF2B5EF4-FFF2-40B4-BE49-F238E27FC236}">
                <a16:creationId xmlns:a16="http://schemas.microsoft.com/office/drawing/2014/main" id="{EC05074C-8FE1-4F7B-8087-49EF28BA496F}"/>
              </a:ext>
            </a:extLst>
          </p:cNvPr>
          <p:cNvCxnSpPr>
            <a:cxnSpLocks/>
          </p:cNvCxnSpPr>
          <p:nvPr/>
        </p:nvCxnSpPr>
        <p:spPr>
          <a:xfrm>
            <a:off x="1609494" y="2003502"/>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73BAD41-E336-464F-BC9F-A3896E847F61}"/>
              </a:ext>
            </a:extLst>
          </p:cNvPr>
          <p:cNvCxnSpPr>
            <a:cxnSpLocks/>
          </p:cNvCxnSpPr>
          <p:nvPr/>
        </p:nvCxnSpPr>
        <p:spPr>
          <a:xfrm>
            <a:off x="6855358" y="1992351"/>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D377F5C-CEEF-44EF-95EF-875DB8991C5C}"/>
              </a:ext>
            </a:extLst>
          </p:cNvPr>
          <p:cNvCxnSpPr>
            <a:cxnSpLocks/>
          </p:cNvCxnSpPr>
          <p:nvPr/>
        </p:nvCxnSpPr>
        <p:spPr>
          <a:xfrm>
            <a:off x="9468460" y="1992351"/>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6C79BB1-7E32-4E98-9B80-935F248B2F7F}"/>
              </a:ext>
            </a:extLst>
          </p:cNvPr>
          <p:cNvCxnSpPr>
            <a:cxnSpLocks/>
          </p:cNvCxnSpPr>
          <p:nvPr/>
        </p:nvCxnSpPr>
        <p:spPr>
          <a:xfrm>
            <a:off x="4253407" y="1992351"/>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3" name="Table 12">
            <a:extLst>
              <a:ext uri="{FF2B5EF4-FFF2-40B4-BE49-F238E27FC236}">
                <a16:creationId xmlns:a16="http://schemas.microsoft.com/office/drawing/2014/main" id="{9392517B-E25C-49CB-95D6-FCBF40DFB4FE}"/>
              </a:ext>
            </a:extLst>
          </p:cNvPr>
          <p:cNvGraphicFramePr>
            <a:graphicFrameLocks noGrp="1"/>
          </p:cNvGraphicFramePr>
          <p:nvPr>
            <p:extLst>
              <p:ext uri="{D42A27DB-BD31-4B8C-83A1-F6EECF244321}">
                <p14:modId xmlns:p14="http://schemas.microsoft.com/office/powerpoint/2010/main" val="357076341"/>
              </p:ext>
            </p:extLst>
          </p:nvPr>
        </p:nvGraphicFramePr>
        <p:xfrm>
          <a:off x="533399" y="5257801"/>
          <a:ext cx="11148695" cy="1523997"/>
        </p:xfrm>
        <a:graphic>
          <a:graphicData uri="http://schemas.openxmlformats.org/drawingml/2006/table">
            <a:tbl>
              <a:tblPr>
                <a:tableStyleId>{5C22544A-7EE6-4342-B048-85BDC9FD1C3A}</a:tableStyleId>
              </a:tblPr>
              <a:tblGrid>
                <a:gridCol w="1524001">
                  <a:extLst>
                    <a:ext uri="{9D8B030D-6E8A-4147-A177-3AD203B41FA5}">
                      <a16:colId xmlns:a16="http://schemas.microsoft.com/office/drawing/2014/main" val="20000"/>
                    </a:ext>
                  </a:extLst>
                </a:gridCol>
                <a:gridCol w="953487">
                  <a:extLst>
                    <a:ext uri="{9D8B030D-6E8A-4147-A177-3AD203B41FA5}">
                      <a16:colId xmlns:a16="http://schemas.microsoft.com/office/drawing/2014/main" val="20001"/>
                    </a:ext>
                  </a:extLst>
                </a:gridCol>
                <a:gridCol w="1348220">
                  <a:extLst>
                    <a:ext uri="{9D8B030D-6E8A-4147-A177-3AD203B41FA5}">
                      <a16:colId xmlns:a16="http://schemas.microsoft.com/office/drawing/2014/main" val="20002"/>
                    </a:ext>
                  </a:extLst>
                </a:gridCol>
                <a:gridCol w="1046686">
                  <a:extLst>
                    <a:ext uri="{9D8B030D-6E8A-4147-A177-3AD203B41FA5}">
                      <a16:colId xmlns:a16="http://schemas.microsoft.com/office/drawing/2014/main" val="20003"/>
                    </a:ext>
                  </a:extLst>
                </a:gridCol>
                <a:gridCol w="1394310">
                  <a:extLst>
                    <a:ext uri="{9D8B030D-6E8A-4147-A177-3AD203B41FA5}">
                      <a16:colId xmlns:a16="http://schemas.microsoft.com/office/drawing/2014/main" val="23753327"/>
                    </a:ext>
                  </a:extLst>
                </a:gridCol>
                <a:gridCol w="1083178">
                  <a:extLst>
                    <a:ext uri="{9D8B030D-6E8A-4147-A177-3AD203B41FA5}">
                      <a16:colId xmlns:a16="http://schemas.microsoft.com/office/drawing/2014/main" val="1720347084"/>
                    </a:ext>
                  </a:extLst>
                </a:gridCol>
                <a:gridCol w="1357817">
                  <a:extLst>
                    <a:ext uri="{9D8B030D-6E8A-4147-A177-3AD203B41FA5}">
                      <a16:colId xmlns:a16="http://schemas.microsoft.com/office/drawing/2014/main" val="886456522"/>
                    </a:ext>
                  </a:extLst>
                </a:gridCol>
                <a:gridCol w="1119671">
                  <a:extLst>
                    <a:ext uri="{9D8B030D-6E8A-4147-A177-3AD203B41FA5}">
                      <a16:colId xmlns:a16="http://schemas.microsoft.com/office/drawing/2014/main" val="3402722222"/>
                    </a:ext>
                  </a:extLst>
                </a:gridCol>
                <a:gridCol w="1321325">
                  <a:extLst>
                    <a:ext uri="{9D8B030D-6E8A-4147-A177-3AD203B41FA5}">
                      <a16:colId xmlns:a16="http://schemas.microsoft.com/office/drawing/2014/main" val="2940345056"/>
                    </a:ext>
                  </a:extLst>
                </a:gridCol>
              </a:tblGrid>
              <a:tr h="414893">
                <a:tc>
                  <a:txBody>
                    <a:bodyPr/>
                    <a:lstStyle/>
                    <a:p>
                      <a:r>
                        <a:rPr lang="en-US" sz="1300" b="1" dirty="0" err="1"/>
                        <a:t>Edad</a:t>
                      </a:r>
                      <a:r>
                        <a:rPr lang="en-US" sz="1300" b="1" dirty="0"/>
                        <a:t>            AF</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a:r>
                        <a:rPr lang="en-US" sz="1300" b="1" dirty="0"/>
                        <a:t>AF 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dirty="0"/>
                        <a:t>AF16 </a:t>
                      </a:r>
                      <a:r>
                        <a:rPr lang="en-US" sz="1300" b="1" dirty="0" err="1"/>
                        <a:t>Promedio</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dirty="0"/>
                        <a:t>AF 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dirty="0"/>
                        <a:t>AF17 </a:t>
                      </a:r>
                      <a:r>
                        <a:rPr lang="en-US" sz="1300" b="1" dirty="0" err="1"/>
                        <a:t>Promedio</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dirty="0"/>
                        <a:t>AF 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dirty="0"/>
                        <a:t>AF 18 </a:t>
                      </a:r>
                      <a:r>
                        <a:rPr lang="en-US" sz="1300" b="1" dirty="0" err="1"/>
                        <a:t>Promedio</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dirty="0"/>
                        <a:t>AF 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a:r>
                        <a:rPr lang="en-US" sz="1300" b="1" dirty="0"/>
                        <a:t>AF 19 Fromedi0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0"/>
                  </a:ext>
                </a:extLst>
              </a:tr>
              <a:tr h="277276">
                <a:tc>
                  <a:txBody>
                    <a:bodyPr/>
                    <a:lstStyle/>
                    <a:p>
                      <a:r>
                        <a:rPr lang="en-US" sz="1600" b="0" dirty="0" err="1"/>
                        <a:t>Todas</a:t>
                      </a:r>
                      <a:r>
                        <a:rPr lang="en-US" sz="1600" b="0" dirty="0"/>
                        <a:t> </a:t>
                      </a:r>
                      <a:r>
                        <a:rPr lang="en-US" sz="1600" b="0" dirty="0" err="1"/>
                        <a:t>Edades</a:t>
                      </a:r>
                      <a:endParaRPr lang="en-US" sz="1600" b="0" dirty="0"/>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$5,637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$5,707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$6,160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$5,914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$6,833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$6,407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$7,786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$6,978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1"/>
                  </a:ext>
                </a:extLst>
              </a:tr>
              <a:tr h="277276">
                <a:tc>
                  <a:txBody>
                    <a:bodyPr/>
                    <a:lstStyle/>
                    <a:p>
                      <a:r>
                        <a:rPr lang="en-US" sz="1600" b="0" dirty="0" err="1"/>
                        <a:t>Edad</a:t>
                      </a:r>
                      <a:r>
                        <a:rPr lang="en-US" sz="1600" b="0" dirty="0"/>
                        <a:t> 0-2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$3,704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$4,951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$3,504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$5,303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$3,794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$5,805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$5,772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$5,887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2"/>
                  </a:ext>
                </a:extLst>
              </a:tr>
              <a:tr h="277276">
                <a:tc>
                  <a:txBody>
                    <a:bodyPr/>
                    <a:lstStyle/>
                    <a:p>
                      <a:r>
                        <a:rPr lang="en-US" sz="1600" b="0" dirty="0" err="1"/>
                        <a:t>Edad</a:t>
                      </a:r>
                      <a:r>
                        <a:rPr lang="en-US" sz="1600" b="0" dirty="0"/>
                        <a:t> 3-21</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$3,991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$4,571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$4,589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$4,195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$4,999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$4,659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$5,684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$5,312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4"/>
                  </a:ext>
                </a:extLst>
              </a:tr>
              <a:tr h="277276">
                <a:tc>
                  <a:txBody>
                    <a:bodyPr/>
                    <a:lstStyle/>
                    <a:p>
                      <a:r>
                        <a:rPr lang="en-US" sz="1600" b="0" dirty="0" err="1"/>
                        <a:t>Edad</a:t>
                      </a:r>
                      <a:r>
                        <a:rPr lang="en-US" sz="1600" b="0" dirty="0"/>
                        <a:t> 22+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$8,098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$8,374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$8,534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$9,374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$9,601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$9,844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$10,435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dirty="0">
                          <a:solidFill>
                            <a:srgbClr val="000000"/>
                          </a:solidFill>
                          <a:effectLst/>
                          <a:latin typeface="Arial" panose="020B0604020202020204" pitchFamily="34" charset="0"/>
                        </a:rPr>
                        <a:t>$10,754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16537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98332380"/>
              </p:ext>
            </p:extLst>
          </p:nvPr>
        </p:nvGraphicFramePr>
        <p:xfrm>
          <a:off x="533400" y="685800"/>
          <a:ext cx="11201400" cy="428961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1"/>
          <p:cNvSpPr txBox="1">
            <a:spLocks/>
          </p:cNvSpPr>
          <p:nvPr/>
        </p:nvSpPr>
        <p:spPr>
          <a:xfrm>
            <a:off x="1524000" y="134471"/>
            <a:ext cx="9144000" cy="739588"/>
          </a:xfrm>
          <a:prstGeom prst="rect">
            <a:avLst/>
          </a:prstGeom>
          <a:solidFill>
            <a:schemeClr val="bg1"/>
          </a:solidFill>
        </p:spPr>
        <p:txBody>
          <a:bodyPr lIns="102409" tIns="51205" rIns="102409" bIns="51205" anchor="b">
            <a:noAutofit/>
          </a:bodyPr>
          <a:lstStyle/>
          <a:p>
            <a:pPr algn="ctr" defTabSz="1024087">
              <a:spcBef>
                <a:spcPct val="0"/>
              </a:spcBef>
              <a:defRPr/>
            </a:pPr>
            <a:r>
              <a:rPr lang="en-US" sz="250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Comparison of Per Person Expenditures Data FY 16 to FY 19 </a:t>
            </a:r>
          </a:p>
          <a:p>
            <a:pPr algn="ctr" defTabSz="1024087">
              <a:spcBef>
                <a:spcPct val="0"/>
              </a:spcBef>
              <a:defRPr/>
            </a:pPr>
            <a:r>
              <a:rPr lang="en-US" sz="250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Hispanic Living at Home</a:t>
            </a:r>
          </a:p>
        </p:txBody>
      </p:sp>
      <p:graphicFrame>
        <p:nvGraphicFramePr>
          <p:cNvPr id="4" name="Table 3"/>
          <p:cNvGraphicFramePr>
            <a:graphicFrameLocks noGrp="1"/>
          </p:cNvGraphicFramePr>
          <p:nvPr/>
        </p:nvGraphicFramePr>
        <p:xfrm>
          <a:off x="533400" y="5257798"/>
          <a:ext cx="11201401" cy="1515272"/>
        </p:xfrm>
        <a:graphic>
          <a:graphicData uri="http://schemas.openxmlformats.org/drawingml/2006/table">
            <a:tbl>
              <a:tblPr>
                <a:tableStyleId>{5C22544A-7EE6-4342-B048-85BDC9FD1C3A}</a:tableStyleId>
              </a:tblPr>
              <a:tblGrid>
                <a:gridCol w="1391257">
                  <a:extLst>
                    <a:ext uri="{9D8B030D-6E8A-4147-A177-3AD203B41FA5}">
                      <a16:colId xmlns:a16="http://schemas.microsoft.com/office/drawing/2014/main" val="20000"/>
                    </a:ext>
                  </a:extLst>
                </a:gridCol>
                <a:gridCol w="1123343">
                  <a:extLst>
                    <a:ext uri="{9D8B030D-6E8A-4147-A177-3AD203B41FA5}">
                      <a16:colId xmlns:a16="http://schemas.microsoft.com/office/drawing/2014/main" val="20001"/>
                    </a:ext>
                  </a:extLst>
                </a:gridCol>
                <a:gridCol w="1329193">
                  <a:extLst>
                    <a:ext uri="{9D8B030D-6E8A-4147-A177-3AD203B41FA5}">
                      <a16:colId xmlns:a16="http://schemas.microsoft.com/office/drawing/2014/main" val="20002"/>
                    </a:ext>
                  </a:extLst>
                </a:gridCol>
                <a:gridCol w="1185407">
                  <a:extLst>
                    <a:ext uri="{9D8B030D-6E8A-4147-A177-3AD203B41FA5}">
                      <a16:colId xmlns:a16="http://schemas.microsoft.com/office/drawing/2014/main" val="20003"/>
                    </a:ext>
                  </a:extLst>
                </a:gridCol>
                <a:gridCol w="1267129">
                  <a:extLst>
                    <a:ext uri="{9D8B030D-6E8A-4147-A177-3AD203B41FA5}">
                      <a16:colId xmlns:a16="http://schemas.microsoft.com/office/drawing/2014/main" val="23753327"/>
                    </a:ext>
                  </a:extLst>
                </a:gridCol>
                <a:gridCol w="1095071">
                  <a:extLst>
                    <a:ext uri="{9D8B030D-6E8A-4147-A177-3AD203B41FA5}">
                      <a16:colId xmlns:a16="http://schemas.microsoft.com/office/drawing/2014/main" val="1720347084"/>
                    </a:ext>
                  </a:extLst>
                </a:gridCol>
                <a:gridCol w="1357465">
                  <a:extLst>
                    <a:ext uri="{9D8B030D-6E8A-4147-A177-3AD203B41FA5}">
                      <a16:colId xmlns:a16="http://schemas.microsoft.com/office/drawing/2014/main" val="886456522"/>
                    </a:ext>
                  </a:extLst>
                </a:gridCol>
                <a:gridCol w="1080935">
                  <a:extLst>
                    <a:ext uri="{9D8B030D-6E8A-4147-A177-3AD203B41FA5}">
                      <a16:colId xmlns:a16="http://schemas.microsoft.com/office/drawing/2014/main" val="1626964401"/>
                    </a:ext>
                  </a:extLst>
                </a:gridCol>
                <a:gridCol w="1371601">
                  <a:extLst>
                    <a:ext uri="{9D8B030D-6E8A-4147-A177-3AD203B41FA5}">
                      <a16:colId xmlns:a16="http://schemas.microsoft.com/office/drawing/2014/main" val="2857745012"/>
                    </a:ext>
                  </a:extLst>
                </a:gridCol>
              </a:tblGrid>
              <a:tr h="397300">
                <a:tc>
                  <a:txBody>
                    <a:bodyPr/>
                    <a:lstStyle/>
                    <a:p>
                      <a:r>
                        <a:rPr lang="en-US" sz="1300" b="1"/>
                        <a:t>Age              FY</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a:r>
                        <a:rPr lang="en-US" sz="1300" b="1"/>
                        <a:t>F 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a:t>F 16 Average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 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a:t>F 17 Average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FY 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a:t>FY 18 Average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FY 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a:r>
                        <a:rPr lang="en-US" sz="1300" b="1"/>
                        <a:t>FY 19 Average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0"/>
                  </a:ext>
                </a:extLst>
              </a:tr>
              <a:tr h="279493">
                <a:tc>
                  <a:txBody>
                    <a:bodyPr/>
                    <a:lstStyle/>
                    <a:p>
                      <a:r>
                        <a:rPr lang="en-US" sz="1600" b="0"/>
                        <a:t>All Ages</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$5,344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$5,707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$5,566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$5,914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$6,037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$6,407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$6,637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$6,978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1"/>
                  </a:ext>
                </a:extLst>
              </a:tr>
              <a:tr h="279493">
                <a:tc>
                  <a:txBody>
                    <a:bodyPr/>
                    <a:lstStyle/>
                    <a:p>
                      <a:r>
                        <a:rPr lang="en-US" sz="1600" b="0"/>
                        <a:t>Age 0-2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$4,878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$4,951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$5,418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$5,303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$5,894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$5,805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$5,962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$5,887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2"/>
                  </a:ext>
                </a:extLst>
              </a:tr>
              <a:tr h="279493">
                <a:tc>
                  <a:txBody>
                    <a:bodyPr/>
                    <a:lstStyle/>
                    <a:p>
                      <a:r>
                        <a:rPr lang="en-US" sz="1600" b="0"/>
                        <a:t>Age 3-21</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$4,267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$4,571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$3,854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$4,195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$4,335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$4,659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$5,004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$5,312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4"/>
                  </a:ext>
                </a:extLst>
              </a:tr>
              <a:tr h="279493">
                <a:tc>
                  <a:txBody>
                    <a:bodyPr/>
                    <a:lstStyle/>
                    <a:p>
                      <a:r>
                        <a:rPr lang="en-US" sz="1600" b="0"/>
                        <a:t>Age 22+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$7,937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$8,374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$9,005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$9,374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$9,318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$9,844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$10,278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$10,754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5"/>
                  </a:ext>
                </a:extLst>
              </a:tr>
            </a:tbl>
          </a:graphicData>
        </a:graphic>
      </p:graphicFrame>
      <p:sp>
        <p:nvSpPr>
          <p:cNvPr id="2" name="Slide Number Placeholder 1">
            <a:extLst>
              <a:ext uri="{FF2B5EF4-FFF2-40B4-BE49-F238E27FC236}">
                <a16:creationId xmlns:a16="http://schemas.microsoft.com/office/drawing/2014/main" id="{EB888CBC-214B-41BA-B336-CE98DA7166DD}"/>
              </a:ext>
            </a:extLst>
          </p:cNvPr>
          <p:cNvSpPr>
            <a:spLocks noGrp="1"/>
          </p:cNvSpPr>
          <p:nvPr>
            <p:ph type="sldNum" sz="quarter" idx="12"/>
          </p:nvPr>
        </p:nvSpPr>
        <p:spPr/>
        <p:txBody>
          <a:bodyPr/>
          <a:lstStyle/>
          <a:p>
            <a:fld id="{94778FA5-C830-4787-AFD0-EB75911ADA7F}" type="slidenum">
              <a:rPr lang="en-US" smtClean="0"/>
              <a:pPr/>
              <a:t>23</a:t>
            </a:fld>
            <a:endParaRPr lang="en-US"/>
          </a:p>
        </p:txBody>
      </p:sp>
    </p:spTree>
    <p:extLst>
      <p:ext uri="{BB962C8B-B14F-4D97-AF65-F5344CB8AC3E}">
        <p14:creationId xmlns:p14="http://schemas.microsoft.com/office/powerpoint/2010/main" val="2508532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838200"/>
          <a:ext cx="112776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1"/>
          <p:cNvSpPr txBox="1">
            <a:spLocks/>
          </p:cNvSpPr>
          <p:nvPr/>
        </p:nvSpPr>
        <p:spPr>
          <a:xfrm>
            <a:off x="1524000" y="64996"/>
            <a:ext cx="9925717" cy="739588"/>
          </a:xfrm>
          <a:prstGeom prst="rect">
            <a:avLst/>
          </a:prstGeom>
          <a:solidFill>
            <a:schemeClr val="bg1"/>
          </a:solidFill>
        </p:spPr>
        <p:txBody>
          <a:bodyPr lIns="102409" tIns="51205" rIns="102409" bIns="51205" anchor="b">
            <a:noAutofit/>
          </a:bodyPr>
          <a:lstStyle/>
          <a:p>
            <a:pPr algn="ctr" defTabSz="1024087">
              <a:spcBef>
                <a:spcPct val="0"/>
              </a:spcBef>
              <a:defRPr/>
            </a:pPr>
            <a:r>
              <a:rPr lang="es-ES_tradnl" sz="2500" dirty="0">
                <a:solidFill>
                  <a:srgbClr val="FF0000"/>
                </a:solidFill>
                <a:latin typeface="Tahoma" panose="020B0604030504040204" pitchFamily="34" charset="0"/>
                <a:ea typeface="Tahoma" panose="020B0604030504040204" pitchFamily="34" charset="0"/>
                <a:cs typeface="Tahoma" panose="020B0604030504040204" pitchFamily="34" charset="0"/>
              </a:rPr>
              <a:t>Varianza del Promedio </a:t>
            </a: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en Comparación de gastos por persona  </a:t>
            </a:r>
          </a:p>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AF 16 to AF 19 Hispanos Viviendo En Su Hogar</a:t>
            </a:r>
          </a:p>
        </p:txBody>
      </p:sp>
      <p:sp>
        <p:nvSpPr>
          <p:cNvPr id="2" name="Slide Number Placeholder 1">
            <a:extLst>
              <a:ext uri="{FF2B5EF4-FFF2-40B4-BE49-F238E27FC236}">
                <a16:creationId xmlns:a16="http://schemas.microsoft.com/office/drawing/2014/main" id="{EB888CBC-214B-41BA-B336-CE98DA7166DD}"/>
              </a:ext>
            </a:extLst>
          </p:cNvPr>
          <p:cNvSpPr>
            <a:spLocks noGrp="1"/>
          </p:cNvSpPr>
          <p:nvPr>
            <p:ph type="sldNum" sz="quarter" idx="12"/>
          </p:nvPr>
        </p:nvSpPr>
        <p:spPr/>
        <p:txBody>
          <a:bodyPr/>
          <a:lstStyle/>
          <a:p>
            <a:fld id="{94778FA5-C830-4787-AFD0-EB75911ADA7F}" type="slidenum">
              <a:rPr lang="en-US" smtClean="0"/>
              <a:pPr/>
              <a:t>24</a:t>
            </a:fld>
            <a:endParaRPr lang="en-US"/>
          </a:p>
        </p:txBody>
      </p:sp>
      <p:cxnSp>
        <p:nvCxnSpPr>
          <p:cNvPr id="9" name="Straight Connector 8">
            <a:extLst>
              <a:ext uri="{FF2B5EF4-FFF2-40B4-BE49-F238E27FC236}">
                <a16:creationId xmlns:a16="http://schemas.microsoft.com/office/drawing/2014/main" id="{5A89C8F9-C2E1-4327-A68C-ECB2A4DE352D}"/>
              </a:ext>
            </a:extLst>
          </p:cNvPr>
          <p:cNvCxnSpPr>
            <a:cxnSpLocks/>
          </p:cNvCxnSpPr>
          <p:nvPr/>
        </p:nvCxnSpPr>
        <p:spPr>
          <a:xfrm>
            <a:off x="1406623" y="2396501"/>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DD99485-20DC-4DBD-868B-0FD1B8BBF121}"/>
              </a:ext>
            </a:extLst>
          </p:cNvPr>
          <p:cNvCxnSpPr>
            <a:cxnSpLocks/>
          </p:cNvCxnSpPr>
          <p:nvPr/>
        </p:nvCxnSpPr>
        <p:spPr>
          <a:xfrm>
            <a:off x="6708242" y="2396925"/>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B29CC8A-16A1-43D9-AD7C-206BE491C63C}"/>
              </a:ext>
            </a:extLst>
          </p:cNvPr>
          <p:cNvCxnSpPr>
            <a:cxnSpLocks/>
          </p:cNvCxnSpPr>
          <p:nvPr/>
        </p:nvCxnSpPr>
        <p:spPr>
          <a:xfrm>
            <a:off x="9388250" y="2396925"/>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1214DD2-E5BF-4E2F-9F6F-4D845863CDA4}"/>
              </a:ext>
            </a:extLst>
          </p:cNvPr>
          <p:cNvCxnSpPr>
            <a:cxnSpLocks/>
          </p:cNvCxnSpPr>
          <p:nvPr/>
        </p:nvCxnSpPr>
        <p:spPr>
          <a:xfrm>
            <a:off x="4072838" y="2396501"/>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3" name="Table 12">
            <a:extLst>
              <a:ext uri="{FF2B5EF4-FFF2-40B4-BE49-F238E27FC236}">
                <a16:creationId xmlns:a16="http://schemas.microsoft.com/office/drawing/2014/main" id="{22B503DC-5C77-451F-B591-F4D23B90CF73}"/>
              </a:ext>
            </a:extLst>
          </p:cNvPr>
          <p:cNvGraphicFramePr>
            <a:graphicFrameLocks noGrp="1"/>
          </p:cNvGraphicFramePr>
          <p:nvPr>
            <p:extLst>
              <p:ext uri="{D42A27DB-BD31-4B8C-83A1-F6EECF244321}">
                <p14:modId xmlns:p14="http://schemas.microsoft.com/office/powerpoint/2010/main" val="187246773"/>
              </p:ext>
            </p:extLst>
          </p:nvPr>
        </p:nvGraphicFramePr>
        <p:xfrm>
          <a:off x="533400" y="5257798"/>
          <a:ext cx="11201401" cy="1515272"/>
        </p:xfrm>
        <a:graphic>
          <a:graphicData uri="http://schemas.openxmlformats.org/drawingml/2006/table">
            <a:tbl>
              <a:tblPr>
                <a:tableStyleId>{5C22544A-7EE6-4342-B048-85BDC9FD1C3A}</a:tableStyleId>
              </a:tblPr>
              <a:tblGrid>
                <a:gridCol w="1391257">
                  <a:extLst>
                    <a:ext uri="{9D8B030D-6E8A-4147-A177-3AD203B41FA5}">
                      <a16:colId xmlns:a16="http://schemas.microsoft.com/office/drawing/2014/main" val="20000"/>
                    </a:ext>
                  </a:extLst>
                </a:gridCol>
                <a:gridCol w="1123343">
                  <a:extLst>
                    <a:ext uri="{9D8B030D-6E8A-4147-A177-3AD203B41FA5}">
                      <a16:colId xmlns:a16="http://schemas.microsoft.com/office/drawing/2014/main" val="20001"/>
                    </a:ext>
                  </a:extLst>
                </a:gridCol>
                <a:gridCol w="1329193">
                  <a:extLst>
                    <a:ext uri="{9D8B030D-6E8A-4147-A177-3AD203B41FA5}">
                      <a16:colId xmlns:a16="http://schemas.microsoft.com/office/drawing/2014/main" val="20002"/>
                    </a:ext>
                  </a:extLst>
                </a:gridCol>
                <a:gridCol w="1185407">
                  <a:extLst>
                    <a:ext uri="{9D8B030D-6E8A-4147-A177-3AD203B41FA5}">
                      <a16:colId xmlns:a16="http://schemas.microsoft.com/office/drawing/2014/main" val="20003"/>
                    </a:ext>
                  </a:extLst>
                </a:gridCol>
                <a:gridCol w="1267129">
                  <a:extLst>
                    <a:ext uri="{9D8B030D-6E8A-4147-A177-3AD203B41FA5}">
                      <a16:colId xmlns:a16="http://schemas.microsoft.com/office/drawing/2014/main" val="23753327"/>
                    </a:ext>
                  </a:extLst>
                </a:gridCol>
                <a:gridCol w="1095071">
                  <a:extLst>
                    <a:ext uri="{9D8B030D-6E8A-4147-A177-3AD203B41FA5}">
                      <a16:colId xmlns:a16="http://schemas.microsoft.com/office/drawing/2014/main" val="1720347084"/>
                    </a:ext>
                  </a:extLst>
                </a:gridCol>
                <a:gridCol w="1357465">
                  <a:extLst>
                    <a:ext uri="{9D8B030D-6E8A-4147-A177-3AD203B41FA5}">
                      <a16:colId xmlns:a16="http://schemas.microsoft.com/office/drawing/2014/main" val="886456522"/>
                    </a:ext>
                  </a:extLst>
                </a:gridCol>
                <a:gridCol w="1080935">
                  <a:extLst>
                    <a:ext uri="{9D8B030D-6E8A-4147-A177-3AD203B41FA5}">
                      <a16:colId xmlns:a16="http://schemas.microsoft.com/office/drawing/2014/main" val="1626964401"/>
                    </a:ext>
                  </a:extLst>
                </a:gridCol>
                <a:gridCol w="1371601">
                  <a:extLst>
                    <a:ext uri="{9D8B030D-6E8A-4147-A177-3AD203B41FA5}">
                      <a16:colId xmlns:a16="http://schemas.microsoft.com/office/drawing/2014/main" val="2857745012"/>
                    </a:ext>
                  </a:extLst>
                </a:gridCol>
              </a:tblGrid>
              <a:tr h="397300">
                <a:tc>
                  <a:txBody>
                    <a:bodyPr/>
                    <a:lstStyle/>
                    <a:p>
                      <a:r>
                        <a:rPr lang="en-US" sz="1300" b="1" dirty="0" err="1"/>
                        <a:t>Edad</a:t>
                      </a:r>
                      <a:r>
                        <a:rPr lang="en-US" sz="1300" b="1" dirty="0"/>
                        <a:t>            AF</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a:r>
                        <a:rPr lang="en-US" sz="1300" b="1" dirty="0"/>
                        <a:t>AF 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dirty="0"/>
                        <a:t>AF 16 </a:t>
                      </a:r>
                      <a:r>
                        <a:rPr lang="en-US" sz="1300" b="1" dirty="0" err="1"/>
                        <a:t>Promedio</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dirty="0"/>
                        <a:t>AF 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dirty="0"/>
                        <a:t>AF17 </a:t>
                      </a:r>
                      <a:r>
                        <a:rPr lang="en-US" sz="1300" b="1" dirty="0" err="1"/>
                        <a:t>Promedio</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dirty="0"/>
                        <a:t>AF 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dirty="0"/>
                        <a:t>AF 18 </a:t>
                      </a:r>
                      <a:r>
                        <a:rPr lang="en-US" sz="1300" b="1" dirty="0" err="1"/>
                        <a:t>Promedio</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dirty="0"/>
                        <a:t>AF 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a:r>
                        <a:rPr lang="en-US" sz="1300" b="1" dirty="0"/>
                        <a:t>AF 19 </a:t>
                      </a:r>
                      <a:r>
                        <a:rPr lang="en-US" sz="1300" b="1" dirty="0" err="1"/>
                        <a:t>Promedio</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0"/>
                  </a:ext>
                </a:extLst>
              </a:tr>
              <a:tr h="279493">
                <a:tc>
                  <a:txBody>
                    <a:bodyPr/>
                    <a:lstStyle/>
                    <a:p>
                      <a:r>
                        <a:rPr lang="en-US" sz="1600" b="0"/>
                        <a:t>All Ages</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$5,344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$5,707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$5,566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$5,914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$6,037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$6,407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$6,637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$6,978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1"/>
                  </a:ext>
                </a:extLst>
              </a:tr>
              <a:tr h="279493">
                <a:tc>
                  <a:txBody>
                    <a:bodyPr/>
                    <a:lstStyle/>
                    <a:p>
                      <a:r>
                        <a:rPr lang="en-US" sz="1600" b="0"/>
                        <a:t>Age 0-2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$4,878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$4,951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$5,418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$5,303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$5,894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$5,805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$5,962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$5,887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2"/>
                  </a:ext>
                </a:extLst>
              </a:tr>
              <a:tr h="279493">
                <a:tc>
                  <a:txBody>
                    <a:bodyPr/>
                    <a:lstStyle/>
                    <a:p>
                      <a:r>
                        <a:rPr lang="en-US" sz="1600" b="0"/>
                        <a:t>Age 3-21</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$4,267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$4,571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$3,854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$4,195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$4,335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$4,659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$5,004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$5,312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4"/>
                  </a:ext>
                </a:extLst>
              </a:tr>
              <a:tr h="279493">
                <a:tc>
                  <a:txBody>
                    <a:bodyPr/>
                    <a:lstStyle/>
                    <a:p>
                      <a:r>
                        <a:rPr lang="en-US" sz="1600" b="0"/>
                        <a:t>Age 22+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$7,937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$8,374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$9,005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$9,374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$9,318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$9,844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$10,278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dirty="0">
                          <a:solidFill>
                            <a:srgbClr val="000000"/>
                          </a:solidFill>
                          <a:effectLst/>
                          <a:latin typeface="Arial" panose="020B0604020202020204" pitchFamily="34" charset="0"/>
                        </a:rPr>
                        <a:t>$10,754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33872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498522206"/>
              </p:ext>
            </p:extLst>
          </p:nvPr>
        </p:nvGraphicFramePr>
        <p:xfrm>
          <a:off x="533400" y="685800"/>
          <a:ext cx="11201400" cy="428961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1"/>
          <p:cNvSpPr txBox="1">
            <a:spLocks/>
          </p:cNvSpPr>
          <p:nvPr/>
        </p:nvSpPr>
        <p:spPr>
          <a:xfrm>
            <a:off x="0" y="0"/>
            <a:ext cx="12192000" cy="874059"/>
          </a:xfrm>
          <a:prstGeom prst="rect">
            <a:avLst/>
          </a:prstGeom>
          <a:solidFill>
            <a:schemeClr val="bg1"/>
          </a:solidFill>
        </p:spPr>
        <p:txBody>
          <a:bodyPr lIns="102409" tIns="51205" rIns="102409" bIns="51205" anchor="b">
            <a:noAutofit/>
          </a:bodyPr>
          <a:lstStyle/>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Comparación de gastos por persona  </a:t>
            </a:r>
          </a:p>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AF 16 to AF 19 Blancos viviendo en su hogar</a:t>
            </a:r>
          </a:p>
        </p:txBody>
      </p:sp>
      <p:graphicFrame>
        <p:nvGraphicFramePr>
          <p:cNvPr id="4" name="Table 3"/>
          <p:cNvGraphicFramePr>
            <a:graphicFrameLocks noGrp="1"/>
          </p:cNvGraphicFramePr>
          <p:nvPr>
            <p:extLst>
              <p:ext uri="{D42A27DB-BD31-4B8C-83A1-F6EECF244321}">
                <p14:modId xmlns:p14="http://schemas.microsoft.com/office/powerpoint/2010/main" val="2370685574"/>
              </p:ext>
            </p:extLst>
          </p:nvPr>
        </p:nvGraphicFramePr>
        <p:xfrm>
          <a:off x="533401" y="5257799"/>
          <a:ext cx="11201399" cy="1548108"/>
        </p:xfrm>
        <a:graphic>
          <a:graphicData uri="http://schemas.openxmlformats.org/drawingml/2006/table">
            <a:tbl>
              <a:tblPr>
                <a:tableStyleId>{5C22544A-7EE6-4342-B048-85BDC9FD1C3A}</a:tableStyleId>
              </a:tblPr>
              <a:tblGrid>
                <a:gridCol w="1142999">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371600">
                  <a:extLst>
                    <a:ext uri="{9D8B030D-6E8A-4147-A177-3AD203B41FA5}">
                      <a16:colId xmlns:a16="http://schemas.microsoft.com/office/drawing/2014/main" val="23753327"/>
                    </a:ext>
                  </a:extLst>
                </a:gridCol>
                <a:gridCol w="1143000">
                  <a:extLst>
                    <a:ext uri="{9D8B030D-6E8A-4147-A177-3AD203B41FA5}">
                      <a16:colId xmlns:a16="http://schemas.microsoft.com/office/drawing/2014/main" val="1720347084"/>
                    </a:ext>
                  </a:extLst>
                </a:gridCol>
                <a:gridCol w="1371600">
                  <a:extLst>
                    <a:ext uri="{9D8B030D-6E8A-4147-A177-3AD203B41FA5}">
                      <a16:colId xmlns:a16="http://schemas.microsoft.com/office/drawing/2014/main" val="886456522"/>
                    </a:ext>
                  </a:extLst>
                </a:gridCol>
                <a:gridCol w="1143000">
                  <a:extLst>
                    <a:ext uri="{9D8B030D-6E8A-4147-A177-3AD203B41FA5}">
                      <a16:colId xmlns:a16="http://schemas.microsoft.com/office/drawing/2014/main" val="3113133713"/>
                    </a:ext>
                  </a:extLst>
                </a:gridCol>
                <a:gridCol w="1371600">
                  <a:extLst>
                    <a:ext uri="{9D8B030D-6E8A-4147-A177-3AD203B41FA5}">
                      <a16:colId xmlns:a16="http://schemas.microsoft.com/office/drawing/2014/main" val="617095457"/>
                    </a:ext>
                  </a:extLst>
                </a:gridCol>
              </a:tblGrid>
              <a:tr h="372133">
                <a:tc>
                  <a:txBody>
                    <a:bodyPr/>
                    <a:lstStyle/>
                    <a:p>
                      <a:r>
                        <a:rPr lang="en-US" sz="1300" b="1" dirty="0" err="1"/>
                        <a:t>Edad</a:t>
                      </a:r>
                      <a:r>
                        <a:rPr lang="en-US" sz="1300" b="1" dirty="0"/>
                        <a:t>         FY</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a:r>
                        <a:rPr lang="en-US" sz="1300" b="1" dirty="0"/>
                        <a:t>AF 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dirty="0"/>
                        <a:t>AF 16 </a:t>
                      </a:r>
                      <a:r>
                        <a:rPr lang="en-US" sz="1300" b="1" dirty="0" err="1"/>
                        <a:t>Promedio</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dirty="0"/>
                        <a:t>AF 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dirty="0"/>
                        <a:t>F 17 </a:t>
                      </a:r>
                      <a:r>
                        <a:rPr lang="en-US" sz="1300" b="1" dirty="0" err="1"/>
                        <a:t>Promedio</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dirty="0"/>
                        <a:t>AF18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dirty="0"/>
                        <a:t>FY 18 </a:t>
                      </a:r>
                      <a:r>
                        <a:rPr lang="en-US" sz="1300" b="1" dirty="0" err="1"/>
                        <a:t>Promedio</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dirty="0"/>
                        <a:t>AF19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a:r>
                        <a:rPr lang="en-US" sz="1300" b="1" dirty="0"/>
                        <a:t>AF19 </a:t>
                      </a:r>
                      <a:r>
                        <a:rPr lang="en-US" sz="1300" b="1" dirty="0" err="1"/>
                        <a:t>Promedio</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0"/>
                  </a:ext>
                </a:extLst>
              </a:tr>
              <a:tr h="287967">
                <a:tc>
                  <a:txBody>
                    <a:bodyPr/>
                    <a:lstStyle/>
                    <a:p>
                      <a:r>
                        <a:rPr lang="en-US" sz="1600" b="0" dirty="0"/>
                        <a:t>Toda </a:t>
                      </a:r>
                      <a:r>
                        <a:rPr lang="en-US" sz="1600" b="0" dirty="0" err="1"/>
                        <a:t>Edad</a:t>
                      </a:r>
                      <a:endParaRPr lang="en-US" sz="1600" b="0" dirty="0"/>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$6,345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$5,707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$6,772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$5,914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$7,483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$6,407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$7,853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$6,978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1"/>
                  </a:ext>
                </a:extLst>
              </a:tr>
              <a:tr h="287967">
                <a:tc>
                  <a:txBody>
                    <a:bodyPr/>
                    <a:lstStyle/>
                    <a:p>
                      <a:r>
                        <a:rPr lang="en-US" sz="1600" b="0"/>
                        <a:t>Age 0-2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$4,941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$4,951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$4,762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$5,303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$5,692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$5,805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$4,865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$5,887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2"/>
                  </a:ext>
                </a:extLst>
              </a:tr>
              <a:tr h="287967">
                <a:tc>
                  <a:txBody>
                    <a:bodyPr/>
                    <a:lstStyle/>
                    <a:p>
                      <a:r>
                        <a:rPr lang="en-US" sz="1600" b="0"/>
                        <a:t>Age 3-21</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$4,464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$4,571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$4,491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$4,195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$4,962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$4,659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$5,511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$5,312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4"/>
                  </a:ext>
                </a:extLst>
              </a:tr>
              <a:tr h="287967">
                <a:tc>
                  <a:txBody>
                    <a:bodyPr/>
                    <a:lstStyle/>
                    <a:p>
                      <a:r>
                        <a:rPr lang="en-US" sz="1600" b="0"/>
                        <a:t>Age 22+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$8,797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$8,374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$9,772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$9,374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$10,503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$9,844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$11,340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dirty="0">
                          <a:solidFill>
                            <a:srgbClr val="000000"/>
                          </a:solidFill>
                          <a:effectLst/>
                          <a:latin typeface="Arial" panose="020B0604020202020204" pitchFamily="34" charset="0"/>
                        </a:rPr>
                        <a:t>$10,754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5"/>
                  </a:ext>
                </a:extLst>
              </a:tr>
            </a:tbl>
          </a:graphicData>
        </a:graphic>
      </p:graphicFrame>
      <p:sp>
        <p:nvSpPr>
          <p:cNvPr id="2" name="Slide Number Placeholder 1">
            <a:extLst>
              <a:ext uri="{FF2B5EF4-FFF2-40B4-BE49-F238E27FC236}">
                <a16:creationId xmlns:a16="http://schemas.microsoft.com/office/drawing/2014/main" id="{F2E3A5B9-C663-40B0-966B-C276E276FAEB}"/>
              </a:ext>
            </a:extLst>
          </p:cNvPr>
          <p:cNvSpPr>
            <a:spLocks noGrp="1"/>
          </p:cNvSpPr>
          <p:nvPr>
            <p:ph type="sldNum" sz="quarter" idx="12"/>
          </p:nvPr>
        </p:nvSpPr>
        <p:spPr/>
        <p:txBody>
          <a:bodyPr/>
          <a:lstStyle/>
          <a:p>
            <a:fld id="{94778FA5-C830-4787-AFD0-EB75911ADA7F}" type="slidenum">
              <a:rPr lang="en-US" smtClean="0"/>
              <a:pPr/>
              <a:t>25</a:t>
            </a:fld>
            <a:endParaRPr lang="en-US"/>
          </a:p>
        </p:txBody>
      </p:sp>
    </p:spTree>
    <p:extLst>
      <p:ext uri="{BB962C8B-B14F-4D97-AF65-F5344CB8AC3E}">
        <p14:creationId xmlns:p14="http://schemas.microsoft.com/office/powerpoint/2010/main" val="1725691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33400" y="762000"/>
          <a:ext cx="11201400" cy="4204681"/>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1"/>
          <p:cNvSpPr txBox="1">
            <a:spLocks/>
          </p:cNvSpPr>
          <p:nvPr/>
        </p:nvSpPr>
        <p:spPr>
          <a:xfrm>
            <a:off x="0" y="76200"/>
            <a:ext cx="12192000" cy="710875"/>
          </a:xfrm>
          <a:prstGeom prst="rect">
            <a:avLst/>
          </a:prstGeom>
          <a:solidFill>
            <a:schemeClr val="bg1"/>
          </a:solidFill>
        </p:spPr>
        <p:txBody>
          <a:bodyPr lIns="102409" tIns="51205" rIns="102409" bIns="51205" anchor="b">
            <a:noAutofit/>
          </a:bodyPr>
          <a:lstStyle/>
          <a:p>
            <a:pPr algn="ctr" defTabSz="1024087">
              <a:spcBef>
                <a:spcPct val="0"/>
              </a:spcBef>
              <a:defRPr/>
            </a:pPr>
            <a:r>
              <a:rPr lang="es-ES_tradnl" sz="2500" dirty="0">
                <a:solidFill>
                  <a:srgbClr val="FF0000"/>
                </a:solidFill>
                <a:latin typeface="Tahoma" panose="020B0604030504040204" pitchFamily="34" charset="0"/>
                <a:ea typeface="Tahoma" panose="020B0604030504040204" pitchFamily="34" charset="0"/>
                <a:cs typeface="Tahoma" panose="020B0604030504040204" pitchFamily="34" charset="0"/>
              </a:rPr>
              <a:t>Varianza del Promedio </a:t>
            </a: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en Comparación de gastos por persona  </a:t>
            </a:r>
          </a:p>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AF 16 to AF 19 Blancos Viviendo En Su Hogar</a:t>
            </a:r>
          </a:p>
        </p:txBody>
      </p:sp>
      <p:sp>
        <p:nvSpPr>
          <p:cNvPr id="2" name="Slide Number Placeholder 1">
            <a:extLst>
              <a:ext uri="{FF2B5EF4-FFF2-40B4-BE49-F238E27FC236}">
                <a16:creationId xmlns:a16="http://schemas.microsoft.com/office/drawing/2014/main" id="{F2E3A5B9-C663-40B0-966B-C276E276FAEB}"/>
              </a:ext>
            </a:extLst>
          </p:cNvPr>
          <p:cNvSpPr>
            <a:spLocks noGrp="1"/>
          </p:cNvSpPr>
          <p:nvPr>
            <p:ph type="sldNum" sz="quarter" idx="12"/>
          </p:nvPr>
        </p:nvSpPr>
        <p:spPr/>
        <p:txBody>
          <a:bodyPr/>
          <a:lstStyle/>
          <a:p>
            <a:fld id="{94778FA5-C830-4787-AFD0-EB75911ADA7F}" type="slidenum">
              <a:rPr lang="en-US" smtClean="0"/>
              <a:pPr/>
              <a:t>26</a:t>
            </a:fld>
            <a:endParaRPr lang="en-US"/>
          </a:p>
        </p:txBody>
      </p:sp>
      <p:cxnSp>
        <p:nvCxnSpPr>
          <p:cNvPr id="9" name="Straight Connector 8">
            <a:extLst>
              <a:ext uri="{FF2B5EF4-FFF2-40B4-BE49-F238E27FC236}">
                <a16:creationId xmlns:a16="http://schemas.microsoft.com/office/drawing/2014/main" id="{B4E49FDE-918F-4510-AD3E-77F358A30320}"/>
              </a:ext>
            </a:extLst>
          </p:cNvPr>
          <p:cNvCxnSpPr>
            <a:cxnSpLocks/>
          </p:cNvCxnSpPr>
          <p:nvPr/>
        </p:nvCxnSpPr>
        <p:spPr>
          <a:xfrm>
            <a:off x="1555596" y="2777925"/>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79239A8-481A-4211-AA70-7CF1FDC338FB}"/>
              </a:ext>
            </a:extLst>
          </p:cNvPr>
          <p:cNvCxnSpPr>
            <a:cxnSpLocks/>
          </p:cNvCxnSpPr>
          <p:nvPr/>
        </p:nvCxnSpPr>
        <p:spPr>
          <a:xfrm>
            <a:off x="6801460" y="2777925"/>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23F78EA-10F0-4870-89BD-D6FB88149D37}"/>
              </a:ext>
            </a:extLst>
          </p:cNvPr>
          <p:cNvCxnSpPr>
            <a:cxnSpLocks/>
          </p:cNvCxnSpPr>
          <p:nvPr/>
        </p:nvCxnSpPr>
        <p:spPr>
          <a:xfrm>
            <a:off x="9403411" y="2777925"/>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0AE284A-4E90-4A2F-B3CB-3BC1F2856FBF}"/>
              </a:ext>
            </a:extLst>
          </p:cNvPr>
          <p:cNvCxnSpPr>
            <a:cxnSpLocks/>
          </p:cNvCxnSpPr>
          <p:nvPr/>
        </p:nvCxnSpPr>
        <p:spPr>
          <a:xfrm>
            <a:off x="4159404" y="2777925"/>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3" name="Table 12">
            <a:extLst>
              <a:ext uri="{FF2B5EF4-FFF2-40B4-BE49-F238E27FC236}">
                <a16:creationId xmlns:a16="http://schemas.microsoft.com/office/drawing/2014/main" id="{503A1850-61BA-4354-B9DB-73ABCF479852}"/>
              </a:ext>
            </a:extLst>
          </p:cNvPr>
          <p:cNvGraphicFramePr>
            <a:graphicFrameLocks noGrp="1"/>
          </p:cNvGraphicFramePr>
          <p:nvPr>
            <p:extLst>
              <p:ext uri="{D42A27DB-BD31-4B8C-83A1-F6EECF244321}">
                <p14:modId xmlns:p14="http://schemas.microsoft.com/office/powerpoint/2010/main" val="1993377541"/>
              </p:ext>
            </p:extLst>
          </p:nvPr>
        </p:nvGraphicFramePr>
        <p:xfrm>
          <a:off x="533401" y="5257799"/>
          <a:ext cx="11201399" cy="1548108"/>
        </p:xfrm>
        <a:graphic>
          <a:graphicData uri="http://schemas.openxmlformats.org/drawingml/2006/table">
            <a:tbl>
              <a:tblPr>
                <a:tableStyleId>{5C22544A-7EE6-4342-B048-85BDC9FD1C3A}</a:tableStyleId>
              </a:tblPr>
              <a:tblGrid>
                <a:gridCol w="1142999">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371600">
                  <a:extLst>
                    <a:ext uri="{9D8B030D-6E8A-4147-A177-3AD203B41FA5}">
                      <a16:colId xmlns:a16="http://schemas.microsoft.com/office/drawing/2014/main" val="23753327"/>
                    </a:ext>
                  </a:extLst>
                </a:gridCol>
                <a:gridCol w="1143000">
                  <a:extLst>
                    <a:ext uri="{9D8B030D-6E8A-4147-A177-3AD203B41FA5}">
                      <a16:colId xmlns:a16="http://schemas.microsoft.com/office/drawing/2014/main" val="1720347084"/>
                    </a:ext>
                  </a:extLst>
                </a:gridCol>
                <a:gridCol w="1371600">
                  <a:extLst>
                    <a:ext uri="{9D8B030D-6E8A-4147-A177-3AD203B41FA5}">
                      <a16:colId xmlns:a16="http://schemas.microsoft.com/office/drawing/2014/main" val="886456522"/>
                    </a:ext>
                  </a:extLst>
                </a:gridCol>
                <a:gridCol w="1143000">
                  <a:extLst>
                    <a:ext uri="{9D8B030D-6E8A-4147-A177-3AD203B41FA5}">
                      <a16:colId xmlns:a16="http://schemas.microsoft.com/office/drawing/2014/main" val="3113133713"/>
                    </a:ext>
                  </a:extLst>
                </a:gridCol>
                <a:gridCol w="1371600">
                  <a:extLst>
                    <a:ext uri="{9D8B030D-6E8A-4147-A177-3AD203B41FA5}">
                      <a16:colId xmlns:a16="http://schemas.microsoft.com/office/drawing/2014/main" val="617095457"/>
                    </a:ext>
                  </a:extLst>
                </a:gridCol>
              </a:tblGrid>
              <a:tr h="372133">
                <a:tc>
                  <a:txBody>
                    <a:bodyPr/>
                    <a:lstStyle/>
                    <a:p>
                      <a:r>
                        <a:rPr lang="en-US" sz="1300" b="1" dirty="0" err="1"/>
                        <a:t>Edad</a:t>
                      </a:r>
                      <a:r>
                        <a:rPr lang="en-US" sz="1300" b="1" dirty="0"/>
                        <a:t>         AF</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a:r>
                        <a:rPr lang="en-US" sz="1300" b="1"/>
                        <a:t>F 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a:t>F 16 Average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 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a:t>F 17 Average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FY 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a:t>FY 18 Average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FY 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a:r>
                        <a:rPr lang="en-US" sz="1300" b="1"/>
                        <a:t>FY 19 Average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0"/>
                  </a:ext>
                </a:extLst>
              </a:tr>
              <a:tr h="287967">
                <a:tc>
                  <a:txBody>
                    <a:bodyPr/>
                    <a:lstStyle/>
                    <a:p>
                      <a:r>
                        <a:rPr lang="en-US" sz="1600" b="0"/>
                        <a:t>All Ages</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$6,345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$5,707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$6,772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$5,914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$7,483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$6,407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$7,853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$6,978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1"/>
                  </a:ext>
                </a:extLst>
              </a:tr>
              <a:tr h="287967">
                <a:tc>
                  <a:txBody>
                    <a:bodyPr/>
                    <a:lstStyle/>
                    <a:p>
                      <a:r>
                        <a:rPr lang="en-US" sz="1600" b="0"/>
                        <a:t>Age 0-2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$4,941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$4,951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$4,762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$5,303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$5,692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$5,805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$4,865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$5,887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2"/>
                  </a:ext>
                </a:extLst>
              </a:tr>
              <a:tr h="287967">
                <a:tc>
                  <a:txBody>
                    <a:bodyPr/>
                    <a:lstStyle/>
                    <a:p>
                      <a:r>
                        <a:rPr lang="en-US" sz="1600" b="0"/>
                        <a:t>Age 3-21</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$4,464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$4,571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$4,491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$4,195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$4,962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$4,659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$5,511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$5,312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4"/>
                  </a:ext>
                </a:extLst>
              </a:tr>
              <a:tr h="287967">
                <a:tc>
                  <a:txBody>
                    <a:bodyPr/>
                    <a:lstStyle/>
                    <a:p>
                      <a:r>
                        <a:rPr lang="en-US" sz="1600" b="0"/>
                        <a:t>Age 22+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$8,797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$8,374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$9,772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$9,374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$10,503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$9,844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$11,340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dirty="0">
                          <a:solidFill>
                            <a:srgbClr val="000000"/>
                          </a:solidFill>
                          <a:effectLst/>
                          <a:latin typeface="Arial" panose="020B0604020202020204" pitchFamily="34" charset="0"/>
                        </a:rPr>
                        <a:t>$10,754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38552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205662882"/>
              </p:ext>
            </p:extLst>
          </p:nvPr>
        </p:nvGraphicFramePr>
        <p:xfrm>
          <a:off x="533400" y="874059"/>
          <a:ext cx="11201400" cy="4101354"/>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1"/>
          <p:cNvSpPr txBox="1">
            <a:spLocks/>
          </p:cNvSpPr>
          <p:nvPr/>
        </p:nvSpPr>
        <p:spPr>
          <a:xfrm>
            <a:off x="0" y="134471"/>
            <a:ext cx="12192000" cy="739588"/>
          </a:xfrm>
          <a:prstGeom prst="rect">
            <a:avLst/>
          </a:prstGeom>
          <a:solidFill>
            <a:schemeClr val="bg1"/>
          </a:solidFill>
        </p:spPr>
        <p:txBody>
          <a:bodyPr lIns="102409" tIns="51205" rIns="102409" bIns="51205" anchor="b">
            <a:noAutofit/>
          </a:bodyPr>
          <a:lstStyle/>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Comparación de gastos por persona  </a:t>
            </a:r>
          </a:p>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AF 16 to AF 19 </a:t>
            </a:r>
            <a:r>
              <a:rPr lang="en-US" sz="2500" dirty="0" err="1">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Otros</a:t>
            </a:r>
            <a:r>
              <a:rPr lang="en-US"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500" dirty="0" err="1">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Grupos</a:t>
            </a:r>
            <a:r>
              <a:rPr lang="en-US"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500" dirty="0" err="1">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Etnicos</a:t>
            </a:r>
            <a:r>
              <a:rPr lang="en-US"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500" dirty="0" err="1">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Viviendo</a:t>
            </a:r>
            <a:r>
              <a:rPr lang="en-US"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500" dirty="0" err="1">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En</a:t>
            </a:r>
            <a:r>
              <a:rPr lang="en-US"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500" dirty="0" err="1">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Su</a:t>
            </a:r>
            <a:r>
              <a:rPr lang="en-US"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500" dirty="0" err="1">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Hogar</a:t>
            </a:r>
            <a:endParaRPr lang="en-US"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p:cNvGraphicFramePr>
            <a:graphicFrameLocks noGrp="1"/>
          </p:cNvGraphicFramePr>
          <p:nvPr/>
        </p:nvGraphicFramePr>
        <p:xfrm>
          <a:off x="533401" y="5282446"/>
          <a:ext cx="11201399" cy="1499354"/>
        </p:xfrm>
        <a:graphic>
          <a:graphicData uri="http://schemas.openxmlformats.org/drawingml/2006/table">
            <a:tbl>
              <a:tblPr>
                <a:tableStyleId>{5C22544A-7EE6-4342-B048-85BDC9FD1C3A}</a:tableStyleId>
              </a:tblPr>
              <a:tblGrid>
                <a:gridCol w="1142999">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371600">
                  <a:extLst>
                    <a:ext uri="{9D8B030D-6E8A-4147-A177-3AD203B41FA5}">
                      <a16:colId xmlns:a16="http://schemas.microsoft.com/office/drawing/2014/main" val="23753327"/>
                    </a:ext>
                  </a:extLst>
                </a:gridCol>
                <a:gridCol w="1143000">
                  <a:extLst>
                    <a:ext uri="{9D8B030D-6E8A-4147-A177-3AD203B41FA5}">
                      <a16:colId xmlns:a16="http://schemas.microsoft.com/office/drawing/2014/main" val="1720347084"/>
                    </a:ext>
                  </a:extLst>
                </a:gridCol>
                <a:gridCol w="1371600">
                  <a:extLst>
                    <a:ext uri="{9D8B030D-6E8A-4147-A177-3AD203B41FA5}">
                      <a16:colId xmlns:a16="http://schemas.microsoft.com/office/drawing/2014/main" val="886456522"/>
                    </a:ext>
                  </a:extLst>
                </a:gridCol>
                <a:gridCol w="1143000">
                  <a:extLst>
                    <a:ext uri="{9D8B030D-6E8A-4147-A177-3AD203B41FA5}">
                      <a16:colId xmlns:a16="http://schemas.microsoft.com/office/drawing/2014/main" val="1414900435"/>
                    </a:ext>
                  </a:extLst>
                </a:gridCol>
                <a:gridCol w="1371600">
                  <a:extLst>
                    <a:ext uri="{9D8B030D-6E8A-4147-A177-3AD203B41FA5}">
                      <a16:colId xmlns:a16="http://schemas.microsoft.com/office/drawing/2014/main" val="498783072"/>
                    </a:ext>
                  </a:extLst>
                </a:gridCol>
              </a:tblGrid>
              <a:tr h="382226">
                <a:tc>
                  <a:txBody>
                    <a:bodyPr/>
                    <a:lstStyle/>
                    <a:p>
                      <a:r>
                        <a:rPr lang="en-US" sz="1300" b="1"/>
                        <a:t>Age         FY</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a:r>
                        <a:rPr lang="en-US" sz="1300" b="1"/>
                        <a:t>F 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a:t>F 16 Average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 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a:t>F 17 Average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FY 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a:t>FY 18 Average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FY 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a:r>
                        <a:rPr lang="en-US" sz="1300" b="1"/>
                        <a:t>FY 19 Average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0"/>
                  </a:ext>
                </a:extLst>
              </a:tr>
              <a:tr h="279282">
                <a:tc>
                  <a:txBody>
                    <a:bodyPr/>
                    <a:lstStyle/>
                    <a:p>
                      <a:r>
                        <a:rPr lang="en-US" sz="1600" b="0"/>
                        <a:t>All Ages</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$6,097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$5,707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$6,078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$5,914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$6,610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$6,407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$6,988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$6,978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1"/>
                  </a:ext>
                </a:extLst>
              </a:tr>
              <a:tr h="279282">
                <a:tc>
                  <a:txBody>
                    <a:bodyPr/>
                    <a:lstStyle/>
                    <a:p>
                      <a:r>
                        <a:rPr lang="en-US" sz="1600" b="0"/>
                        <a:t>Age 0-2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$5,041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$4,951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$4,770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$5,303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$5,555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$5,805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$6,250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$5,887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2"/>
                  </a:ext>
                </a:extLst>
              </a:tr>
              <a:tr h="279282">
                <a:tc>
                  <a:txBody>
                    <a:bodyPr/>
                    <a:lstStyle/>
                    <a:p>
                      <a:r>
                        <a:rPr lang="en-US" sz="1600" b="0"/>
                        <a:t>Age 3-21</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$5,646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$4,571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$5,521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$4,195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$5,689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$4,659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$5,963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$5,312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4"/>
                  </a:ext>
                </a:extLst>
              </a:tr>
              <a:tr h="279282">
                <a:tc>
                  <a:txBody>
                    <a:bodyPr/>
                    <a:lstStyle/>
                    <a:p>
                      <a:r>
                        <a:rPr lang="en-US" sz="1600" b="0"/>
                        <a:t>Age 22+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$9,815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$8,374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$10,733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$9,374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$11,905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$9,844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$12,316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$10,754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5"/>
                  </a:ext>
                </a:extLst>
              </a:tr>
            </a:tbl>
          </a:graphicData>
        </a:graphic>
      </p:graphicFrame>
      <p:sp>
        <p:nvSpPr>
          <p:cNvPr id="2" name="Slide Number Placeholder 1">
            <a:extLst>
              <a:ext uri="{FF2B5EF4-FFF2-40B4-BE49-F238E27FC236}">
                <a16:creationId xmlns:a16="http://schemas.microsoft.com/office/drawing/2014/main" id="{3D409C3D-40A6-422E-8DBB-B85AD02B8F4F}"/>
              </a:ext>
            </a:extLst>
          </p:cNvPr>
          <p:cNvSpPr>
            <a:spLocks noGrp="1"/>
          </p:cNvSpPr>
          <p:nvPr>
            <p:ph type="sldNum" sz="quarter" idx="12"/>
          </p:nvPr>
        </p:nvSpPr>
        <p:spPr/>
        <p:txBody>
          <a:bodyPr/>
          <a:lstStyle/>
          <a:p>
            <a:fld id="{94778FA5-C830-4787-AFD0-EB75911ADA7F}" type="slidenum">
              <a:rPr lang="en-US" smtClean="0"/>
              <a:pPr/>
              <a:t>27</a:t>
            </a:fld>
            <a:endParaRPr lang="en-US"/>
          </a:p>
        </p:txBody>
      </p:sp>
    </p:spTree>
    <p:extLst>
      <p:ext uri="{BB962C8B-B14F-4D97-AF65-F5344CB8AC3E}">
        <p14:creationId xmlns:p14="http://schemas.microsoft.com/office/powerpoint/2010/main" val="124005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874059"/>
          <a:ext cx="11277600" cy="4101354"/>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1"/>
          <p:cNvSpPr txBox="1">
            <a:spLocks/>
          </p:cNvSpPr>
          <p:nvPr/>
        </p:nvSpPr>
        <p:spPr>
          <a:xfrm>
            <a:off x="0" y="134471"/>
            <a:ext cx="12192000" cy="739588"/>
          </a:xfrm>
          <a:prstGeom prst="rect">
            <a:avLst/>
          </a:prstGeom>
          <a:solidFill>
            <a:schemeClr val="bg1"/>
          </a:solidFill>
        </p:spPr>
        <p:txBody>
          <a:bodyPr lIns="102409" tIns="51205" rIns="102409" bIns="51205" anchor="b">
            <a:noAutofit/>
          </a:bodyPr>
          <a:lstStyle/>
          <a:p>
            <a:pPr algn="ctr" defTabSz="1024087">
              <a:spcBef>
                <a:spcPct val="0"/>
              </a:spcBef>
              <a:defRPr/>
            </a:pPr>
            <a:r>
              <a:rPr lang="es-ES_tradnl" sz="2500" dirty="0">
                <a:solidFill>
                  <a:srgbClr val="FF0000"/>
                </a:solidFill>
                <a:latin typeface="Tahoma" panose="020B0604030504040204" pitchFamily="34" charset="0"/>
                <a:ea typeface="Tahoma" panose="020B0604030504040204" pitchFamily="34" charset="0"/>
                <a:cs typeface="Tahoma" panose="020B0604030504040204" pitchFamily="34" charset="0"/>
              </a:rPr>
              <a:t>Varianza del Promedio </a:t>
            </a: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en Comparación de gastos por persona  </a:t>
            </a:r>
          </a:p>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AF 16 to AF 19 Otros Grupos </a:t>
            </a:r>
            <a:r>
              <a:rPr lang="es-ES_tradnl" sz="2500" dirty="0" err="1">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Etnicos</a:t>
            </a: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Viviendo En Su Hogar</a:t>
            </a:r>
          </a:p>
        </p:txBody>
      </p:sp>
      <p:sp>
        <p:nvSpPr>
          <p:cNvPr id="2" name="Slide Number Placeholder 1">
            <a:extLst>
              <a:ext uri="{FF2B5EF4-FFF2-40B4-BE49-F238E27FC236}">
                <a16:creationId xmlns:a16="http://schemas.microsoft.com/office/drawing/2014/main" id="{3D409C3D-40A6-422E-8DBB-B85AD02B8F4F}"/>
              </a:ext>
            </a:extLst>
          </p:cNvPr>
          <p:cNvSpPr>
            <a:spLocks noGrp="1"/>
          </p:cNvSpPr>
          <p:nvPr>
            <p:ph type="sldNum" sz="quarter" idx="12"/>
          </p:nvPr>
        </p:nvSpPr>
        <p:spPr/>
        <p:txBody>
          <a:bodyPr/>
          <a:lstStyle/>
          <a:p>
            <a:fld id="{94778FA5-C830-4787-AFD0-EB75911ADA7F}" type="slidenum">
              <a:rPr lang="en-US" smtClean="0"/>
              <a:pPr/>
              <a:t>28</a:t>
            </a:fld>
            <a:endParaRPr lang="en-US"/>
          </a:p>
        </p:txBody>
      </p:sp>
      <p:cxnSp>
        <p:nvCxnSpPr>
          <p:cNvPr id="9" name="Straight Connector 8">
            <a:extLst>
              <a:ext uri="{FF2B5EF4-FFF2-40B4-BE49-F238E27FC236}">
                <a16:creationId xmlns:a16="http://schemas.microsoft.com/office/drawing/2014/main" id="{4639BA9C-908D-46E3-85BA-A8DDE4992935}"/>
              </a:ext>
            </a:extLst>
          </p:cNvPr>
          <p:cNvCxnSpPr>
            <a:cxnSpLocks/>
          </p:cNvCxnSpPr>
          <p:nvPr/>
        </p:nvCxnSpPr>
        <p:spPr>
          <a:xfrm>
            <a:off x="1544445" y="3756102"/>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3A18595-D70C-46BF-9A8B-9B848C469529}"/>
              </a:ext>
            </a:extLst>
          </p:cNvPr>
          <p:cNvCxnSpPr>
            <a:cxnSpLocks/>
          </p:cNvCxnSpPr>
          <p:nvPr/>
        </p:nvCxnSpPr>
        <p:spPr>
          <a:xfrm>
            <a:off x="6790309" y="3756102"/>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2D96D6D-DEE6-4414-A625-72B6611E6C49}"/>
              </a:ext>
            </a:extLst>
          </p:cNvPr>
          <p:cNvCxnSpPr>
            <a:cxnSpLocks/>
          </p:cNvCxnSpPr>
          <p:nvPr/>
        </p:nvCxnSpPr>
        <p:spPr>
          <a:xfrm>
            <a:off x="9392260" y="3756102"/>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F8A7718-12AF-434E-8004-CC7C7963C39B}"/>
              </a:ext>
            </a:extLst>
          </p:cNvPr>
          <p:cNvCxnSpPr>
            <a:cxnSpLocks/>
          </p:cNvCxnSpPr>
          <p:nvPr/>
        </p:nvCxnSpPr>
        <p:spPr>
          <a:xfrm>
            <a:off x="4148253" y="3756102"/>
            <a:ext cx="204546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3" name="Table 12">
            <a:extLst>
              <a:ext uri="{FF2B5EF4-FFF2-40B4-BE49-F238E27FC236}">
                <a16:creationId xmlns:a16="http://schemas.microsoft.com/office/drawing/2014/main" id="{DB2D6CCD-D542-4017-BB3B-25D393310C4B}"/>
              </a:ext>
            </a:extLst>
          </p:cNvPr>
          <p:cNvGraphicFramePr>
            <a:graphicFrameLocks noGrp="1"/>
          </p:cNvGraphicFramePr>
          <p:nvPr>
            <p:extLst>
              <p:ext uri="{D42A27DB-BD31-4B8C-83A1-F6EECF244321}">
                <p14:modId xmlns:p14="http://schemas.microsoft.com/office/powerpoint/2010/main" val="3348032099"/>
              </p:ext>
            </p:extLst>
          </p:nvPr>
        </p:nvGraphicFramePr>
        <p:xfrm>
          <a:off x="533401" y="5282446"/>
          <a:ext cx="11201399" cy="1499354"/>
        </p:xfrm>
        <a:graphic>
          <a:graphicData uri="http://schemas.openxmlformats.org/drawingml/2006/table">
            <a:tbl>
              <a:tblPr>
                <a:tableStyleId>{5C22544A-7EE6-4342-B048-85BDC9FD1C3A}</a:tableStyleId>
              </a:tblPr>
              <a:tblGrid>
                <a:gridCol w="1142999">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371600">
                  <a:extLst>
                    <a:ext uri="{9D8B030D-6E8A-4147-A177-3AD203B41FA5}">
                      <a16:colId xmlns:a16="http://schemas.microsoft.com/office/drawing/2014/main" val="23753327"/>
                    </a:ext>
                  </a:extLst>
                </a:gridCol>
                <a:gridCol w="1143000">
                  <a:extLst>
                    <a:ext uri="{9D8B030D-6E8A-4147-A177-3AD203B41FA5}">
                      <a16:colId xmlns:a16="http://schemas.microsoft.com/office/drawing/2014/main" val="1720347084"/>
                    </a:ext>
                  </a:extLst>
                </a:gridCol>
                <a:gridCol w="1371600">
                  <a:extLst>
                    <a:ext uri="{9D8B030D-6E8A-4147-A177-3AD203B41FA5}">
                      <a16:colId xmlns:a16="http://schemas.microsoft.com/office/drawing/2014/main" val="886456522"/>
                    </a:ext>
                  </a:extLst>
                </a:gridCol>
                <a:gridCol w="1143000">
                  <a:extLst>
                    <a:ext uri="{9D8B030D-6E8A-4147-A177-3AD203B41FA5}">
                      <a16:colId xmlns:a16="http://schemas.microsoft.com/office/drawing/2014/main" val="1414900435"/>
                    </a:ext>
                  </a:extLst>
                </a:gridCol>
                <a:gridCol w="1371600">
                  <a:extLst>
                    <a:ext uri="{9D8B030D-6E8A-4147-A177-3AD203B41FA5}">
                      <a16:colId xmlns:a16="http://schemas.microsoft.com/office/drawing/2014/main" val="498783072"/>
                    </a:ext>
                  </a:extLst>
                </a:gridCol>
              </a:tblGrid>
              <a:tr h="382226">
                <a:tc>
                  <a:txBody>
                    <a:bodyPr/>
                    <a:lstStyle/>
                    <a:p>
                      <a:r>
                        <a:rPr lang="en-US" sz="1300" b="1" dirty="0" err="1"/>
                        <a:t>Edad</a:t>
                      </a:r>
                      <a:r>
                        <a:rPr lang="en-US" sz="1300" b="1" dirty="0"/>
                        <a:t>        AF</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a:r>
                        <a:rPr lang="en-US" sz="1300" b="1"/>
                        <a:t>F 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dirty="0"/>
                        <a:t>F 16 </a:t>
                      </a:r>
                      <a:r>
                        <a:rPr lang="en-US" sz="1300" b="1" dirty="0" err="1"/>
                        <a:t>Promedio</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 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dirty="0"/>
                        <a:t>F 17 </a:t>
                      </a:r>
                      <a:r>
                        <a:rPr lang="en-US" sz="1300" b="1" dirty="0" err="1"/>
                        <a:t>Promedio</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FY 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dirty="0"/>
                        <a:t>FY 18 </a:t>
                      </a:r>
                      <a:r>
                        <a:rPr lang="en-US" sz="1300" b="1" dirty="0" err="1"/>
                        <a:t>Promedio</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a:r>
                        <a:rPr lang="en-US" sz="1300" b="1"/>
                        <a:t>FY 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a:r>
                        <a:rPr lang="en-US" sz="1300" b="1" dirty="0"/>
                        <a:t>FY 19 </a:t>
                      </a:r>
                      <a:r>
                        <a:rPr lang="en-US" sz="1300" b="1" dirty="0" err="1"/>
                        <a:t>Promedio</a:t>
                      </a:r>
                      <a:endParaRPr lang="en-US" sz="13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0"/>
                  </a:ext>
                </a:extLst>
              </a:tr>
              <a:tr h="279282">
                <a:tc>
                  <a:txBody>
                    <a:bodyPr/>
                    <a:lstStyle/>
                    <a:p>
                      <a:r>
                        <a:rPr lang="en-US" sz="1600" b="0"/>
                        <a:t>All Ages</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$6,097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$5,707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$6,078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$5,914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$6,610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$6,407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$6,988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$6,978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1"/>
                  </a:ext>
                </a:extLst>
              </a:tr>
              <a:tr h="279282">
                <a:tc>
                  <a:txBody>
                    <a:bodyPr/>
                    <a:lstStyle/>
                    <a:p>
                      <a:r>
                        <a:rPr lang="en-US" sz="1600" b="0"/>
                        <a:t>Age 0-2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$5,041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$4,951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$4,770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$5,303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$5,555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$5,805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$6,250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$5,887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2"/>
                  </a:ext>
                </a:extLst>
              </a:tr>
              <a:tr h="279282">
                <a:tc>
                  <a:txBody>
                    <a:bodyPr/>
                    <a:lstStyle/>
                    <a:p>
                      <a:r>
                        <a:rPr lang="en-US" sz="1600" b="0"/>
                        <a:t>Age 3-21</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$5,646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$4,571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$5,521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$4,195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$5,689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$4,659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$5,963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a:solidFill>
                            <a:srgbClr val="000000"/>
                          </a:solidFill>
                          <a:effectLst/>
                          <a:latin typeface="Arial" panose="020B0604020202020204" pitchFamily="34" charset="0"/>
                        </a:rPr>
                        <a:t>$5,312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4"/>
                  </a:ext>
                </a:extLst>
              </a:tr>
              <a:tr h="279282">
                <a:tc>
                  <a:txBody>
                    <a:bodyPr/>
                    <a:lstStyle/>
                    <a:p>
                      <a:r>
                        <a:rPr lang="en-US" sz="1600" b="0"/>
                        <a:t>Age 22+</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$9,815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$8,374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$10,733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rPr>
                        <a:t>$9,374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$11,905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panose="020B0604020202020204" pitchFamily="34" charset="0"/>
                          <a:cs typeface="Arial" panose="020B0604020202020204" pitchFamily="34" charset="0"/>
                        </a:rPr>
                        <a:t>$9,844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tc>
                  <a:txBody>
                    <a:bodyPr/>
                    <a:lstStyle/>
                    <a:p>
                      <a:pPr algn="ctr" fontAlgn="b"/>
                      <a:r>
                        <a:rPr lang="en-US" sz="1600" b="0" i="0" u="none" strike="noStrike">
                          <a:solidFill>
                            <a:srgbClr val="000000"/>
                          </a:solidFill>
                          <a:effectLst/>
                          <a:latin typeface="Arial" panose="020B0604020202020204" pitchFamily="34" charset="0"/>
                        </a:rPr>
                        <a:t>$12,316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alpha val="40000"/>
                      </a:schemeClr>
                    </a:solidFill>
                  </a:tcPr>
                </a:tc>
                <a:tc>
                  <a:txBody>
                    <a:bodyPr/>
                    <a:lstStyle/>
                    <a:p>
                      <a:pPr algn="ctr" fontAlgn="b"/>
                      <a:r>
                        <a:rPr lang="en-US" sz="1600" b="0" i="0" u="none" strike="noStrike" dirty="0">
                          <a:solidFill>
                            <a:srgbClr val="000000"/>
                          </a:solidFill>
                          <a:effectLst/>
                          <a:latin typeface="Arial" panose="020B0604020202020204" pitchFamily="34" charset="0"/>
                        </a:rPr>
                        <a:t>$10,754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C4C">
                        <a:alpha val="4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37236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838200"/>
          <a:ext cx="10972800" cy="57912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29</a:t>
            </a:fld>
            <a:endParaRPr lang="en-US"/>
          </a:p>
        </p:txBody>
      </p:sp>
      <p:sp>
        <p:nvSpPr>
          <p:cNvPr id="7" name="Title 1"/>
          <p:cNvSpPr txBox="1">
            <a:spLocks noGrp="1"/>
          </p:cNvSpPr>
          <p:nvPr>
            <p:ph type="title"/>
          </p:nvPr>
        </p:nvSpPr>
        <p:spPr>
          <a:xfrm>
            <a:off x="0" y="0"/>
            <a:ext cx="12192000" cy="822960"/>
          </a:xfrm>
          <a:prstGeom prst="rect">
            <a:avLst/>
          </a:prstGeom>
        </p:spPr>
        <p:txBody>
          <a:bodyPr vert="horz" rtlCol="0" anchor="ctr">
            <a:noAutofit/>
            <a:scene3d>
              <a:camera prst="orthographicFront"/>
              <a:lightRig rig="soft" dir="t"/>
            </a:scene3d>
            <a:sp3d prstMaterial="softEdge">
              <a:bevelT w="25400" h="25400"/>
            </a:sp3d>
          </a:bodyPr>
          <a:lstStyle/>
          <a:p>
            <a:pPr algn="ctr">
              <a:defRPr/>
            </a:pP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Comparación Historial en el % en la No Compra de Servicios por Etnicidad AF16-AF19</a:t>
            </a:r>
            <a:endParaRPr lang="es-ES_tradnl"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91968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10972800" cy="5715000"/>
          </a:xfrm>
        </p:spPr>
        <p:txBody>
          <a:bodyPr>
            <a:normAutofit/>
          </a:bodyPr>
          <a:lstStyle/>
          <a:p>
            <a:pPr marL="566737" indent="-457200" algn="just">
              <a:spcBef>
                <a:spcPts val="1800"/>
              </a:spcBef>
              <a:buSzPct val="100000"/>
              <a:buFont typeface="Wingdings" panose="05000000000000000000" pitchFamily="2" charset="2"/>
              <a:buChar char="Ø"/>
            </a:pPr>
            <a:r>
              <a:rPr lang="es-ES_tradnl" sz="3200" b="1" dirty="0"/>
              <a:t>Sus comentarios han hecho una diferencia!!</a:t>
            </a:r>
          </a:p>
          <a:p>
            <a:pPr marL="566737" indent="-457200" algn="just">
              <a:spcBef>
                <a:spcPts val="1800"/>
              </a:spcBef>
              <a:buSzPct val="100000"/>
              <a:buFont typeface="Wingdings" panose="05000000000000000000" pitchFamily="2" charset="2"/>
              <a:buChar char="Ø"/>
            </a:pPr>
            <a:r>
              <a:rPr lang="es-ES_tradnl" sz="2800" dirty="0"/>
              <a:t>Basado en sus comentarios, SG/PRC aplico y recibió fondos para un total de </a:t>
            </a:r>
            <a:r>
              <a:rPr lang="es-ES_tradnl" sz="2800" b="1" dirty="0"/>
              <a:t>15 proyectos con enfoque a brindar la equidad</a:t>
            </a:r>
            <a:r>
              <a:rPr lang="es-ES_tradnl" sz="2800" dirty="0"/>
              <a:t>.</a:t>
            </a:r>
          </a:p>
          <a:p>
            <a:pPr marL="566737" indent="-457200" algn="just">
              <a:spcBef>
                <a:spcPts val="1800"/>
              </a:spcBef>
              <a:buSzPct val="100000"/>
              <a:buFont typeface="Wingdings" panose="05000000000000000000" pitchFamily="2" charset="2"/>
              <a:buChar char="Ø"/>
            </a:pPr>
            <a:r>
              <a:rPr lang="es-ES_tradnl" sz="2800" dirty="0"/>
              <a:t>El SG/PRC tuvo dos proyectos con dos centro regionales (FDLRC and HRC).</a:t>
            </a:r>
          </a:p>
          <a:p>
            <a:pPr marL="566737" indent="-457200" algn="just">
              <a:spcBef>
                <a:spcPts val="1800"/>
              </a:spcBef>
              <a:buSzPct val="100000"/>
              <a:buFont typeface="Wingdings" panose="05000000000000000000" pitchFamily="2" charset="2"/>
              <a:buChar char="Ø"/>
            </a:pPr>
            <a:r>
              <a:rPr lang="es-ES_tradnl" sz="2800" dirty="0"/>
              <a:t>SG/PRC recibió </a:t>
            </a:r>
            <a:r>
              <a:rPr lang="es-ES_tradnl" sz="2800" b="1" dirty="0"/>
              <a:t>$1,430,495.00 en tres ciclos de becas</a:t>
            </a:r>
            <a:r>
              <a:rPr lang="es-ES_tradnl" sz="2800" dirty="0"/>
              <a:t> </a:t>
            </a:r>
            <a:r>
              <a:rPr lang="es-ES_tradnl" sz="2000" dirty="0"/>
              <a:t>(AF16-17:$911,187; AF17-18: $131,104; AF18-19: $388,204).  </a:t>
            </a:r>
          </a:p>
          <a:p>
            <a:pPr marL="566737" indent="-457200" algn="just">
              <a:spcBef>
                <a:spcPts val="1800"/>
              </a:spcBef>
              <a:buSzPct val="100000"/>
              <a:buFont typeface="Wingdings" panose="05000000000000000000" pitchFamily="2" charset="2"/>
              <a:buChar char="Ø"/>
            </a:pPr>
            <a:r>
              <a:rPr lang="es-ES_tradnl" sz="2800" dirty="0"/>
              <a:t>En el AF19-20, El SG/PRC recibió </a:t>
            </a:r>
            <a:r>
              <a:rPr lang="es-ES_tradnl" sz="2800" b="1" dirty="0"/>
              <a:t>$353,746.00 – un total de$1,784,241.00 desde que comenzó el programa de para combatir la disparidad.</a:t>
            </a:r>
          </a:p>
          <a:p>
            <a:pPr marL="566737" indent="-457200" algn="just">
              <a:buClr>
                <a:schemeClr val="bg2">
                  <a:lumMod val="50000"/>
                </a:schemeClr>
              </a:buClr>
              <a:buSzPct val="121000"/>
              <a:buNone/>
            </a:pPr>
            <a:endParaRPr lang="en-US" sz="2400" dirty="0"/>
          </a:p>
        </p:txBody>
      </p:sp>
      <p:sp>
        <p:nvSpPr>
          <p:cNvPr id="5" name="Slide Number Placeholder 4"/>
          <p:cNvSpPr>
            <a:spLocks noGrp="1"/>
          </p:cNvSpPr>
          <p:nvPr>
            <p:ph type="sldNum" sz="quarter" idx="12"/>
          </p:nvPr>
        </p:nvSpPr>
        <p:spPr>
          <a:xfrm>
            <a:off x="10134600" y="6492876"/>
            <a:ext cx="365760" cy="365125"/>
          </a:xfrm>
        </p:spPr>
        <p:txBody>
          <a:bodyPr/>
          <a:lstStyle/>
          <a:p>
            <a:fld id="{94778FA5-C830-4787-AFD0-EB75911ADA7F}" type="slidenum">
              <a:rPr lang="en-US" smtClean="0"/>
              <a:pPr/>
              <a:t>3</a:t>
            </a:fld>
            <a:endParaRPr lang="en-US" dirty="0"/>
          </a:p>
        </p:txBody>
      </p:sp>
      <p:sp>
        <p:nvSpPr>
          <p:cNvPr id="3" name="Title 2"/>
          <p:cNvSpPr>
            <a:spLocks noGrp="1"/>
          </p:cNvSpPr>
          <p:nvPr>
            <p:ph type="title"/>
          </p:nvPr>
        </p:nvSpPr>
        <p:spPr>
          <a:xfrm>
            <a:off x="0" y="228600"/>
            <a:ext cx="12192000" cy="533400"/>
          </a:xfrm>
        </p:spPr>
        <p:txBody>
          <a:bodyPr>
            <a:noAutofit/>
          </a:bodyPr>
          <a:lstStyle/>
          <a:p>
            <a:pPr algn="ctr"/>
            <a:r>
              <a:rPr lang="es-ES_tradnl" sz="3600" dirty="0"/>
              <a:t>Historial de los Proyectos de Equidad</a:t>
            </a:r>
          </a:p>
        </p:txBody>
      </p:sp>
    </p:spTree>
    <p:extLst>
      <p:ext uri="{BB962C8B-B14F-4D97-AF65-F5344CB8AC3E}">
        <p14:creationId xmlns:p14="http://schemas.microsoft.com/office/powerpoint/2010/main" val="905024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990600"/>
          <a:ext cx="10972800" cy="55626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30</a:t>
            </a:fld>
            <a:endParaRPr lang="en-US" dirty="0"/>
          </a:p>
        </p:txBody>
      </p:sp>
      <p:sp>
        <p:nvSpPr>
          <p:cNvPr id="7" name="Title 1"/>
          <p:cNvSpPr txBox="1">
            <a:spLocks noGrp="1"/>
          </p:cNvSpPr>
          <p:nvPr>
            <p:ph type="title"/>
          </p:nvPr>
        </p:nvSpPr>
        <p:spPr>
          <a:xfrm>
            <a:off x="0" y="0"/>
            <a:ext cx="12192000" cy="822960"/>
          </a:xfrm>
          <a:prstGeom prst="rect">
            <a:avLst/>
          </a:prstGeom>
        </p:spPr>
        <p:txBody>
          <a:bodyPr vert="horz" rtlCol="0" anchor="ctr">
            <a:normAutofit fontScale="90000"/>
            <a:scene3d>
              <a:camera prst="orthographicFront"/>
              <a:lightRig rig="soft" dir="t"/>
            </a:scene3d>
            <a:sp3d prstMaterial="softEdge">
              <a:bevelT w="25400" h="25400"/>
            </a:sp3d>
          </a:bodyPr>
          <a:lstStyle/>
          <a:p>
            <a:pPr algn="ctr">
              <a:defRPr/>
            </a:pP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Comparación en el % en la No Compra de Servicios  por etnicidad </a:t>
            </a:r>
            <a:b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b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y por Edad - AF19</a:t>
            </a:r>
            <a:endParaRPr lang="es-ES_tradnl"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51379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990600"/>
          <a:ext cx="10972800" cy="55626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31</a:t>
            </a:fld>
            <a:endParaRPr lang="en-US" dirty="0"/>
          </a:p>
        </p:txBody>
      </p:sp>
      <p:sp>
        <p:nvSpPr>
          <p:cNvPr id="7" name="Title 1"/>
          <p:cNvSpPr txBox="1">
            <a:spLocks noGrp="1"/>
          </p:cNvSpPr>
          <p:nvPr>
            <p:ph type="title"/>
          </p:nvPr>
        </p:nvSpPr>
        <p:spPr>
          <a:xfrm>
            <a:off x="0" y="0"/>
            <a:ext cx="12192000" cy="914400"/>
          </a:xfrm>
          <a:prstGeom prst="rect">
            <a:avLst/>
          </a:prstGeom>
        </p:spPr>
        <p:txBody>
          <a:bodyPr vert="horz" rtlCol="0" anchor="ctr">
            <a:noAutofit/>
            <a:scene3d>
              <a:camera prst="orthographicFront"/>
              <a:lightRig rig="soft" dir="t"/>
            </a:scene3d>
            <a:sp3d prstMaterial="softEdge">
              <a:bevelT w="25400" h="25400"/>
            </a:sp3d>
          </a:bodyPr>
          <a:lstStyle/>
          <a:p>
            <a:pPr algn="ctr">
              <a:defRPr/>
            </a:pP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Comparación en el % en la No Compra de Servicios  por</a:t>
            </a:r>
            <a:b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b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idioma AF16-AF19</a:t>
            </a:r>
            <a:endParaRPr lang="es-ES_tradnl"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688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990600"/>
          <a:ext cx="10972800" cy="55626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32</a:t>
            </a:fld>
            <a:endParaRPr lang="en-US"/>
          </a:p>
        </p:txBody>
      </p:sp>
      <p:sp>
        <p:nvSpPr>
          <p:cNvPr id="7" name="Title 1"/>
          <p:cNvSpPr txBox="1">
            <a:spLocks noGrp="1"/>
          </p:cNvSpPr>
          <p:nvPr>
            <p:ph type="title"/>
          </p:nvPr>
        </p:nvSpPr>
        <p:spPr>
          <a:xfrm>
            <a:off x="0" y="0"/>
            <a:ext cx="12192000" cy="1005840"/>
          </a:xfrm>
          <a:prstGeom prst="rect">
            <a:avLst/>
          </a:prstGeom>
        </p:spPr>
        <p:txBody>
          <a:bodyPr vert="horz" rtlCol="0" anchor="ctr">
            <a:normAutofit/>
            <a:scene3d>
              <a:camera prst="orthographicFront"/>
              <a:lightRig rig="soft" dir="t"/>
            </a:scene3d>
            <a:sp3d prstMaterial="softEdge">
              <a:bevelT w="25400" h="25400"/>
            </a:sp3d>
          </a:bodyPr>
          <a:lstStyle/>
          <a:p>
            <a:pPr algn="ctr">
              <a:defRPr/>
            </a:pP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Comparación la No Compra de Servicios edad 0-2 </a:t>
            </a:r>
            <a:b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b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por Idioma AF16-AF19</a:t>
            </a:r>
            <a:endParaRPr lang="es-ES_tradnl"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36083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990600"/>
          <a:ext cx="10972800" cy="55626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33</a:t>
            </a:fld>
            <a:endParaRPr lang="en-US"/>
          </a:p>
        </p:txBody>
      </p:sp>
      <p:sp>
        <p:nvSpPr>
          <p:cNvPr id="7" name="Title 1"/>
          <p:cNvSpPr txBox="1">
            <a:spLocks noGrp="1"/>
          </p:cNvSpPr>
          <p:nvPr>
            <p:ph type="title"/>
          </p:nvPr>
        </p:nvSpPr>
        <p:spPr>
          <a:xfrm>
            <a:off x="0" y="0"/>
            <a:ext cx="12192000" cy="1005840"/>
          </a:xfrm>
          <a:prstGeom prst="rect">
            <a:avLst/>
          </a:prstGeom>
        </p:spPr>
        <p:txBody>
          <a:bodyPr vert="horz" rtlCol="0" anchor="ctr">
            <a:normAutofit/>
            <a:scene3d>
              <a:camera prst="orthographicFront"/>
              <a:lightRig rig="soft" dir="t"/>
            </a:scene3d>
            <a:sp3d prstMaterial="softEdge">
              <a:bevelT w="25400" h="25400"/>
            </a:sp3d>
          </a:bodyPr>
          <a:lstStyle/>
          <a:p>
            <a:pPr algn="ctr">
              <a:defRPr/>
            </a:pP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Comparación la No Compra de Servicios edad </a:t>
            </a:r>
            <a:r>
              <a:rPr lang="en-US"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3-21 </a:t>
            </a:r>
            <a:b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b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por Idioma AF16-AF19</a:t>
            </a:r>
            <a:endParaRPr lang="en-US"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571706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990600"/>
          <a:ext cx="10972800" cy="55626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34</a:t>
            </a:fld>
            <a:endParaRPr lang="en-US"/>
          </a:p>
        </p:txBody>
      </p:sp>
      <p:sp>
        <p:nvSpPr>
          <p:cNvPr id="7" name="Title 1"/>
          <p:cNvSpPr txBox="1">
            <a:spLocks noGrp="1"/>
          </p:cNvSpPr>
          <p:nvPr>
            <p:ph type="title"/>
          </p:nvPr>
        </p:nvSpPr>
        <p:spPr>
          <a:xfrm>
            <a:off x="0" y="0"/>
            <a:ext cx="12192000" cy="1005840"/>
          </a:xfrm>
          <a:prstGeom prst="rect">
            <a:avLst/>
          </a:prstGeom>
        </p:spPr>
        <p:txBody>
          <a:bodyPr vert="horz" rtlCol="0" anchor="ctr">
            <a:noAutofit/>
            <a:scene3d>
              <a:camera prst="orthographicFront"/>
              <a:lightRig rig="soft" dir="t"/>
            </a:scene3d>
            <a:sp3d prstMaterial="softEdge">
              <a:bevelT w="25400" h="25400"/>
            </a:sp3d>
          </a:bodyPr>
          <a:lstStyle/>
          <a:p>
            <a:pPr algn="ctr">
              <a:defRPr/>
            </a:pP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Comparación la No Compra de Servicios edad </a:t>
            </a:r>
            <a:r>
              <a:rPr lang="en-US"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a:t>
            </a:r>
            <a:b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b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por Idioma AF16-AF19</a:t>
            </a:r>
            <a:endParaRPr lang="en-US"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611772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1066800"/>
          <a:ext cx="109728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35</a:t>
            </a:fld>
            <a:endParaRPr lang="en-US"/>
          </a:p>
        </p:txBody>
      </p:sp>
      <p:sp>
        <p:nvSpPr>
          <p:cNvPr id="7" name="Title 1"/>
          <p:cNvSpPr txBox="1">
            <a:spLocks noGrp="1"/>
          </p:cNvSpPr>
          <p:nvPr>
            <p:ph type="title"/>
          </p:nvPr>
        </p:nvSpPr>
        <p:spPr>
          <a:xfrm>
            <a:off x="0" y="0"/>
            <a:ext cx="12192000" cy="1005840"/>
          </a:xfrm>
          <a:prstGeom prst="rect">
            <a:avLst/>
          </a:prstGeom>
        </p:spPr>
        <p:txBody>
          <a:bodyPr vert="horz" rtlCol="0" anchor="ctr">
            <a:noAutofit/>
            <a:scene3d>
              <a:camera prst="orthographicFront"/>
              <a:lightRig rig="soft" dir="t"/>
            </a:scene3d>
            <a:sp3d prstMaterial="softEdge">
              <a:bevelT w="25400" h="25400"/>
            </a:sp3d>
          </a:bodyPr>
          <a:lstStyle/>
          <a:p>
            <a:pPr algn="ctr">
              <a:defRPr/>
            </a:pP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Comparación del % en la No Compra de Servicios para todas edades por idiomas Asiáticas  AF16-AF19</a:t>
            </a:r>
            <a:endParaRPr lang="es-ES_tradnl"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328480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1066800"/>
          <a:ext cx="109728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36</a:t>
            </a:fld>
            <a:endParaRPr lang="en-US"/>
          </a:p>
        </p:txBody>
      </p:sp>
      <p:sp>
        <p:nvSpPr>
          <p:cNvPr id="7" name="Title 1"/>
          <p:cNvSpPr txBox="1">
            <a:spLocks noGrp="1"/>
          </p:cNvSpPr>
          <p:nvPr>
            <p:ph type="title"/>
          </p:nvPr>
        </p:nvSpPr>
        <p:spPr>
          <a:xfrm>
            <a:off x="0" y="62429"/>
            <a:ext cx="12192000" cy="1005840"/>
          </a:xfrm>
          <a:prstGeom prst="rect">
            <a:avLst/>
          </a:prstGeom>
        </p:spPr>
        <p:txBody>
          <a:bodyPr vert="horz" rtlCol="0" anchor="ctr">
            <a:normAutofit/>
            <a:scene3d>
              <a:camera prst="orthographicFront"/>
              <a:lightRig rig="soft" dir="t"/>
            </a:scene3d>
            <a:sp3d prstMaterial="softEdge">
              <a:bevelT w="25400" h="25400"/>
            </a:sp3d>
          </a:bodyPr>
          <a:lstStyle/>
          <a:p>
            <a:pPr algn="ctr">
              <a:defRPr/>
            </a:pP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Comparación del % en la No Compra de Servicios de edades 3-21 por idiomas Asiáticas  AF16-AF19</a:t>
            </a:r>
            <a:endParaRPr lang="en-US"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82892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1066800"/>
          <a:ext cx="109728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37</a:t>
            </a:fld>
            <a:endParaRPr lang="en-US"/>
          </a:p>
        </p:txBody>
      </p:sp>
      <p:sp>
        <p:nvSpPr>
          <p:cNvPr id="7" name="Title 1"/>
          <p:cNvSpPr txBox="1">
            <a:spLocks noGrp="1"/>
          </p:cNvSpPr>
          <p:nvPr>
            <p:ph type="title"/>
          </p:nvPr>
        </p:nvSpPr>
        <p:spPr>
          <a:xfrm>
            <a:off x="0" y="0"/>
            <a:ext cx="12192000" cy="1005840"/>
          </a:xfrm>
          <a:prstGeom prst="rect">
            <a:avLst/>
          </a:prstGeom>
        </p:spPr>
        <p:txBody>
          <a:bodyPr vert="horz" rtlCol="0" anchor="ctr">
            <a:normAutofit/>
            <a:scene3d>
              <a:camera prst="orthographicFront"/>
              <a:lightRig rig="soft" dir="t"/>
            </a:scene3d>
            <a:sp3d prstMaterial="softEdge">
              <a:bevelT w="25400" h="25400"/>
            </a:sp3d>
          </a:bodyPr>
          <a:lstStyle/>
          <a:p>
            <a:pPr algn="ctr">
              <a:defRPr/>
            </a:pP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Comparación del % en la No Compra de Servicios de edades 22+ por idiomas Asiáticas  AF16-AF19</a:t>
            </a:r>
            <a:endParaRPr lang="en-US"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825222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990600"/>
          <a:ext cx="11201400" cy="55626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38</a:t>
            </a:fld>
            <a:endParaRPr lang="en-US"/>
          </a:p>
        </p:txBody>
      </p:sp>
      <p:sp>
        <p:nvSpPr>
          <p:cNvPr id="7" name="Title 1"/>
          <p:cNvSpPr txBox="1">
            <a:spLocks noGrp="1"/>
          </p:cNvSpPr>
          <p:nvPr>
            <p:ph type="title"/>
          </p:nvPr>
        </p:nvSpPr>
        <p:spPr>
          <a:xfrm>
            <a:off x="0" y="0"/>
            <a:ext cx="12192000" cy="914400"/>
          </a:xfrm>
          <a:prstGeom prst="rect">
            <a:avLst/>
          </a:prstGeom>
        </p:spPr>
        <p:txBody>
          <a:bodyPr vert="horz" rtlCol="0" anchor="ctr">
            <a:noAutofit/>
            <a:scene3d>
              <a:camera prst="orthographicFront"/>
              <a:lightRig rig="soft" dir="t"/>
            </a:scene3d>
            <a:sp3d prstMaterial="softEdge">
              <a:bevelT w="25400" h="25400"/>
            </a:sp3d>
          </a:bodyPr>
          <a:lstStyle/>
          <a:p>
            <a:pPr algn="ctr">
              <a:defRPr/>
            </a:pPr>
            <a:r>
              <a:rPr lang="es-US"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Comparación en el % en la No Compra de Servicios  </a:t>
            </a:r>
            <a:br>
              <a:rPr lang="es-US"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br>
            <a:r>
              <a:rPr lang="es-US"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por  edad y idiomas AF </a:t>
            </a:r>
            <a:r>
              <a:rPr lang="en-US"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19</a:t>
            </a:r>
            <a:endParaRPr lang="en-US"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075864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6" name="Rectangle 1"/>
          <p:cNvSpPr txBox="1">
            <a:spLocks/>
          </p:cNvSpPr>
          <p:nvPr/>
        </p:nvSpPr>
        <p:spPr>
          <a:xfrm>
            <a:off x="0" y="134471"/>
            <a:ext cx="12192000" cy="739588"/>
          </a:xfrm>
          <a:prstGeom prst="rect">
            <a:avLst/>
          </a:prstGeom>
          <a:solidFill>
            <a:schemeClr val="bg1"/>
          </a:solidFill>
        </p:spPr>
        <p:txBody>
          <a:bodyPr lIns="102409" tIns="51205" rIns="102409" bIns="51205" anchor="b">
            <a:noAutofit/>
          </a:bodyPr>
          <a:lstStyle/>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Compasión por persona de datos en las </a:t>
            </a:r>
            <a:r>
              <a:rPr lang="es-ES_tradnl" sz="2500" dirty="0">
                <a:solidFill>
                  <a:srgbClr val="FF0000"/>
                </a:solidFill>
                <a:latin typeface="Tahoma" panose="020B0604030504040204" pitchFamily="34" charset="0"/>
                <a:ea typeface="Tahoma" panose="020B0604030504040204" pitchFamily="34" charset="0"/>
                <a:cs typeface="Tahoma" panose="020B0604030504040204" pitchFamily="34" charset="0"/>
              </a:rPr>
              <a:t>Autorizaciones y Gastos </a:t>
            </a: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AF 17 a AF 19 </a:t>
            </a:r>
            <a:r>
              <a:rPr lang="es-ES_tradnl" sz="2500" dirty="0">
                <a:solidFill>
                  <a:srgbClr val="FF0000"/>
                </a:solidFill>
                <a:latin typeface="Tahoma" panose="020B0604030504040204" pitchFamily="34" charset="0"/>
                <a:ea typeface="Tahoma" panose="020B0604030504040204" pitchFamily="34" charset="0"/>
                <a:cs typeface="Tahoma" panose="020B0604030504040204" pitchFamily="34" charset="0"/>
              </a:rPr>
              <a:t>Todas edades</a:t>
            </a: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viviendo en sus Hogar por Etnicidad</a:t>
            </a:r>
          </a:p>
        </p:txBody>
      </p:sp>
      <p:graphicFrame>
        <p:nvGraphicFramePr>
          <p:cNvPr id="4" name="Table 3"/>
          <p:cNvGraphicFramePr>
            <a:graphicFrameLocks noGrp="1"/>
          </p:cNvGraphicFramePr>
          <p:nvPr/>
        </p:nvGraphicFramePr>
        <p:xfrm>
          <a:off x="228600" y="4495800"/>
          <a:ext cx="11535946" cy="2299509"/>
        </p:xfrm>
        <a:graphic>
          <a:graphicData uri="http://schemas.openxmlformats.org/drawingml/2006/table">
            <a:tbl>
              <a:tblPr>
                <a:tableStyleId>{5C22544A-7EE6-4342-B048-85BDC9FD1C3A}</a:tableStyleId>
              </a:tblPr>
              <a:tblGrid>
                <a:gridCol w="1858138">
                  <a:extLst>
                    <a:ext uri="{9D8B030D-6E8A-4147-A177-3AD203B41FA5}">
                      <a16:colId xmlns:a16="http://schemas.microsoft.com/office/drawing/2014/main" val="20000"/>
                    </a:ext>
                  </a:extLst>
                </a:gridCol>
                <a:gridCol w="1612968">
                  <a:extLst>
                    <a:ext uri="{9D8B030D-6E8A-4147-A177-3AD203B41FA5}">
                      <a16:colId xmlns:a16="http://schemas.microsoft.com/office/drawing/2014/main" val="20002"/>
                    </a:ext>
                  </a:extLst>
                </a:gridCol>
                <a:gridCol w="1612968">
                  <a:extLst>
                    <a:ext uri="{9D8B030D-6E8A-4147-A177-3AD203B41FA5}">
                      <a16:colId xmlns:a16="http://schemas.microsoft.com/office/drawing/2014/main" val="794868278"/>
                    </a:ext>
                  </a:extLst>
                </a:gridCol>
                <a:gridCol w="1612968">
                  <a:extLst>
                    <a:ext uri="{9D8B030D-6E8A-4147-A177-3AD203B41FA5}">
                      <a16:colId xmlns:a16="http://schemas.microsoft.com/office/drawing/2014/main" val="20003"/>
                    </a:ext>
                  </a:extLst>
                </a:gridCol>
                <a:gridCol w="1612968">
                  <a:extLst>
                    <a:ext uri="{9D8B030D-6E8A-4147-A177-3AD203B41FA5}">
                      <a16:colId xmlns:a16="http://schemas.microsoft.com/office/drawing/2014/main" val="2291227241"/>
                    </a:ext>
                  </a:extLst>
                </a:gridCol>
                <a:gridCol w="1612968">
                  <a:extLst>
                    <a:ext uri="{9D8B030D-6E8A-4147-A177-3AD203B41FA5}">
                      <a16:colId xmlns:a16="http://schemas.microsoft.com/office/drawing/2014/main" val="2597017071"/>
                    </a:ext>
                  </a:extLst>
                </a:gridCol>
                <a:gridCol w="1612968">
                  <a:extLst>
                    <a:ext uri="{9D8B030D-6E8A-4147-A177-3AD203B41FA5}">
                      <a16:colId xmlns:a16="http://schemas.microsoft.com/office/drawing/2014/main" val="2837692456"/>
                    </a:ext>
                  </a:extLst>
                </a:gridCol>
              </a:tblGrid>
              <a:tr h="381000">
                <a:tc rowSpan="2">
                  <a:txBody>
                    <a:bodyPr/>
                    <a:lstStyle/>
                    <a:p>
                      <a:r>
                        <a:rPr lang="en-US" sz="1300" b="1"/>
                        <a:t>Ethnicity</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300" b="1"/>
                        <a:t>All Ages FY 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300" b="1"/>
                        <a:t>All Ages FY 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300" b="1"/>
                        <a:t>All Ages FY 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47386">
                <a:tc vMerge="1">
                  <a:txBody>
                    <a:bodyPr/>
                    <a:lstStyle/>
                    <a:p>
                      <a:endParaRPr lang="en-US" sz="1400" b="0" dirty="0"/>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Authorization</a:t>
                      </a:r>
                      <a:endParaRPr lang="en-US" sz="1600"/>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a:t>Expenditure</a:t>
                      </a:r>
                      <a:endParaRPr lang="en-US" sz="1400" b="0" i="0" u="none" strike="noStrike">
                        <a:solidFill>
                          <a:srgbClr val="000000"/>
                        </a:solidFill>
                        <a:latin typeface="Calibri"/>
                      </a:endParaRP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Authorization</a:t>
                      </a:r>
                      <a:endParaRPr lang="en-US" sz="1600"/>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a:t>Expenditure</a:t>
                      </a:r>
                      <a:endParaRPr lang="en-US" sz="1400" b="0" i="0" u="none" strike="noStrike">
                        <a:solidFill>
                          <a:srgbClr val="000000"/>
                        </a:solidFill>
                        <a:latin typeface="Calibri"/>
                      </a:endParaRP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t>Authorization</a:t>
                      </a:r>
                      <a:endParaRPr lang="en-US" sz="1600"/>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a:t>Expenditure</a:t>
                      </a:r>
                      <a:endParaRPr lang="en-US" sz="1400" b="0" i="0" u="none" strike="noStrike">
                        <a:solidFill>
                          <a:srgbClr val="000000"/>
                        </a:solidFill>
                        <a:latin typeface="Calibri"/>
                      </a:endParaRP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73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t>Asian</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$8,728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a:solidFill>
                            <a:srgbClr val="000000"/>
                          </a:solidFill>
                          <a:latin typeface="Calibri"/>
                        </a:rPr>
                        <a:t>$6,626</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effectLst/>
                          <a:latin typeface="Calibri" panose="020F0502020204030204" pitchFamily="34" charset="0"/>
                        </a:rPr>
                        <a:t>$9,325</a:t>
                      </a:r>
                    </a:p>
                  </a:txBody>
                  <a:tcPr marL="9525" marR="27432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$6,991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$10,017</a:t>
                      </a:r>
                    </a:p>
                  </a:txBody>
                  <a:tcPr marL="7620" marR="2743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$7,588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2942400"/>
                  </a:ext>
                </a:extLst>
              </a:tr>
              <a:tr h="294772">
                <a:tc>
                  <a:txBody>
                    <a:bodyPr/>
                    <a:lstStyle/>
                    <a:p>
                      <a:r>
                        <a:rPr lang="en-US" sz="1400" b="0"/>
                        <a:t>African American</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$8,203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$6,160</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effectLst/>
                          <a:latin typeface="Calibri" panose="020F0502020204030204" pitchFamily="34" charset="0"/>
                        </a:rPr>
                        <a:t>$9,599</a:t>
                      </a:r>
                    </a:p>
                  </a:txBody>
                  <a:tcPr marL="9525" marR="27432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$6,833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$10,969</a:t>
                      </a:r>
                    </a:p>
                  </a:txBody>
                  <a:tcPr marL="7620" marR="2743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$7,786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94772">
                <a:tc>
                  <a:txBody>
                    <a:bodyPr/>
                    <a:lstStyle/>
                    <a:p>
                      <a:r>
                        <a:rPr lang="en-US" sz="1400" b="0"/>
                        <a:t>Hispanic</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$7,515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$5,566</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effectLst/>
                          <a:latin typeface="Calibri" panose="020F0502020204030204" pitchFamily="34" charset="0"/>
                        </a:rPr>
                        <a:t>$8,163</a:t>
                      </a:r>
                    </a:p>
                  </a:txBody>
                  <a:tcPr marL="9525" marR="27432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$6,037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$8,949</a:t>
                      </a:r>
                    </a:p>
                  </a:txBody>
                  <a:tcPr marL="7620" marR="2743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$6,637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94772">
                <a:tc>
                  <a:txBody>
                    <a:bodyPr/>
                    <a:lstStyle/>
                    <a:p>
                      <a:r>
                        <a:rPr lang="en-US" sz="1400" b="0"/>
                        <a:t>White</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a:solidFill>
                            <a:srgbClr val="000000"/>
                          </a:solidFill>
                          <a:effectLst/>
                          <a:latin typeface="Calibri" panose="020F0502020204030204" pitchFamily="34" charset="0"/>
                        </a:rPr>
                        <a:t>$9,201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$6,772</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effectLst/>
                          <a:latin typeface="Calibri" panose="020F0502020204030204" pitchFamily="34" charset="0"/>
                        </a:rPr>
                        <a:t>$10,231</a:t>
                      </a:r>
                    </a:p>
                  </a:txBody>
                  <a:tcPr marL="9525" marR="27432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$7,483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$10,958</a:t>
                      </a:r>
                    </a:p>
                  </a:txBody>
                  <a:tcPr marL="7620" marR="2743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$7,853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94772">
                <a:tc>
                  <a:txBody>
                    <a:bodyPr/>
                    <a:lstStyle/>
                    <a:p>
                      <a:r>
                        <a:rPr lang="en-US" sz="1400" b="0"/>
                        <a:t>Other</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$8,287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$6,078</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effectLst/>
                          <a:latin typeface="Calibri" panose="020F0502020204030204" pitchFamily="34" charset="0"/>
                        </a:rPr>
                        <a:t>$9,060</a:t>
                      </a:r>
                    </a:p>
                  </a:txBody>
                  <a:tcPr marL="9525" marR="27432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$6,610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$9,914</a:t>
                      </a:r>
                    </a:p>
                  </a:txBody>
                  <a:tcPr marL="7620" marR="2743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$6,988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7703292"/>
                  </a:ext>
                </a:extLst>
              </a:tr>
              <a:tr h="294772">
                <a:tc>
                  <a:txBody>
                    <a:bodyPr/>
                    <a:lstStyle/>
                    <a:p>
                      <a:r>
                        <a:rPr lang="en-US" sz="1400" b="0"/>
                        <a:t>Average</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$7,964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$5,914</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effectLst/>
                          <a:latin typeface="Calibri" panose="020F0502020204030204" pitchFamily="34" charset="0"/>
                        </a:rPr>
                        <a:t>$8,684</a:t>
                      </a:r>
                    </a:p>
                  </a:txBody>
                  <a:tcPr marL="9525" marR="27432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$6,407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$9,486</a:t>
                      </a:r>
                    </a:p>
                  </a:txBody>
                  <a:tcPr marL="7620" marR="2743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$6,978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Slide Number Placeholder 1">
            <a:extLst>
              <a:ext uri="{FF2B5EF4-FFF2-40B4-BE49-F238E27FC236}">
                <a16:creationId xmlns:a16="http://schemas.microsoft.com/office/drawing/2014/main" id="{2986ADCF-5403-4512-9C96-4D0936733785}"/>
              </a:ext>
            </a:extLst>
          </p:cNvPr>
          <p:cNvSpPr>
            <a:spLocks noGrp="1"/>
          </p:cNvSpPr>
          <p:nvPr>
            <p:ph type="sldNum" sz="quarter" idx="12"/>
          </p:nvPr>
        </p:nvSpPr>
        <p:spPr/>
        <p:txBody>
          <a:bodyPr/>
          <a:lstStyle/>
          <a:p>
            <a:fld id="{94778FA5-C830-4787-AFD0-EB75911ADA7F}" type="slidenum">
              <a:rPr lang="en-US" smtClean="0"/>
              <a:pPr/>
              <a:t>39</a:t>
            </a:fld>
            <a:endParaRPr lang="en-US"/>
          </a:p>
        </p:txBody>
      </p:sp>
      <p:graphicFrame>
        <p:nvGraphicFramePr>
          <p:cNvPr id="9" name="Content Placeholder 8">
            <a:extLst>
              <a:ext uri="{FF2B5EF4-FFF2-40B4-BE49-F238E27FC236}">
                <a16:creationId xmlns:a16="http://schemas.microsoft.com/office/drawing/2014/main" id="{12F3FE0A-C10F-4EF2-A3C5-EE009F6D412C}"/>
              </a:ext>
            </a:extLst>
          </p:cNvPr>
          <p:cNvGraphicFramePr>
            <a:graphicFrameLocks noGrp="1"/>
          </p:cNvGraphicFramePr>
          <p:nvPr>
            <p:ph sz="half" idx="1"/>
            <p:extLst>
              <p:ext uri="{D42A27DB-BD31-4B8C-83A1-F6EECF244321}">
                <p14:modId xmlns:p14="http://schemas.microsoft.com/office/powerpoint/2010/main" val="3485709579"/>
              </p:ext>
            </p:extLst>
          </p:nvPr>
        </p:nvGraphicFramePr>
        <p:xfrm>
          <a:off x="431808" y="860996"/>
          <a:ext cx="11353800" cy="4144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0311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3E8A7E-9C28-41B8-8EA2-A6BDB6400251}"/>
              </a:ext>
            </a:extLst>
          </p:cNvPr>
          <p:cNvSpPr>
            <a:spLocks noGrp="1"/>
          </p:cNvSpPr>
          <p:nvPr>
            <p:ph idx="1"/>
          </p:nvPr>
        </p:nvSpPr>
        <p:spPr/>
        <p:txBody>
          <a:bodyPr>
            <a:normAutofit/>
          </a:bodyPr>
          <a:lstStyle/>
          <a:p>
            <a:pPr marL="109728" indent="0">
              <a:buNone/>
            </a:pPr>
            <a:r>
              <a:rPr lang="es-ES_tradnl" dirty="0"/>
              <a:t>Desde que la iniciativa de Padres Mentores (PMI por sus siglas en ingles) se inicio – </a:t>
            </a:r>
          </a:p>
          <a:p>
            <a:pPr marL="685800" indent="-571500">
              <a:spcBef>
                <a:spcPts val="1800"/>
              </a:spcBef>
              <a:buSzPct val="100000"/>
              <a:buFont typeface="Wingdings" panose="05000000000000000000" pitchFamily="2" charset="2"/>
              <a:buChar char="Ø"/>
            </a:pPr>
            <a:r>
              <a:rPr lang="es-ES_tradnl" dirty="0"/>
              <a:t>260 padres fueron referidos</a:t>
            </a:r>
          </a:p>
          <a:p>
            <a:pPr marL="685800" indent="-571500">
              <a:spcBef>
                <a:spcPts val="1800"/>
              </a:spcBef>
              <a:buSzPct val="100000"/>
              <a:buFont typeface="Wingdings" panose="05000000000000000000" pitchFamily="2" charset="2"/>
              <a:buChar char="Ø"/>
            </a:pPr>
            <a:r>
              <a:rPr lang="es-ES_tradnl" dirty="0"/>
              <a:t>197 padres fueron asignados a un Padre Mentor (76%)</a:t>
            </a:r>
          </a:p>
          <a:p>
            <a:pPr marL="685800" indent="-571500">
              <a:spcBef>
                <a:spcPts val="1800"/>
              </a:spcBef>
              <a:buSzPct val="100000"/>
              <a:buFont typeface="Wingdings" panose="05000000000000000000" pitchFamily="2" charset="2"/>
              <a:buChar char="Ø"/>
            </a:pPr>
            <a:r>
              <a:rPr lang="es-ES_tradnl" dirty="0"/>
              <a:t>89 padres se “graduaron” del PMI  (60.5%)</a:t>
            </a:r>
          </a:p>
          <a:p>
            <a:pPr marL="685800" indent="-571500">
              <a:spcBef>
                <a:spcPts val="1800"/>
              </a:spcBef>
              <a:buSzPct val="100000"/>
              <a:buFont typeface="Wingdings" panose="05000000000000000000" pitchFamily="2" charset="2"/>
              <a:buChar char="Ø"/>
            </a:pPr>
            <a:r>
              <a:rPr lang="es-ES_tradnl" dirty="0"/>
              <a:t>50 padres continúan recibiendo servicios</a:t>
            </a:r>
          </a:p>
          <a:p>
            <a:pPr marL="685800" indent="-571500">
              <a:spcBef>
                <a:spcPts val="1800"/>
              </a:spcBef>
              <a:buSzPct val="100000"/>
              <a:buFont typeface="Wingdings" panose="05000000000000000000" pitchFamily="2" charset="2"/>
              <a:buChar char="Ø"/>
            </a:pPr>
            <a:r>
              <a:rPr lang="es-ES_tradnl" dirty="0"/>
              <a:t>Un total de 5,227 horas de tutorial han recibidos.</a:t>
            </a:r>
          </a:p>
          <a:p>
            <a:pPr>
              <a:buFont typeface="Wingdings" panose="05000000000000000000" pitchFamily="2" charset="2"/>
              <a:buChar char="v"/>
            </a:pPr>
            <a:endParaRPr lang="es-ES_tradnl" dirty="0"/>
          </a:p>
          <a:p>
            <a:pPr>
              <a:buFont typeface="Wingdings" panose="05000000000000000000" pitchFamily="2" charset="2"/>
              <a:buChar char="v"/>
            </a:pPr>
            <a:endParaRPr lang="en-US" dirty="0"/>
          </a:p>
        </p:txBody>
      </p:sp>
      <p:sp>
        <p:nvSpPr>
          <p:cNvPr id="3" name="Slide Number Placeholder 2">
            <a:extLst>
              <a:ext uri="{FF2B5EF4-FFF2-40B4-BE49-F238E27FC236}">
                <a16:creationId xmlns:a16="http://schemas.microsoft.com/office/drawing/2014/main" id="{4B95A89C-1FB4-4E15-89DC-453A7FBE410B}"/>
              </a:ext>
            </a:extLst>
          </p:cNvPr>
          <p:cNvSpPr>
            <a:spLocks noGrp="1"/>
          </p:cNvSpPr>
          <p:nvPr>
            <p:ph type="sldNum" sz="quarter" idx="12"/>
          </p:nvPr>
        </p:nvSpPr>
        <p:spPr/>
        <p:txBody>
          <a:bodyPr/>
          <a:lstStyle/>
          <a:p>
            <a:fld id="{94778FA5-C830-4787-AFD0-EB75911ADA7F}" type="slidenum">
              <a:rPr lang="en-US" smtClean="0"/>
              <a:pPr/>
              <a:t>4</a:t>
            </a:fld>
            <a:endParaRPr lang="en-US" dirty="0"/>
          </a:p>
        </p:txBody>
      </p:sp>
      <p:sp>
        <p:nvSpPr>
          <p:cNvPr id="4" name="Title 3">
            <a:extLst>
              <a:ext uri="{FF2B5EF4-FFF2-40B4-BE49-F238E27FC236}">
                <a16:creationId xmlns:a16="http://schemas.microsoft.com/office/drawing/2014/main" id="{E4A30456-1D74-4507-B26B-032C63526314}"/>
              </a:ext>
            </a:extLst>
          </p:cNvPr>
          <p:cNvSpPr>
            <a:spLocks noGrp="1"/>
          </p:cNvSpPr>
          <p:nvPr>
            <p:ph type="title"/>
          </p:nvPr>
        </p:nvSpPr>
        <p:spPr>
          <a:xfrm>
            <a:off x="0" y="274638"/>
            <a:ext cx="12192000" cy="1143000"/>
          </a:xfrm>
        </p:spPr>
        <p:txBody>
          <a:bodyPr>
            <a:normAutofit/>
          </a:bodyPr>
          <a:lstStyle/>
          <a:p>
            <a:pPr algn="ctr"/>
            <a:r>
              <a:rPr lang="es-ES_tradnl" sz="3600" dirty="0"/>
              <a:t>Resultados del PMI – julio 2017 a diciembre 2019</a:t>
            </a:r>
          </a:p>
        </p:txBody>
      </p:sp>
    </p:spTree>
    <p:extLst>
      <p:ext uri="{BB962C8B-B14F-4D97-AF65-F5344CB8AC3E}">
        <p14:creationId xmlns:p14="http://schemas.microsoft.com/office/powerpoint/2010/main" val="13316500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6" name="Rectangle 1"/>
          <p:cNvSpPr txBox="1">
            <a:spLocks/>
          </p:cNvSpPr>
          <p:nvPr/>
        </p:nvSpPr>
        <p:spPr>
          <a:xfrm>
            <a:off x="174624" y="134471"/>
            <a:ext cx="11606628" cy="739588"/>
          </a:xfrm>
          <a:prstGeom prst="rect">
            <a:avLst/>
          </a:prstGeom>
          <a:solidFill>
            <a:schemeClr val="bg1"/>
          </a:solidFill>
        </p:spPr>
        <p:txBody>
          <a:bodyPr lIns="102409" tIns="51205" rIns="102409" bIns="51205" anchor="b">
            <a:noAutofit/>
          </a:bodyPr>
          <a:lstStyle/>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Compasión por persona de datos en las </a:t>
            </a:r>
            <a:r>
              <a:rPr lang="es-ES_tradnl" sz="2500" dirty="0">
                <a:solidFill>
                  <a:srgbClr val="FF0000"/>
                </a:solidFill>
                <a:latin typeface="Tahoma" panose="020B0604030504040204" pitchFamily="34" charset="0"/>
                <a:ea typeface="Tahoma" panose="020B0604030504040204" pitchFamily="34" charset="0"/>
                <a:cs typeface="Tahoma" panose="020B0604030504040204" pitchFamily="34" charset="0"/>
              </a:rPr>
              <a:t>Autorizaciones y Gastos </a:t>
            </a: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AF 17 a AF 19 </a:t>
            </a:r>
            <a:r>
              <a:rPr lang="es-ES_tradnl" sz="2500" dirty="0">
                <a:solidFill>
                  <a:srgbClr val="FF0000"/>
                </a:solidFill>
                <a:latin typeface="Tahoma" panose="020B0604030504040204" pitchFamily="34" charset="0"/>
                <a:ea typeface="Tahoma" panose="020B0604030504040204" pitchFamily="34" charset="0"/>
                <a:cs typeface="Tahoma" panose="020B0604030504040204" pitchFamily="34" charset="0"/>
              </a:rPr>
              <a:t>Edad 0-2</a:t>
            </a: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viviendo en sus Hogar por Etnicidad</a:t>
            </a:r>
          </a:p>
        </p:txBody>
      </p:sp>
      <p:graphicFrame>
        <p:nvGraphicFramePr>
          <p:cNvPr id="4" name="Table 3"/>
          <p:cNvGraphicFramePr>
            <a:graphicFrameLocks noGrp="1"/>
          </p:cNvGraphicFramePr>
          <p:nvPr>
            <p:extLst>
              <p:ext uri="{D42A27DB-BD31-4B8C-83A1-F6EECF244321}">
                <p14:modId xmlns:p14="http://schemas.microsoft.com/office/powerpoint/2010/main" val="3599963960"/>
              </p:ext>
            </p:extLst>
          </p:nvPr>
        </p:nvGraphicFramePr>
        <p:xfrm>
          <a:off x="174624" y="4495800"/>
          <a:ext cx="11712577" cy="2278408"/>
        </p:xfrm>
        <a:graphic>
          <a:graphicData uri="http://schemas.openxmlformats.org/drawingml/2006/table">
            <a:tbl>
              <a:tblPr>
                <a:tableStyleId>{5C22544A-7EE6-4342-B048-85BDC9FD1C3A}</a:tableStyleId>
              </a:tblPr>
              <a:tblGrid>
                <a:gridCol w="1874011">
                  <a:extLst>
                    <a:ext uri="{9D8B030D-6E8A-4147-A177-3AD203B41FA5}">
                      <a16:colId xmlns:a16="http://schemas.microsoft.com/office/drawing/2014/main" val="20000"/>
                    </a:ext>
                  </a:extLst>
                </a:gridCol>
                <a:gridCol w="1639761">
                  <a:extLst>
                    <a:ext uri="{9D8B030D-6E8A-4147-A177-3AD203B41FA5}">
                      <a16:colId xmlns:a16="http://schemas.microsoft.com/office/drawing/2014/main" val="20002"/>
                    </a:ext>
                  </a:extLst>
                </a:gridCol>
                <a:gridCol w="1639761">
                  <a:extLst>
                    <a:ext uri="{9D8B030D-6E8A-4147-A177-3AD203B41FA5}">
                      <a16:colId xmlns:a16="http://schemas.microsoft.com/office/drawing/2014/main" val="794868278"/>
                    </a:ext>
                  </a:extLst>
                </a:gridCol>
                <a:gridCol w="1639761">
                  <a:extLst>
                    <a:ext uri="{9D8B030D-6E8A-4147-A177-3AD203B41FA5}">
                      <a16:colId xmlns:a16="http://schemas.microsoft.com/office/drawing/2014/main" val="20003"/>
                    </a:ext>
                  </a:extLst>
                </a:gridCol>
                <a:gridCol w="1639761">
                  <a:extLst>
                    <a:ext uri="{9D8B030D-6E8A-4147-A177-3AD203B41FA5}">
                      <a16:colId xmlns:a16="http://schemas.microsoft.com/office/drawing/2014/main" val="2291227241"/>
                    </a:ext>
                  </a:extLst>
                </a:gridCol>
                <a:gridCol w="1639761">
                  <a:extLst>
                    <a:ext uri="{9D8B030D-6E8A-4147-A177-3AD203B41FA5}">
                      <a16:colId xmlns:a16="http://schemas.microsoft.com/office/drawing/2014/main" val="2638859212"/>
                    </a:ext>
                  </a:extLst>
                </a:gridCol>
                <a:gridCol w="1639761">
                  <a:extLst>
                    <a:ext uri="{9D8B030D-6E8A-4147-A177-3AD203B41FA5}">
                      <a16:colId xmlns:a16="http://schemas.microsoft.com/office/drawing/2014/main" val="3451478934"/>
                    </a:ext>
                  </a:extLst>
                </a:gridCol>
              </a:tblGrid>
              <a:tr h="492462">
                <a:tc rowSpan="2">
                  <a:txBody>
                    <a:bodyPr/>
                    <a:lstStyle/>
                    <a:p>
                      <a:r>
                        <a:rPr lang="es-ES_tradnl" sz="1300" b="1" noProof="0"/>
                        <a:t>Etnicidad</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s-ES_tradnl" sz="1300" b="1" noProof="0" dirty="0"/>
                        <a:t>Edad 0-2 AF17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s-ES_tradnl" sz="1300" b="1" noProof="0"/>
                        <a:t>Edad 0-2 FY 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300" b="1" noProof="0"/>
                        <a:t>Edad 0-2 FY 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90146">
                <a:tc vMerge="1">
                  <a:txBody>
                    <a:bodyPr/>
                    <a:lstStyle/>
                    <a:p>
                      <a:endParaRPr lang="en-US" sz="1400" b="0" dirty="0"/>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_tradnl" sz="1200" noProof="0"/>
                        <a:t>Autorizaciones</a:t>
                      </a:r>
                      <a:endParaRPr lang="es-ES_tradnl" sz="1600" noProof="0"/>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200" b="0" i="0" u="none" strike="noStrike" noProof="0">
                          <a:solidFill>
                            <a:srgbClr val="000000"/>
                          </a:solidFill>
                          <a:latin typeface="Calibri"/>
                        </a:rPr>
                        <a:t>Gastos</a:t>
                      </a:r>
                      <a:endParaRPr lang="es-ES_tradnl" sz="1400" b="0" i="0" u="none" strike="noStrike" noProof="0">
                        <a:solidFill>
                          <a:srgbClr val="000000"/>
                        </a:solidFill>
                        <a:latin typeface="Calibri"/>
                      </a:endParaRP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_tradnl" sz="1200" noProof="0"/>
                        <a:t>Autorizaciones</a:t>
                      </a:r>
                      <a:endParaRPr lang="es-ES_tradnl" sz="1600" noProof="0"/>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200" noProof="0"/>
                        <a:t>Gastos</a:t>
                      </a:r>
                      <a:endParaRPr lang="es-ES_tradnl" sz="1400" b="0" i="0" u="none" strike="noStrike" noProof="0">
                        <a:solidFill>
                          <a:srgbClr val="000000"/>
                        </a:solidFill>
                        <a:latin typeface="Calibri"/>
                      </a:endParaRP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_tradnl" sz="1200" noProof="0"/>
                        <a:t>Autorizaciones</a:t>
                      </a:r>
                      <a:endParaRPr lang="es-ES_tradnl" sz="1600" noProof="0"/>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200" b="0" i="0" u="none" strike="noStrike" noProof="0">
                          <a:solidFill>
                            <a:srgbClr val="000000"/>
                          </a:solidFill>
                          <a:latin typeface="Calibri"/>
                        </a:rPr>
                        <a:t>Gastos</a:t>
                      </a:r>
                      <a:endParaRPr lang="es-ES_tradnl" sz="1400" b="0" i="0" u="none" strike="noStrike" noProof="0">
                        <a:solidFill>
                          <a:srgbClr val="000000"/>
                        </a:solidFill>
                        <a:latin typeface="Calibri"/>
                      </a:endParaRP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57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400" b="0" noProof="0"/>
                        <a:t>Asiaticos</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solidFill>
                            <a:srgbClr val="000000"/>
                          </a:solidFill>
                          <a:effectLst/>
                          <a:latin typeface="Calibri" panose="020F0502020204030204" pitchFamily="34" charset="0"/>
                        </a:rPr>
                        <a:t>$8,226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solidFill>
                            <a:srgbClr val="000000"/>
                          </a:solidFill>
                          <a:latin typeface="Calibri"/>
                        </a:rPr>
                        <a:t>$5,957</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rPr>
                        <a:t>$8,353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rPr>
                        <a:t>$6,128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cs typeface="Calibri" panose="020F0502020204030204" pitchFamily="34" charset="0"/>
                        </a:rPr>
                        <a:t>$7,814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cs typeface="Calibri" panose="020F0502020204030204" pitchFamily="34" charset="0"/>
                        </a:rPr>
                        <a:t>$5,813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2942400"/>
                  </a:ext>
                </a:extLst>
              </a:tr>
              <a:tr h="265777">
                <a:tc>
                  <a:txBody>
                    <a:bodyPr/>
                    <a:lstStyle/>
                    <a:p>
                      <a:r>
                        <a:rPr lang="es-ES_tradnl" sz="1400" b="0" noProof="0"/>
                        <a:t>Afro-Americano</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solidFill>
                            <a:srgbClr val="000000"/>
                          </a:solidFill>
                          <a:effectLst/>
                          <a:latin typeface="Calibri" panose="020F0502020204030204" pitchFamily="34" charset="0"/>
                        </a:rPr>
                        <a:t>$5,532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solidFill>
                            <a:srgbClr val="000000"/>
                          </a:solidFill>
                          <a:latin typeface="Calibri"/>
                        </a:rPr>
                        <a:t>$3,504</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rPr>
                        <a:t>$6,291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rPr>
                        <a:t>$3,794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cs typeface="Calibri" panose="020F0502020204030204" pitchFamily="34" charset="0"/>
                        </a:rPr>
                        <a:t>$8,112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cs typeface="Calibri" panose="020F0502020204030204" pitchFamily="34" charset="0"/>
                        </a:rPr>
                        <a:t>$5,772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65777">
                <a:tc>
                  <a:txBody>
                    <a:bodyPr/>
                    <a:lstStyle/>
                    <a:p>
                      <a:r>
                        <a:rPr lang="es-ES_tradnl" sz="1400" b="0" noProof="0"/>
                        <a:t>Hispano</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solidFill>
                            <a:srgbClr val="000000"/>
                          </a:solidFill>
                          <a:effectLst/>
                          <a:latin typeface="Calibri" panose="020F0502020204030204" pitchFamily="34" charset="0"/>
                        </a:rPr>
                        <a:t>$8,011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solidFill>
                            <a:srgbClr val="000000"/>
                          </a:solidFill>
                          <a:latin typeface="Calibri"/>
                        </a:rPr>
                        <a:t>$5,418</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rPr>
                        <a:t>$8,413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rPr>
                        <a:t>$5,894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cs typeface="Calibri" panose="020F0502020204030204" pitchFamily="34" charset="0"/>
                        </a:rPr>
                        <a:t>$8,449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cs typeface="Calibri" panose="020F0502020204030204" pitchFamily="34" charset="0"/>
                        </a:rPr>
                        <a:t>$5,962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65777">
                <a:tc>
                  <a:txBody>
                    <a:bodyPr/>
                    <a:lstStyle/>
                    <a:p>
                      <a:r>
                        <a:rPr lang="es-ES_tradnl" sz="1400" b="0" noProof="0"/>
                        <a:t>Blanco</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ES_tradnl" sz="1600" b="0" i="0" u="none" strike="noStrike" noProof="0">
                          <a:solidFill>
                            <a:srgbClr val="000000"/>
                          </a:solidFill>
                          <a:effectLst/>
                          <a:latin typeface="Calibri" panose="020F0502020204030204" pitchFamily="34" charset="0"/>
                        </a:rPr>
                        <a:t>$6,837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ES_tradnl" sz="1600" b="0" i="0" u="none" strike="noStrike" noProof="0">
                          <a:solidFill>
                            <a:srgbClr val="000000"/>
                          </a:solidFill>
                          <a:latin typeface="Calibri"/>
                        </a:rPr>
                        <a:t>$4,762</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rPr>
                        <a:t>$8,282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rPr>
                        <a:t>$5,692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cs typeface="Calibri" panose="020F0502020204030204" pitchFamily="34" charset="0"/>
                        </a:rPr>
                        <a:t>$6,905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cs typeface="Calibri" panose="020F0502020204030204" pitchFamily="34" charset="0"/>
                        </a:rPr>
                        <a:t>$4,865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65777">
                <a:tc>
                  <a:txBody>
                    <a:bodyPr/>
                    <a:lstStyle/>
                    <a:p>
                      <a:r>
                        <a:rPr lang="es-ES_tradnl" sz="1400" b="0" noProof="0"/>
                        <a:t>Otro</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ES_tradnl" sz="1600" b="0" i="0" u="none" strike="noStrike" noProof="0">
                          <a:solidFill>
                            <a:srgbClr val="000000"/>
                          </a:solidFill>
                          <a:effectLst/>
                          <a:latin typeface="Calibri" panose="020F0502020204030204" pitchFamily="34" charset="0"/>
                        </a:rPr>
                        <a:t>$6,986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ES_tradnl" sz="1600" b="0" i="0" u="none" strike="noStrike" noProof="0">
                          <a:solidFill>
                            <a:srgbClr val="000000"/>
                          </a:solidFill>
                          <a:latin typeface="Calibri"/>
                        </a:rPr>
                        <a:t>$4,770</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rPr>
                        <a:t>$7,844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rPr>
                        <a:t>$5,555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cs typeface="Calibri" panose="020F0502020204030204" pitchFamily="34" charset="0"/>
                        </a:rPr>
                        <a:t>$8,808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cs typeface="Calibri" panose="020F0502020204030204" pitchFamily="34" charset="0"/>
                        </a:rPr>
                        <a:t>$6,250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7703292"/>
                  </a:ext>
                </a:extLst>
              </a:tr>
              <a:tr h="265777">
                <a:tc>
                  <a:txBody>
                    <a:bodyPr/>
                    <a:lstStyle/>
                    <a:p>
                      <a:r>
                        <a:rPr lang="es-ES_tradnl" sz="1400" b="0" noProof="0"/>
                        <a:t>Promedio</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solidFill>
                            <a:srgbClr val="000000"/>
                          </a:solidFill>
                          <a:effectLst/>
                          <a:latin typeface="Calibri" panose="020F0502020204030204" pitchFamily="34" charset="0"/>
                        </a:rPr>
                        <a:t>$7,750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solidFill>
                            <a:srgbClr val="000000"/>
                          </a:solidFill>
                          <a:latin typeface="Calibri"/>
                        </a:rPr>
                        <a:t>$5,303</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rPr>
                        <a:t>$8,256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rPr>
                        <a:t>$5,805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a:effectLst/>
                          <a:latin typeface="Calibri" panose="020F0502020204030204" pitchFamily="34" charset="0"/>
                          <a:cs typeface="Calibri" panose="020F0502020204030204" pitchFamily="34" charset="0"/>
                        </a:rPr>
                        <a:t>$8,281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600" b="0" i="0" u="none" strike="noStrike" noProof="0" dirty="0">
                          <a:effectLst/>
                          <a:latin typeface="Calibri" panose="020F0502020204030204" pitchFamily="34" charset="0"/>
                          <a:cs typeface="Calibri" panose="020F0502020204030204" pitchFamily="34" charset="0"/>
                        </a:rPr>
                        <a:t>$5,887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Slide Number Placeholder 1">
            <a:extLst>
              <a:ext uri="{FF2B5EF4-FFF2-40B4-BE49-F238E27FC236}">
                <a16:creationId xmlns:a16="http://schemas.microsoft.com/office/drawing/2014/main" id="{2986ADCF-5403-4512-9C96-4D0936733785}"/>
              </a:ext>
            </a:extLst>
          </p:cNvPr>
          <p:cNvSpPr>
            <a:spLocks noGrp="1"/>
          </p:cNvSpPr>
          <p:nvPr>
            <p:ph type="sldNum" sz="quarter" idx="12"/>
          </p:nvPr>
        </p:nvSpPr>
        <p:spPr/>
        <p:txBody>
          <a:bodyPr/>
          <a:lstStyle/>
          <a:p>
            <a:fld id="{94778FA5-C830-4787-AFD0-EB75911ADA7F}" type="slidenum">
              <a:rPr lang="en-US" smtClean="0"/>
              <a:pPr/>
              <a:t>40</a:t>
            </a:fld>
            <a:endParaRPr lang="en-US"/>
          </a:p>
        </p:txBody>
      </p:sp>
      <p:graphicFrame>
        <p:nvGraphicFramePr>
          <p:cNvPr id="9" name="Content Placeholder 8">
            <a:extLst>
              <a:ext uri="{FF2B5EF4-FFF2-40B4-BE49-F238E27FC236}">
                <a16:creationId xmlns:a16="http://schemas.microsoft.com/office/drawing/2014/main" id="{12F3FE0A-C10F-4EF2-A3C5-EE009F6D412C}"/>
              </a:ext>
            </a:extLst>
          </p:cNvPr>
          <p:cNvGraphicFramePr>
            <a:graphicFrameLocks noGrp="1"/>
          </p:cNvGraphicFramePr>
          <p:nvPr>
            <p:ph sz="half" idx="1"/>
            <p:extLst>
              <p:ext uri="{D42A27DB-BD31-4B8C-83A1-F6EECF244321}">
                <p14:modId xmlns:p14="http://schemas.microsoft.com/office/powerpoint/2010/main" val="66228232"/>
              </p:ext>
            </p:extLst>
          </p:nvPr>
        </p:nvGraphicFramePr>
        <p:xfrm>
          <a:off x="904507" y="741677"/>
          <a:ext cx="10638252" cy="38553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332923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6" name="Rectangle 1"/>
          <p:cNvSpPr txBox="1">
            <a:spLocks/>
          </p:cNvSpPr>
          <p:nvPr/>
        </p:nvSpPr>
        <p:spPr>
          <a:xfrm>
            <a:off x="201612" y="-8709"/>
            <a:ext cx="11788776" cy="739588"/>
          </a:xfrm>
          <a:prstGeom prst="rect">
            <a:avLst/>
          </a:prstGeom>
          <a:solidFill>
            <a:schemeClr val="bg1"/>
          </a:solidFill>
        </p:spPr>
        <p:txBody>
          <a:bodyPr lIns="102409" tIns="51205" rIns="102409" bIns="51205" anchor="b">
            <a:noAutofit/>
          </a:bodyPr>
          <a:lstStyle/>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Compasión por persona de datos en las </a:t>
            </a:r>
            <a:r>
              <a:rPr lang="es-ES_tradnl" sz="2500" dirty="0">
                <a:solidFill>
                  <a:srgbClr val="FF0000"/>
                </a:solidFill>
                <a:latin typeface="Tahoma" panose="020B0604030504040204" pitchFamily="34" charset="0"/>
                <a:ea typeface="Tahoma" panose="020B0604030504040204" pitchFamily="34" charset="0"/>
                <a:cs typeface="Tahoma" panose="020B0604030504040204" pitchFamily="34" charset="0"/>
              </a:rPr>
              <a:t>Autorizaciones y Gastos </a:t>
            </a: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AF 17 a AF 19 </a:t>
            </a:r>
            <a:r>
              <a:rPr lang="es-ES_tradnl" sz="2500" dirty="0">
                <a:solidFill>
                  <a:srgbClr val="FF0000"/>
                </a:solidFill>
                <a:latin typeface="Tahoma" panose="020B0604030504040204" pitchFamily="34" charset="0"/>
                <a:ea typeface="Tahoma" panose="020B0604030504040204" pitchFamily="34" charset="0"/>
                <a:cs typeface="Tahoma" panose="020B0604030504040204" pitchFamily="34" charset="0"/>
              </a:rPr>
              <a:t>Edades 3-21 </a:t>
            </a: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Viviendo en sus Hogar por Etnicidad</a:t>
            </a:r>
          </a:p>
        </p:txBody>
      </p:sp>
      <p:graphicFrame>
        <p:nvGraphicFramePr>
          <p:cNvPr id="4" name="Table 3"/>
          <p:cNvGraphicFramePr>
            <a:graphicFrameLocks noGrp="1"/>
          </p:cNvGraphicFramePr>
          <p:nvPr>
            <p:extLst>
              <p:ext uri="{D42A27DB-BD31-4B8C-83A1-F6EECF244321}">
                <p14:modId xmlns:p14="http://schemas.microsoft.com/office/powerpoint/2010/main" val="2929808635"/>
              </p:ext>
            </p:extLst>
          </p:nvPr>
        </p:nvGraphicFramePr>
        <p:xfrm>
          <a:off x="464724" y="4482290"/>
          <a:ext cx="11552652" cy="2304327"/>
        </p:xfrm>
        <a:graphic>
          <a:graphicData uri="http://schemas.openxmlformats.org/drawingml/2006/table">
            <a:tbl>
              <a:tblPr>
                <a:tableStyleId>{5C22544A-7EE6-4342-B048-85BDC9FD1C3A}</a:tableStyleId>
              </a:tblPr>
              <a:tblGrid>
                <a:gridCol w="1828800">
                  <a:extLst>
                    <a:ext uri="{9D8B030D-6E8A-4147-A177-3AD203B41FA5}">
                      <a16:colId xmlns:a16="http://schemas.microsoft.com/office/drawing/2014/main" val="20000"/>
                    </a:ext>
                  </a:extLst>
                </a:gridCol>
                <a:gridCol w="1620642">
                  <a:extLst>
                    <a:ext uri="{9D8B030D-6E8A-4147-A177-3AD203B41FA5}">
                      <a16:colId xmlns:a16="http://schemas.microsoft.com/office/drawing/2014/main" val="20002"/>
                    </a:ext>
                  </a:extLst>
                </a:gridCol>
                <a:gridCol w="1620642">
                  <a:extLst>
                    <a:ext uri="{9D8B030D-6E8A-4147-A177-3AD203B41FA5}">
                      <a16:colId xmlns:a16="http://schemas.microsoft.com/office/drawing/2014/main" val="794868278"/>
                    </a:ext>
                  </a:extLst>
                </a:gridCol>
                <a:gridCol w="1620642">
                  <a:extLst>
                    <a:ext uri="{9D8B030D-6E8A-4147-A177-3AD203B41FA5}">
                      <a16:colId xmlns:a16="http://schemas.microsoft.com/office/drawing/2014/main" val="20003"/>
                    </a:ext>
                  </a:extLst>
                </a:gridCol>
                <a:gridCol w="1620642">
                  <a:extLst>
                    <a:ext uri="{9D8B030D-6E8A-4147-A177-3AD203B41FA5}">
                      <a16:colId xmlns:a16="http://schemas.microsoft.com/office/drawing/2014/main" val="2291227241"/>
                    </a:ext>
                  </a:extLst>
                </a:gridCol>
                <a:gridCol w="1620642">
                  <a:extLst>
                    <a:ext uri="{9D8B030D-6E8A-4147-A177-3AD203B41FA5}">
                      <a16:colId xmlns:a16="http://schemas.microsoft.com/office/drawing/2014/main" val="2527890091"/>
                    </a:ext>
                  </a:extLst>
                </a:gridCol>
                <a:gridCol w="1620642">
                  <a:extLst>
                    <a:ext uri="{9D8B030D-6E8A-4147-A177-3AD203B41FA5}">
                      <a16:colId xmlns:a16="http://schemas.microsoft.com/office/drawing/2014/main" val="1111374326"/>
                    </a:ext>
                  </a:extLst>
                </a:gridCol>
              </a:tblGrid>
              <a:tr h="508169">
                <a:tc rowSpan="2">
                  <a:txBody>
                    <a:bodyPr/>
                    <a:lstStyle/>
                    <a:p>
                      <a:r>
                        <a:rPr lang="en-US" sz="1300" b="1" dirty="0" err="1"/>
                        <a:t>Ethnicidad</a:t>
                      </a:r>
                      <a:endParaRPr lang="en-US" sz="1300" b="1" dirty="0"/>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300" b="1" dirty="0" err="1"/>
                        <a:t>Edad</a:t>
                      </a:r>
                      <a:r>
                        <a:rPr lang="en-US" sz="1300" b="1" dirty="0"/>
                        <a:t> 3-21 AF 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300" b="1" dirty="0" err="1"/>
                        <a:t>Edad</a:t>
                      </a:r>
                      <a:r>
                        <a:rPr lang="en-US" sz="1300" b="1" dirty="0"/>
                        <a:t> 3-21 AF 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dirty="0" err="1"/>
                        <a:t>Edad</a:t>
                      </a:r>
                      <a:r>
                        <a:rPr lang="en-US" sz="1300" b="1" dirty="0"/>
                        <a:t> 3-21 AF 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77734">
                <a:tc vMerge="1">
                  <a:txBody>
                    <a:bodyPr/>
                    <a:lstStyle/>
                    <a:p>
                      <a:endParaRPr lang="en-US" sz="1400" b="0" dirty="0"/>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_tradnl" sz="1200" noProof="0" dirty="0"/>
                        <a:t>Autorizaciones</a:t>
                      </a:r>
                      <a:endParaRPr lang="es-ES_tradnl" sz="1600" noProof="0" dirty="0"/>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_tradnl" sz="1200" noProof="0" dirty="0"/>
                        <a:t>Gastos</a:t>
                      </a:r>
                      <a:endParaRPr lang="es-ES_tradnl" sz="1400" b="0" i="0" u="none" strike="noStrike" noProof="0" dirty="0">
                        <a:solidFill>
                          <a:srgbClr val="000000"/>
                        </a:solidFill>
                        <a:latin typeface="Calibri"/>
                      </a:endParaRP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_tradnl" sz="1200" noProof="0" dirty="0"/>
                        <a:t>Autorizaciones</a:t>
                      </a:r>
                      <a:endParaRPr lang="es-ES_tradnl" sz="1600" noProof="0" dirty="0"/>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dirty="0" err="1"/>
                        <a:t>Gastos</a:t>
                      </a:r>
                      <a:endParaRPr lang="en-US" sz="1400" b="0" i="0" u="none" strike="noStrike" dirty="0">
                        <a:solidFill>
                          <a:srgbClr val="000000"/>
                        </a:solidFill>
                        <a:latin typeface="Calibri"/>
                      </a:endParaRP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_tradnl" sz="1200" noProof="0" dirty="0"/>
                        <a:t>Autorizaciones</a:t>
                      </a:r>
                      <a:endParaRPr lang="es-ES_tradnl" sz="1600" noProof="0" dirty="0"/>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dirty="0"/>
                        <a:t>     </a:t>
                      </a:r>
                      <a:r>
                        <a:rPr lang="en-US" sz="1200" dirty="0" err="1"/>
                        <a:t>Gastos</a:t>
                      </a:r>
                      <a:r>
                        <a:rPr lang="en-US" sz="1200" dirty="0"/>
                        <a:t> </a:t>
                      </a:r>
                      <a:endParaRPr lang="en-US" sz="1400" b="0" i="0" u="none" strike="noStrike" dirty="0">
                        <a:solidFill>
                          <a:srgbClr val="000000"/>
                        </a:solidFill>
                        <a:latin typeface="Calibri"/>
                      </a:endParaRP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74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a:t>Asiaticos</a:t>
                      </a:r>
                      <a:endParaRPr lang="en-US" sz="1400" b="0" dirty="0"/>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$6,348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panose="020F0502020204030204" pitchFamily="34" charset="0"/>
                        </a:rPr>
                        <a:t>$4,616</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$7,206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$5,188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$8,239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$5,997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2942400"/>
                  </a:ext>
                </a:extLst>
              </a:tr>
              <a:tr h="267479">
                <a:tc>
                  <a:txBody>
                    <a:bodyPr/>
                    <a:lstStyle/>
                    <a:p>
                      <a:r>
                        <a:rPr lang="en-US" sz="1400" b="0" dirty="0"/>
                        <a:t>Afro-Americano</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$6,208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panose="020F0502020204030204" pitchFamily="34" charset="0"/>
                        </a:rPr>
                        <a:t>$4,589</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$7,048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$4,999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$8,063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$5,684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67479">
                <a:tc>
                  <a:txBody>
                    <a:bodyPr/>
                    <a:lstStyle/>
                    <a:p>
                      <a:r>
                        <a:rPr lang="en-US" sz="1400" b="0" dirty="0"/>
                        <a:t>Hispano</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$5,281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panose="020F0502020204030204" pitchFamily="34" charset="0"/>
                        </a:rPr>
                        <a:t>$3,854</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$5,960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$4,335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$6,754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$5,004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67479">
                <a:tc>
                  <a:txBody>
                    <a:bodyPr/>
                    <a:lstStyle/>
                    <a:p>
                      <a:r>
                        <a:rPr lang="en-US" sz="1400" b="0" dirty="0"/>
                        <a:t>Blanco</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$6,753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panose="020F0502020204030204" pitchFamily="34" charset="0"/>
                        </a:rPr>
                        <a:t>$4,491</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$7,440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$4,962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$8,464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$5,511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67479">
                <a:tc>
                  <a:txBody>
                    <a:bodyPr/>
                    <a:lstStyle/>
                    <a:p>
                      <a:r>
                        <a:rPr lang="en-US" sz="1400" b="0" dirty="0" err="1"/>
                        <a:t>Otro</a:t>
                      </a:r>
                      <a:endParaRPr lang="en-US" sz="1400" b="0" dirty="0"/>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$7,585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panose="020F0502020204030204" pitchFamily="34" charset="0"/>
                        </a:rPr>
                        <a:t>$5,521</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$7,991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$5,689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$8,730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$5,963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7703292"/>
                  </a:ext>
                </a:extLst>
              </a:tr>
              <a:tr h="267479">
                <a:tc>
                  <a:txBody>
                    <a:bodyPr/>
                    <a:lstStyle/>
                    <a:p>
                      <a:r>
                        <a:rPr lang="en-US" sz="1400" b="0" dirty="0" err="1"/>
                        <a:t>Promedio</a:t>
                      </a:r>
                      <a:endParaRPr lang="en-US" sz="1400" b="0" dirty="0"/>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$5,803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panose="020F0502020204030204" pitchFamily="34" charset="0"/>
                        </a:rPr>
                        <a:t>$4,195</a:t>
                      </a: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$6,498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$4,659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$7,370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cs typeface="Calibri" panose="020F0502020204030204" pitchFamily="34" charset="0"/>
                        </a:rPr>
                        <a:t>$5,312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Slide Number Placeholder 1">
            <a:extLst>
              <a:ext uri="{FF2B5EF4-FFF2-40B4-BE49-F238E27FC236}">
                <a16:creationId xmlns:a16="http://schemas.microsoft.com/office/drawing/2014/main" id="{2986ADCF-5403-4512-9C96-4D0936733785}"/>
              </a:ext>
            </a:extLst>
          </p:cNvPr>
          <p:cNvSpPr>
            <a:spLocks noGrp="1"/>
          </p:cNvSpPr>
          <p:nvPr>
            <p:ph type="sldNum" sz="quarter" idx="12"/>
          </p:nvPr>
        </p:nvSpPr>
        <p:spPr/>
        <p:txBody>
          <a:bodyPr/>
          <a:lstStyle/>
          <a:p>
            <a:fld id="{94778FA5-C830-4787-AFD0-EB75911ADA7F}" type="slidenum">
              <a:rPr lang="en-US" smtClean="0"/>
              <a:pPr/>
              <a:t>41</a:t>
            </a:fld>
            <a:endParaRPr lang="en-US" dirty="0"/>
          </a:p>
        </p:txBody>
      </p:sp>
      <p:graphicFrame>
        <p:nvGraphicFramePr>
          <p:cNvPr id="9" name="Content Placeholder 8">
            <a:extLst>
              <a:ext uri="{FF2B5EF4-FFF2-40B4-BE49-F238E27FC236}">
                <a16:creationId xmlns:a16="http://schemas.microsoft.com/office/drawing/2014/main" id="{12F3FE0A-C10F-4EF2-A3C5-EE009F6D412C}"/>
              </a:ext>
            </a:extLst>
          </p:cNvPr>
          <p:cNvGraphicFramePr>
            <a:graphicFrameLocks noGrp="1"/>
          </p:cNvGraphicFramePr>
          <p:nvPr>
            <p:ph sz="half" idx="1"/>
          </p:nvPr>
        </p:nvGraphicFramePr>
        <p:xfrm>
          <a:off x="1143000" y="472435"/>
          <a:ext cx="10638252" cy="4144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540915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6" name="Rectangle 1"/>
          <p:cNvSpPr txBox="1">
            <a:spLocks/>
          </p:cNvSpPr>
          <p:nvPr/>
        </p:nvSpPr>
        <p:spPr>
          <a:xfrm>
            <a:off x="431806" y="62690"/>
            <a:ext cx="11430000" cy="739588"/>
          </a:xfrm>
          <a:prstGeom prst="rect">
            <a:avLst/>
          </a:prstGeom>
          <a:solidFill>
            <a:schemeClr val="bg1"/>
          </a:solidFill>
        </p:spPr>
        <p:txBody>
          <a:bodyPr lIns="102409" tIns="51205" rIns="102409" bIns="51205" anchor="b">
            <a:noAutofit/>
          </a:bodyPr>
          <a:lstStyle/>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Compasión por persona de datos en las </a:t>
            </a:r>
            <a:r>
              <a:rPr lang="es-ES_tradnl" sz="2500" dirty="0">
                <a:solidFill>
                  <a:srgbClr val="FF0000"/>
                </a:solidFill>
                <a:latin typeface="Tahoma" panose="020B0604030504040204" pitchFamily="34" charset="0"/>
                <a:ea typeface="Tahoma" panose="020B0604030504040204" pitchFamily="34" charset="0"/>
                <a:cs typeface="Tahoma" panose="020B0604030504040204" pitchFamily="34" charset="0"/>
              </a:rPr>
              <a:t>Autorizaciones y Gastos </a:t>
            </a: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pPr algn="ctr" defTabSz="1024087">
              <a:spcBef>
                <a:spcPct val="0"/>
              </a:spcBef>
              <a:defRPr/>
            </a:pP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AF 17 a AF 19 </a:t>
            </a:r>
            <a:r>
              <a:rPr lang="es-ES_tradnl" sz="2500" dirty="0">
                <a:solidFill>
                  <a:srgbClr val="FF0000"/>
                </a:solidFill>
                <a:latin typeface="Tahoma" panose="020B0604030504040204" pitchFamily="34" charset="0"/>
                <a:ea typeface="Tahoma" panose="020B0604030504040204" pitchFamily="34" charset="0"/>
                <a:cs typeface="Tahoma" panose="020B0604030504040204" pitchFamily="34" charset="0"/>
              </a:rPr>
              <a:t>Edad 21+ </a:t>
            </a:r>
            <a:r>
              <a:rPr lang="es-ES_tradnl" sz="25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Viviendo en sus Hogar por Etnicidad</a:t>
            </a:r>
          </a:p>
        </p:txBody>
      </p:sp>
      <p:graphicFrame>
        <p:nvGraphicFramePr>
          <p:cNvPr id="4" name="Table 3"/>
          <p:cNvGraphicFramePr>
            <a:graphicFrameLocks noGrp="1"/>
          </p:cNvGraphicFramePr>
          <p:nvPr>
            <p:extLst>
              <p:ext uri="{D42A27DB-BD31-4B8C-83A1-F6EECF244321}">
                <p14:modId xmlns:p14="http://schemas.microsoft.com/office/powerpoint/2010/main" val="2016261243"/>
              </p:ext>
            </p:extLst>
          </p:nvPr>
        </p:nvGraphicFramePr>
        <p:xfrm>
          <a:off x="228600" y="4495800"/>
          <a:ext cx="11535948" cy="2299510"/>
        </p:xfrm>
        <a:graphic>
          <a:graphicData uri="http://schemas.openxmlformats.org/drawingml/2006/table">
            <a:tbl>
              <a:tblPr>
                <a:tableStyleId>{5C22544A-7EE6-4342-B048-85BDC9FD1C3A}</a:tableStyleId>
              </a:tblPr>
              <a:tblGrid>
                <a:gridCol w="1828800">
                  <a:extLst>
                    <a:ext uri="{9D8B030D-6E8A-4147-A177-3AD203B41FA5}">
                      <a16:colId xmlns:a16="http://schemas.microsoft.com/office/drawing/2014/main" val="20000"/>
                    </a:ext>
                  </a:extLst>
                </a:gridCol>
                <a:gridCol w="1617858">
                  <a:extLst>
                    <a:ext uri="{9D8B030D-6E8A-4147-A177-3AD203B41FA5}">
                      <a16:colId xmlns:a16="http://schemas.microsoft.com/office/drawing/2014/main" val="20002"/>
                    </a:ext>
                  </a:extLst>
                </a:gridCol>
                <a:gridCol w="1617858">
                  <a:extLst>
                    <a:ext uri="{9D8B030D-6E8A-4147-A177-3AD203B41FA5}">
                      <a16:colId xmlns:a16="http://schemas.microsoft.com/office/drawing/2014/main" val="794868278"/>
                    </a:ext>
                  </a:extLst>
                </a:gridCol>
                <a:gridCol w="1617858">
                  <a:extLst>
                    <a:ext uri="{9D8B030D-6E8A-4147-A177-3AD203B41FA5}">
                      <a16:colId xmlns:a16="http://schemas.microsoft.com/office/drawing/2014/main" val="20003"/>
                    </a:ext>
                  </a:extLst>
                </a:gridCol>
                <a:gridCol w="1617858">
                  <a:extLst>
                    <a:ext uri="{9D8B030D-6E8A-4147-A177-3AD203B41FA5}">
                      <a16:colId xmlns:a16="http://schemas.microsoft.com/office/drawing/2014/main" val="2291227241"/>
                    </a:ext>
                  </a:extLst>
                </a:gridCol>
                <a:gridCol w="1617858">
                  <a:extLst>
                    <a:ext uri="{9D8B030D-6E8A-4147-A177-3AD203B41FA5}">
                      <a16:colId xmlns:a16="http://schemas.microsoft.com/office/drawing/2014/main" val="2748012002"/>
                    </a:ext>
                  </a:extLst>
                </a:gridCol>
                <a:gridCol w="1617858">
                  <a:extLst>
                    <a:ext uri="{9D8B030D-6E8A-4147-A177-3AD203B41FA5}">
                      <a16:colId xmlns:a16="http://schemas.microsoft.com/office/drawing/2014/main" val="4103400077"/>
                    </a:ext>
                  </a:extLst>
                </a:gridCol>
              </a:tblGrid>
              <a:tr h="381000">
                <a:tc rowSpan="2">
                  <a:txBody>
                    <a:bodyPr/>
                    <a:lstStyle/>
                    <a:p>
                      <a:r>
                        <a:rPr lang="en-US" sz="1300" b="1" dirty="0" err="1"/>
                        <a:t>Etnicidad</a:t>
                      </a:r>
                      <a:endParaRPr lang="en-US" sz="1300" b="1" dirty="0"/>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300" b="1" dirty="0"/>
                        <a:t>Age 22+ FY 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300" b="1" dirty="0"/>
                        <a:t>Age 22+ FY 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dirty="0"/>
                        <a:t>Age 22+ FY 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47386">
                <a:tc vMerge="1">
                  <a:txBody>
                    <a:bodyPr/>
                    <a:lstStyle/>
                    <a:p>
                      <a:endParaRPr lang="en-US" sz="1400" b="0" dirty="0"/>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_tradnl" sz="1200" noProof="0" dirty="0"/>
                        <a:t>Autorizaciones</a:t>
                      </a:r>
                      <a:endParaRPr lang="es-ES_tradnl" sz="1600" noProof="0" dirty="0"/>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err="1">
                          <a:solidFill>
                            <a:srgbClr val="000000"/>
                          </a:solidFill>
                          <a:latin typeface="Calibri"/>
                        </a:rPr>
                        <a:t>Gastos</a:t>
                      </a:r>
                      <a:endParaRPr lang="en-US" sz="1400" b="0" i="0" u="none" strike="noStrike" dirty="0">
                        <a:solidFill>
                          <a:srgbClr val="000000"/>
                        </a:solidFill>
                        <a:latin typeface="Calibri"/>
                      </a:endParaRP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_tradnl" sz="1200" noProof="0" dirty="0"/>
                        <a:t>Autorizaciones</a:t>
                      </a:r>
                      <a:endParaRPr lang="es-ES_tradnl" sz="1600" noProof="0" dirty="0"/>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err="1">
                          <a:solidFill>
                            <a:srgbClr val="000000"/>
                          </a:solidFill>
                          <a:latin typeface="Calibri"/>
                        </a:rPr>
                        <a:t>Gastos</a:t>
                      </a:r>
                      <a:endParaRPr lang="en-US" sz="1400" b="0" i="0" u="none" strike="noStrike" dirty="0">
                        <a:solidFill>
                          <a:srgbClr val="000000"/>
                        </a:solidFill>
                        <a:latin typeface="Calibri"/>
                      </a:endParaRP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_tradnl" sz="1200" noProof="0" dirty="0"/>
                        <a:t>Autorizaciones</a:t>
                      </a:r>
                      <a:endParaRPr lang="es-ES_tradnl" sz="1600" noProof="0" dirty="0"/>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err="1">
                          <a:solidFill>
                            <a:srgbClr val="000000"/>
                          </a:solidFill>
                          <a:latin typeface="Calibri"/>
                        </a:rPr>
                        <a:t>Gastos</a:t>
                      </a:r>
                      <a:endParaRPr lang="en-US" sz="1400" b="0" i="0" u="none" strike="noStrike" dirty="0">
                        <a:solidFill>
                          <a:srgbClr val="000000"/>
                        </a:solidFill>
                        <a:latin typeface="Calibri"/>
                      </a:endParaRPr>
                    </a:p>
                  </a:txBody>
                  <a:tcPr marL="8659" marR="8659"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7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a:t>Asiatico</a:t>
                      </a:r>
                      <a:endParaRPr lang="en-US" sz="1400" b="0" dirty="0"/>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$12,739</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panose="020F0502020204030204" pitchFamily="34" charset="0"/>
                        </a:rPr>
                        <a:t>$10,219</a:t>
                      </a:r>
                    </a:p>
                  </a:txBody>
                  <a:tcPr marL="8659" marR="457200"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$13,443</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$10,521</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cs typeface="Calibri" panose="020F0502020204030204" pitchFamily="34" charset="0"/>
                        </a:rPr>
                        <a:t>$14,583</a:t>
                      </a:r>
                    </a:p>
                  </a:txBody>
                  <a:tcPr marL="7620" marR="45720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cs typeface="Calibri" panose="020F0502020204030204" pitchFamily="34" charset="0"/>
                        </a:rPr>
                        <a:t>$11,511</a:t>
                      </a:r>
                    </a:p>
                  </a:txBody>
                  <a:tcPr marL="7620" marR="45720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2942400"/>
                  </a:ext>
                </a:extLst>
              </a:tr>
              <a:tr h="287871">
                <a:tc>
                  <a:txBody>
                    <a:bodyPr/>
                    <a:lstStyle/>
                    <a:p>
                      <a:r>
                        <a:rPr lang="en-US" sz="1400" b="0" dirty="0"/>
                        <a:t>Afro-Americano</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$10,983</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panose="020F0502020204030204" pitchFamily="34" charset="0"/>
                        </a:rPr>
                        <a:t>$8,534</a:t>
                      </a:r>
                    </a:p>
                  </a:txBody>
                  <a:tcPr marL="8659" marR="457200"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$13,115</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$9,601</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cs typeface="Calibri" panose="020F0502020204030204" pitchFamily="34" charset="0"/>
                        </a:rPr>
                        <a:t>$14,658</a:t>
                      </a:r>
                    </a:p>
                  </a:txBody>
                  <a:tcPr marL="7620" marR="45720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cs typeface="Calibri" panose="020F0502020204030204" pitchFamily="34" charset="0"/>
                        </a:rPr>
                        <a:t>$10,435</a:t>
                      </a:r>
                    </a:p>
                  </a:txBody>
                  <a:tcPr marL="7620" marR="45720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7871">
                <a:tc>
                  <a:txBody>
                    <a:bodyPr/>
                    <a:lstStyle/>
                    <a:p>
                      <a:r>
                        <a:rPr lang="en-US" sz="1400" b="0" dirty="0"/>
                        <a:t>Hispano</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$11,296</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panose="020F0502020204030204" pitchFamily="34" charset="0"/>
                        </a:rPr>
                        <a:t>$9,005</a:t>
                      </a:r>
                    </a:p>
                  </a:txBody>
                  <a:tcPr marL="8659" marR="457200"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$11,965</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$9,318</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cs typeface="Calibri" panose="020F0502020204030204" pitchFamily="34" charset="0"/>
                        </a:rPr>
                        <a:t>$13,444</a:t>
                      </a:r>
                    </a:p>
                  </a:txBody>
                  <a:tcPr marL="7620" marR="45720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cs typeface="Calibri" panose="020F0502020204030204" pitchFamily="34" charset="0"/>
                        </a:rPr>
                        <a:t>$10,278</a:t>
                      </a:r>
                    </a:p>
                  </a:txBody>
                  <a:tcPr marL="7620" marR="45720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7871">
                <a:tc>
                  <a:txBody>
                    <a:bodyPr/>
                    <a:lstStyle/>
                    <a:p>
                      <a:r>
                        <a:rPr lang="en-US" sz="1400" b="0" dirty="0"/>
                        <a:t>Blanco</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$12,518</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latin typeface="Calibri" panose="020F0502020204030204" pitchFamily="34" charset="0"/>
                        </a:rPr>
                        <a:t>$9,772</a:t>
                      </a:r>
                    </a:p>
                  </a:txBody>
                  <a:tcPr marL="8659" marR="457200"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$15,180</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$11,905</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cs typeface="Calibri" panose="020F0502020204030204" pitchFamily="34" charset="0"/>
                        </a:rPr>
                        <a:t>$15,049</a:t>
                      </a:r>
                    </a:p>
                  </a:txBody>
                  <a:tcPr marL="7620" marR="45720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cs typeface="Calibri" panose="020F0502020204030204" pitchFamily="34" charset="0"/>
                        </a:rPr>
                        <a:t>$11,340</a:t>
                      </a:r>
                    </a:p>
                  </a:txBody>
                  <a:tcPr marL="7620" marR="45720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7871">
                <a:tc>
                  <a:txBody>
                    <a:bodyPr/>
                    <a:lstStyle/>
                    <a:p>
                      <a:r>
                        <a:rPr lang="en-US" sz="1400" b="0" dirty="0" err="1"/>
                        <a:t>Otro</a:t>
                      </a:r>
                      <a:endParaRPr lang="en-US" sz="1400" b="0" dirty="0"/>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$13,371</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latin typeface="Calibri" panose="020F0502020204030204" pitchFamily="34" charset="0"/>
                        </a:rPr>
                        <a:t>$10,733</a:t>
                      </a:r>
                    </a:p>
                  </a:txBody>
                  <a:tcPr marL="8659" marR="457200"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$13,563</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$10,503</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cs typeface="Calibri" panose="020F0502020204030204" pitchFamily="34" charset="0"/>
                        </a:rPr>
                        <a:t>$16,677</a:t>
                      </a:r>
                    </a:p>
                  </a:txBody>
                  <a:tcPr marL="7620" marR="45720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cs typeface="Calibri" panose="020F0502020204030204" pitchFamily="34" charset="0"/>
                        </a:rPr>
                        <a:t>$12,316</a:t>
                      </a:r>
                    </a:p>
                  </a:txBody>
                  <a:tcPr marL="7620" marR="45720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7703292"/>
                  </a:ext>
                </a:extLst>
              </a:tr>
              <a:tr h="287871">
                <a:tc>
                  <a:txBody>
                    <a:bodyPr/>
                    <a:lstStyle/>
                    <a:p>
                      <a:r>
                        <a:rPr lang="en-US" sz="1400" b="0" dirty="0" err="1"/>
                        <a:t>Promedio</a:t>
                      </a:r>
                      <a:endParaRPr lang="en-US" sz="1400" b="0" dirty="0"/>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$11,803</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panose="020F0502020204030204" pitchFamily="34" charset="0"/>
                        </a:rPr>
                        <a:t>$9,374</a:t>
                      </a:r>
                    </a:p>
                  </a:txBody>
                  <a:tcPr marL="8659" marR="457200" marT="840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$12,685</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effectLst/>
                          <a:latin typeface="Calibri" panose="020F0502020204030204" pitchFamily="34" charset="0"/>
                        </a:rPr>
                        <a:t>$9,844</a:t>
                      </a:r>
                    </a:p>
                  </a:txBody>
                  <a:tcPr marL="9525" marR="4572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cs typeface="Calibri" panose="020F0502020204030204" pitchFamily="34" charset="0"/>
                        </a:rPr>
                        <a:t>$14,117</a:t>
                      </a:r>
                    </a:p>
                  </a:txBody>
                  <a:tcPr marL="7620" marR="45720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cs typeface="Calibri" panose="020F0502020204030204" pitchFamily="34" charset="0"/>
                        </a:rPr>
                        <a:t>$10,754</a:t>
                      </a:r>
                    </a:p>
                  </a:txBody>
                  <a:tcPr marL="7620" marR="45720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Slide Number Placeholder 1">
            <a:extLst>
              <a:ext uri="{FF2B5EF4-FFF2-40B4-BE49-F238E27FC236}">
                <a16:creationId xmlns:a16="http://schemas.microsoft.com/office/drawing/2014/main" id="{2986ADCF-5403-4512-9C96-4D0936733785}"/>
              </a:ext>
            </a:extLst>
          </p:cNvPr>
          <p:cNvSpPr>
            <a:spLocks noGrp="1"/>
          </p:cNvSpPr>
          <p:nvPr>
            <p:ph type="sldNum" sz="quarter" idx="12"/>
          </p:nvPr>
        </p:nvSpPr>
        <p:spPr/>
        <p:txBody>
          <a:bodyPr/>
          <a:lstStyle/>
          <a:p>
            <a:fld id="{94778FA5-C830-4787-AFD0-EB75911ADA7F}" type="slidenum">
              <a:rPr lang="en-US" smtClean="0"/>
              <a:pPr/>
              <a:t>42</a:t>
            </a:fld>
            <a:endParaRPr lang="en-US" dirty="0"/>
          </a:p>
        </p:txBody>
      </p:sp>
      <p:graphicFrame>
        <p:nvGraphicFramePr>
          <p:cNvPr id="9" name="Content Placeholder 8">
            <a:extLst>
              <a:ext uri="{FF2B5EF4-FFF2-40B4-BE49-F238E27FC236}">
                <a16:creationId xmlns:a16="http://schemas.microsoft.com/office/drawing/2014/main" id="{12F3FE0A-C10F-4EF2-A3C5-EE009F6D412C}"/>
              </a:ext>
            </a:extLst>
          </p:cNvPr>
          <p:cNvGraphicFramePr>
            <a:graphicFrameLocks noGrp="1"/>
          </p:cNvGraphicFramePr>
          <p:nvPr>
            <p:ph sz="half" idx="1"/>
            <p:extLst>
              <p:ext uri="{D42A27DB-BD31-4B8C-83A1-F6EECF244321}">
                <p14:modId xmlns:p14="http://schemas.microsoft.com/office/powerpoint/2010/main" val="548882981"/>
              </p:ext>
            </p:extLst>
          </p:nvPr>
        </p:nvGraphicFramePr>
        <p:xfrm>
          <a:off x="1126296" y="457200"/>
          <a:ext cx="10638252" cy="4144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68961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838200"/>
          <a:ext cx="10972800" cy="57912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43</a:t>
            </a:fld>
            <a:endParaRPr lang="en-US" dirty="0"/>
          </a:p>
        </p:txBody>
      </p:sp>
      <p:sp>
        <p:nvSpPr>
          <p:cNvPr id="7" name="Title 1"/>
          <p:cNvSpPr txBox="1">
            <a:spLocks noGrp="1"/>
          </p:cNvSpPr>
          <p:nvPr>
            <p:ph type="title"/>
          </p:nvPr>
        </p:nvSpPr>
        <p:spPr>
          <a:xfrm>
            <a:off x="102326" y="76200"/>
            <a:ext cx="11987348" cy="944879"/>
          </a:xfrm>
          <a:prstGeom prst="rect">
            <a:avLst/>
          </a:prstGeom>
        </p:spPr>
        <p:txBody>
          <a:bodyPr vert="horz" rtlCol="0" anchor="ctr">
            <a:noAutofit/>
            <a:scene3d>
              <a:camera prst="orthographicFront"/>
              <a:lightRig rig="soft" dir="t"/>
            </a:scene3d>
            <a:sp3d prstMaterial="softEdge">
              <a:bevelT w="25400" h="25400"/>
            </a:sp3d>
          </a:bodyPr>
          <a:lstStyle/>
          <a:p>
            <a:pPr algn="ctr">
              <a:defRPr/>
            </a:pP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AF 19 Comparación por Cápita en los gastos en La Compra de Servicios Estatales vs. SG/PRC</a:t>
            </a:r>
            <a:endParaRPr lang="es-ES_tradnl"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924558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838200"/>
          <a:ext cx="10972800" cy="57912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44</a:t>
            </a:fld>
            <a:endParaRPr lang="en-US" dirty="0"/>
          </a:p>
        </p:txBody>
      </p:sp>
      <p:sp>
        <p:nvSpPr>
          <p:cNvPr id="7" name="Title 1"/>
          <p:cNvSpPr txBox="1">
            <a:spLocks noGrp="1"/>
          </p:cNvSpPr>
          <p:nvPr>
            <p:ph type="title"/>
          </p:nvPr>
        </p:nvSpPr>
        <p:spPr>
          <a:xfrm>
            <a:off x="0" y="0"/>
            <a:ext cx="12192000" cy="822960"/>
          </a:xfrm>
          <a:prstGeom prst="rect">
            <a:avLst/>
          </a:prstGeom>
        </p:spPr>
        <p:txBody>
          <a:bodyPr vert="horz" rtlCol="0" anchor="ctr">
            <a:noAutofit/>
            <a:scene3d>
              <a:camera prst="orthographicFront"/>
              <a:lightRig rig="soft" dir="t"/>
            </a:scene3d>
            <a:sp3d prstMaterial="softEdge">
              <a:bevelT w="25400" h="25400"/>
            </a:sp3d>
          </a:bodyPr>
          <a:lstStyle/>
          <a:p>
            <a:pPr algn="ctr">
              <a:defRPr/>
            </a:pP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AF 19 Comparación por Cápita en los gastos en La Compra de Servicios por Etnicidad Estatales vs. SG/PRC</a:t>
            </a:r>
            <a:endParaRPr lang="en-US"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938279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052642-9931-416C-B7CF-1B44C61ADC4D}"/>
              </a:ext>
            </a:extLst>
          </p:cNvPr>
          <p:cNvSpPr>
            <a:spLocks noGrp="1"/>
          </p:cNvSpPr>
          <p:nvPr>
            <p:ph idx="1"/>
          </p:nvPr>
        </p:nvSpPr>
        <p:spPr>
          <a:xfrm>
            <a:off x="609600" y="1447800"/>
            <a:ext cx="10972800" cy="4800599"/>
          </a:xfrm>
        </p:spPr>
        <p:txBody>
          <a:bodyPr>
            <a:normAutofit lnSpcReduction="10000"/>
          </a:bodyPr>
          <a:lstStyle/>
          <a:p>
            <a:r>
              <a:rPr lang="es-ES_tradnl" sz="2400" dirty="0"/>
              <a:t>No se presenta una disparidad en los gastos o autorizaciones.</a:t>
            </a:r>
            <a:endParaRPr lang="es-ES_tradnl" sz="1400" dirty="0"/>
          </a:p>
          <a:p>
            <a:pPr marL="109728" indent="0">
              <a:buNone/>
            </a:pPr>
            <a:r>
              <a:rPr lang="es-ES_tradnl" sz="2400" dirty="0"/>
              <a:t> </a:t>
            </a:r>
          </a:p>
          <a:p>
            <a:r>
              <a:rPr lang="es-ES_tradnl" sz="2400" dirty="0"/>
              <a:t>El promedio de autorizaciones ($8,281) vs. autorizaciones para hispanos($8,449).  El promedio en los gastos ($5,887) vs. gastos para Hispanos ($5,962). </a:t>
            </a:r>
          </a:p>
          <a:p>
            <a:endParaRPr lang="es-ES_tradnl" sz="2400" dirty="0"/>
          </a:p>
          <a:p>
            <a:r>
              <a:rPr lang="es-ES_tradnl" sz="2400" dirty="0"/>
              <a:t>De hecho, el grupo Hispano 0-2 tenía autorizaciones más altas y gastos más altos que cualquier otro grupo étnico, excepto el grupo "Otro” grupo étnico / multicultural" ($ 8,808 y $ 6,250).</a:t>
            </a:r>
          </a:p>
          <a:p>
            <a:endParaRPr lang="es-ES_tradnl" sz="2400" dirty="0"/>
          </a:p>
          <a:p>
            <a:r>
              <a:rPr lang="es-ES_tradnl" sz="2400" dirty="0"/>
              <a:t>El % en la no compra de servicios fue lo mas bajo en grupo Hispano (.09%) y bajo el promedio (1.2%) </a:t>
            </a:r>
          </a:p>
          <a:p>
            <a:pPr marL="109728" indent="0">
              <a:buNone/>
            </a:pPr>
            <a:r>
              <a:rPr lang="es-ES_tradnl" sz="2000" dirty="0"/>
              <a:t>    (excepto 0% para Nativos Americano de Alaska). </a:t>
            </a:r>
          </a:p>
          <a:p>
            <a:endParaRPr lang="en-US" sz="2400" dirty="0"/>
          </a:p>
        </p:txBody>
      </p:sp>
      <p:sp>
        <p:nvSpPr>
          <p:cNvPr id="3" name="Slide Number Placeholder 2">
            <a:extLst>
              <a:ext uri="{FF2B5EF4-FFF2-40B4-BE49-F238E27FC236}">
                <a16:creationId xmlns:a16="http://schemas.microsoft.com/office/drawing/2014/main" id="{D1CA331E-53D2-4238-9CB7-BB2D4278CCD7}"/>
              </a:ext>
            </a:extLst>
          </p:cNvPr>
          <p:cNvSpPr>
            <a:spLocks noGrp="1"/>
          </p:cNvSpPr>
          <p:nvPr>
            <p:ph type="sldNum" sz="quarter" idx="12"/>
          </p:nvPr>
        </p:nvSpPr>
        <p:spPr/>
        <p:txBody>
          <a:bodyPr/>
          <a:lstStyle/>
          <a:p>
            <a:fld id="{94778FA5-C830-4787-AFD0-EB75911ADA7F}" type="slidenum">
              <a:rPr lang="en-US" smtClean="0"/>
              <a:pPr/>
              <a:t>45</a:t>
            </a:fld>
            <a:endParaRPr lang="en-US" dirty="0"/>
          </a:p>
        </p:txBody>
      </p:sp>
      <p:sp>
        <p:nvSpPr>
          <p:cNvPr id="4" name="Title 3">
            <a:extLst>
              <a:ext uri="{FF2B5EF4-FFF2-40B4-BE49-F238E27FC236}">
                <a16:creationId xmlns:a16="http://schemas.microsoft.com/office/drawing/2014/main" id="{9589960F-564D-456F-8B34-143E347C2CEC}"/>
              </a:ext>
            </a:extLst>
          </p:cNvPr>
          <p:cNvSpPr>
            <a:spLocks noGrp="1"/>
          </p:cNvSpPr>
          <p:nvPr>
            <p:ph type="title"/>
          </p:nvPr>
        </p:nvSpPr>
        <p:spPr>
          <a:xfrm>
            <a:off x="609600" y="274638"/>
            <a:ext cx="10972800" cy="944563"/>
          </a:xfrm>
        </p:spPr>
        <p:txBody>
          <a:bodyPr>
            <a:normAutofit fontScale="90000"/>
          </a:bodyPr>
          <a:lstStyle/>
          <a:p>
            <a:pPr algn="ctr"/>
            <a:r>
              <a:rPr lang="es-ES_tradnl" dirty="0"/>
              <a:t>No se presenta una disparidad en edad 0-2  </a:t>
            </a:r>
            <a:br>
              <a:rPr lang="es-ES_tradnl" dirty="0"/>
            </a:br>
            <a:r>
              <a:rPr lang="es-ES_tradnl" dirty="0"/>
              <a:t>Viviendo en Su Hogar</a:t>
            </a:r>
          </a:p>
        </p:txBody>
      </p:sp>
    </p:spTree>
    <p:extLst>
      <p:ext uri="{BB962C8B-B14F-4D97-AF65-F5344CB8AC3E}">
        <p14:creationId xmlns:p14="http://schemas.microsoft.com/office/powerpoint/2010/main" val="7164037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9976D9-59DB-4F5E-AB7A-C759A5735C74}"/>
              </a:ext>
            </a:extLst>
          </p:cNvPr>
          <p:cNvSpPr>
            <a:spLocks noGrp="1"/>
          </p:cNvSpPr>
          <p:nvPr>
            <p:ph idx="1"/>
          </p:nvPr>
        </p:nvSpPr>
        <p:spPr>
          <a:xfrm>
            <a:off x="609600" y="1600200"/>
            <a:ext cx="10972800" cy="4407092"/>
          </a:xfrm>
        </p:spPr>
        <p:txBody>
          <a:bodyPr>
            <a:normAutofit fontScale="92500"/>
          </a:bodyPr>
          <a:lstStyle/>
          <a:p>
            <a:r>
              <a:rPr lang="es-ES_tradnl" sz="2800" dirty="0"/>
              <a:t>Se redujo de </a:t>
            </a:r>
            <a:r>
              <a:rPr lang="es-ES" sz="2800" dirty="0"/>
              <a:t>año</a:t>
            </a:r>
            <a:r>
              <a:rPr lang="es-ES_tradnl" sz="2800" dirty="0"/>
              <a:t> anterior la disparidad de manera </a:t>
            </a:r>
            <a:r>
              <a:rPr lang="es-ES_tradnl" sz="2800" u="sng" dirty="0"/>
              <a:t>significantes</a:t>
            </a:r>
            <a:r>
              <a:rPr lang="es-ES_tradnl" sz="2800" dirty="0"/>
              <a:t> para infantes y niños pénenos del grupo Afro-Americano en las autorizaciones y los gastos en la compra de servicios . </a:t>
            </a:r>
          </a:p>
          <a:p>
            <a:endParaRPr lang="es-ES_tradnl" sz="2800" dirty="0"/>
          </a:p>
          <a:p>
            <a:r>
              <a:rPr lang="es-ES_tradnl" sz="2800" dirty="0"/>
              <a:t>Aumentos significantes en el uso de los servicios para el grupo Afro- Americano de edad 0-2 (de 60% to 70.1%).</a:t>
            </a:r>
          </a:p>
          <a:p>
            <a:endParaRPr lang="es-ES_tradnl" sz="2800" dirty="0"/>
          </a:p>
          <a:p>
            <a:r>
              <a:rPr lang="es-ES_tradnl" sz="2800" dirty="0"/>
              <a:t>AF17-18 varianza del promedio era -$2,011.  La varianza en AF18-19 se redujo a-$115 –- como 17 veces mas en gastos que los anos anteriores. </a:t>
            </a:r>
          </a:p>
          <a:p>
            <a:endParaRPr lang="en-US" sz="2800" dirty="0"/>
          </a:p>
          <a:p>
            <a:endParaRPr lang="en-US" dirty="0"/>
          </a:p>
        </p:txBody>
      </p:sp>
      <p:sp>
        <p:nvSpPr>
          <p:cNvPr id="3" name="Slide Number Placeholder 2">
            <a:extLst>
              <a:ext uri="{FF2B5EF4-FFF2-40B4-BE49-F238E27FC236}">
                <a16:creationId xmlns:a16="http://schemas.microsoft.com/office/drawing/2014/main" id="{E56F23F8-928B-48E7-9261-28513CD00731}"/>
              </a:ext>
            </a:extLst>
          </p:cNvPr>
          <p:cNvSpPr>
            <a:spLocks noGrp="1"/>
          </p:cNvSpPr>
          <p:nvPr>
            <p:ph type="sldNum" sz="quarter" idx="12"/>
          </p:nvPr>
        </p:nvSpPr>
        <p:spPr/>
        <p:txBody>
          <a:bodyPr/>
          <a:lstStyle/>
          <a:p>
            <a:fld id="{94778FA5-C830-4787-AFD0-EB75911ADA7F}" type="slidenum">
              <a:rPr lang="en-US" smtClean="0"/>
              <a:pPr/>
              <a:t>46</a:t>
            </a:fld>
            <a:endParaRPr lang="en-US" dirty="0"/>
          </a:p>
        </p:txBody>
      </p:sp>
      <p:sp>
        <p:nvSpPr>
          <p:cNvPr id="4" name="Title 3">
            <a:extLst>
              <a:ext uri="{FF2B5EF4-FFF2-40B4-BE49-F238E27FC236}">
                <a16:creationId xmlns:a16="http://schemas.microsoft.com/office/drawing/2014/main" id="{97F2C3C1-3778-46FB-ACDA-6A1FA494289E}"/>
              </a:ext>
            </a:extLst>
          </p:cNvPr>
          <p:cNvSpPr>
            <a:spLocks noGrp="1"/>
          </p:cNvSpPr>
          <p:nvPr>
            <p:ph type="title"/>
          </p:nvPr>
        </p:nvSpPr>
        <p:spPr/>
        <p:txBody>
          <a:bodyPr>
            <a:normAutofit fontScale="90000"/>
          </a:bodyPr>
          <a:lstStyle/>
          <a:p>
            <a:r>
              <a:rPr lang="es-ES_tradnl" dirty="0"/>
              <a:t>Mejoramientos Importantes para los Infantes Afro-Americanos Viviendo en Casa– AF 18-19</a:t>
            </a:r>
          </a:p>
        </p:txBody>
      </p:sp>
    </p:spTree>
    <p:extLst>
      <p:ext uri="{BB962C8B-B14F-4D97-AF65-F5344CB8AC3E}">
        <p14:creationId xmlns:p14="http://schemas.microsoft.com/office/powerpoint/2010/main" val="11933174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BADBD1-CE4E-4764-A483-9B63F7335877}"/>
              </a:ext>
            </a:extLst>
          </p:cNvPr>
          <p:cNvSpPr>
            <a:spLocks noGrp="1"/>
          </p:cNvSpPr>
          <p:nvPr>
            <p:ph idx="1"/>
          </p:nvPr>
        </p:nvSpPr>
        <p:spPr/>
        <p:txBody>
          <a:bodyPr>
            <a:normAutofit lnSpcReduction="10000"/>
          </a:bodyPr>
          <a:lstStyle/>
          <a:p>
            <a:r>
              <a:rPr lang="es-ES_tradnl" sz="2800" dirty="0"/>
              <a:t>El grupo Blanco tenia $1,551 MENOS en autorizaciones y $1,099 MENOS en gastos que el grupo Hispano para los servicios dentro del Comienzo Temprano.</a:t>
            </a:r>
          </a:p>
          <a:p>
            <a:endParaRPr lang="es-ES_tradnl" sz="2800" dirty="0"/>
          </a:p>
          <a:p>
            <a:r>
              <a:rPr lang="es-ES_tradnl" sz="2800" dirty="0"/>
              <a:t>El grupo Blanco tiene MENOS autorizaciones y gastos que cualquier otro grupo </a:t>
            </a:r>
            <a:r>
              <a:rPr lang="es-ES_tradnl" sz="2000" dirty="0"/>
              <a:t>(excepto (8) bebes del grupo Nativos Americanos de Alaska).</a:t>
            </a:r>
          </a:p>
          <a:p>
            <a:endParaRPr lang="es-ES_tradnl" sz="2800" dirty="0"/>
          </a:p>
          <a:p>
            <a:r>
              <a:rPr lang="es-ES_tradnl" sz="2800" dirty="0"/>
              <a:t>% de la no compra de servicios fue  </a:t>
            </a:r>
            <a:r>
              <a:rPr lang="es-ES" sz="2800" dirty="0"/>
              <a:t>más</a:t>
            </a:r>
            <a:r>
              <a:rPr lang="es-ES_tradnl" sz="2800" dirty="0"/>
              <a:t>  altos en el grupo Blanco al 2.1%, aunque los números son pequeños (5 de 242 bebes).</a:t>
            </a:r>
          </a:p>
          <a:p>
            <a:endParaRPr lang="en-US" sz="2800" dirty="0"/>
          </a:p>
        </p:txBody>
      </p:sp>
      <p:sp>
        <p:nvSpPr>
          <p:cNvPr id="3" name="Slide Number Placeholder 2">
            <a:extLst>
              <a:ext uri="{FF2B5EF4-FFF2-40B4-BE49-F238E27FC236}">
                <a16:creationId xmlns:a16="http://schemas.microsoft.com/office/drawing/2014/main" id="{427A657D-2CA9-4B5A-8966-0EDF3A703ED8}"/>
              </a:ext>
            </a:extLst>
          </p:cNvPr>
          <p:cNvSpPr>
            <a:spLocks noGrp="1"/>
          </p:cNvSpPr>
          <p:nvPr>
            <p:ph type="sldNum" sz="quarter" idx="12"/>
          </p:nvPr>
        </p:nvSpPr>
        <p:spPr/>
        <p:txBody>
          <a:bodyPr/>
          <a:lstStyle/>
          <a:p>
            <a:fld id="{94778FA5-C830-4787-AFD0-EB75911ADA7F}" type="slidenum">
              <a:rPr lang="en-US" smtClean="0"/>
              <a:pPr/>
              <a:t>47</a:t>
            </a:fld>
            <a:endParaRPr lang="en-US" dirty="0"/>
          </a:p>
        </p:txBody>
      </p:sp>
      <p:sp>
        <p:nvSpPr>
          <p:cNvPr id="4" name="Title 3">
            <a:extLst>
              <a:ext uri="{FF2B5EF4-FFF2-40B4-BE49-F238E27FC236}">
                <a16:creationId xmlns:a16="http://schemas.microsoft.com/office/drawing/2014/main" id="{033D13AF-E109-418C-867F-D4EA787F1790}"/>
              </a:ext>
            </a:extLst>
          </p:cNvPr>
          <p:cNvSpPr>
            <a:spLocks noGrp="1"/>
          </p:cNvSpPr>
          <p:nvPr>
            <p:ph type="title"/>
          </p:nvPr>
        </p:nvSpPr>
        <p:spPr>
          <a:xfrm>
            <a:off x="304800" y="274638"/>
            <a:ext cx="11506200" cy="1143000"/>
          </a:xfrm>
        </p:spPr>
        <p:txBody>
          <a:bodyPr>
            <a:noAutofit/>
          </a:bodyPr>
          <a:lstStyle/>
          <a:p>
            <a:r>
              <a:rPr lang="es-ES_tradnl" sz="3200" dirty="0"/>
              <a:t>La Disparidad en el Comienzo Temprano – Grupo Blanco</a:t>
            </a:r>
          </a:p>
        </p:txBody>
      </p:sp>
    </p:spTree>
    <p:extLst>
      <p:ext uri="{BB962C8B-B14F-4D97-AF65-F5344CB8AC3E}">
        <p14:creationId xmlns:p14="http://schemas.microsoft.com/office/powerpoint/2010/main" val="30355125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261C8B-1D0E-4DD6-91B6-5A1B6E08AE3C}"/>
              </a:ext>
            </a:extLst>
          </p:cNvPr>
          <p:cNvSpPr>
            <a:spLocks noGrp="1"/>
          </p:cNvSpPr>
          <p:nvPr>
            <p:ph idx="1"/>
          </p:nvPr>
        </p:nvSpPr>
        <p:spPr>
          <a:xfrm>
            <a:off x="152400" y="1676400"/>
            <a:ext cx="11430000" cy="4330892"/>
          </a:xfrm>
        </p:spPr>
        <p:txBody>
          <a:bodyPr>
            <a:normAutofit fontScale="92500" lnSpcReduction="10000"/>
          </a:bodyPr>
          <a:lstStyle/>
          <a:p>
            <a:pPr lvl="1"/>
            <a:r>
              <a:rPr lang="es-ES_tradnl" sz="2800" dirty="0"/>
              <a:t>Las </a:t>
            </a:r>
            <a:r>
              <a:rPr lang="es-ES" sz="2800" dirty="0"/>
              <a:t>más</a:t>
            </a:r>
            <a:r>
              <a:rPr lang="es-ES_tradnl" sz="2800" dirty="0"/>
              <a:t> bajas autorizaciones y gastos comparando con otros grupos– </a:t>
            </a:r>
            <a:r>
              <a:rPr lang="es-ES_tradnl" sz="2000" dirty="0"/>
              <a:t>(excepto Nativo Americanos de Alaska en grupo escolar).</a:t>
            </a:r>
          </a:p>
          <a:p>
            <a:pPr marL="393192" lvl="1" indent="0">
              <a:buNone/>
            </a:pPr>
            <a:endParaRPr lang="es-ES_tradnl" sz="2800" dirty="0"/>
          </a:p>
          <a:p>
            <a:pPr lvl="1"/>
            <a:r>
              <a:rPr lang="es-ES_tradnl" sz="2800" dirty="0"/>
              <a:t>Menos del promedio– para ambos niños de edad escolar-y en edades adultos.</a:t>
            </a:r>
          </a:p>
          <a:p>
            <a:pPr lvl="1"/>
            <a:endParaRPr lang="es-ES_tradnl" sz="2800" dirty="0"/>
          </a:p>
          <a:p>
            <a:pPr lvl="1"/>
            <a:r>
              <a:rPr lang="es-ES_tradnl" sz="2800" dirty="0"/>
              <a:t> %  en la utilización fue mejor que cualquier otro grupo étnico en la edades escolar y mejor que los adultos en otros grupos étnicos.</a:t>
            </a:r>
          </a:p>
          <a:p>
            <a:pPr marL="393192" lvl="1" indent="0">
              <a:buNone/>
            </a:pPr>
            <a:endParaRPr lang="es-ES_tradnl" sz="2800" dirty="0"/>
          </a:p>
          <a:p>
            <a:pPr lvl="1"/>
            <a:r>
              <a:rPr lang="es-ES_tradnl" sz="2800" dirty="0"/>
              <a:t>?Que nos dice esto?</a:t>
            </a:r>
          </a:p>
        </p:txBody>
      </p:sp>
      <p:sp>
        <p:nvSpPr>
          <p:cNvPr id="3" name="Slide Number Placeholder 2">
            <a:extLst>
              <a:ext uri="{FF2B5EF4-FFF2-40B4-BE49-F238E27FC236}">
                <a16:creationId xmlns:a16="http://schemas.microsoft.com/office/drawing/2014/main" id="{C2AF5977-B931-4729-A27D-D7F2751C98B7}"/>
              </a:ext>
            </a:extLst>
          </p:cNvPr>
          <p:cNvSpPr>
            <a:spLocks noGrp="1"/>
          </p:cNvSpPr>
          <p:nvPr>
            <p:ph type="sldNum" sz="quarter" idx="12"/>
          </p:nvPr>
        </p:nvSpPr>
        <p:spPr/>
        <p:txBody>
          <a:bodyPr/>
          <a:lstStyle/>
          <a:p>
            <a:fld id="{94778FA5-C830-4787-AFD0-EB75911ADA7F}" type="slidenum">
              <a:rPr lang="en-US" smtClean="0"/>
              <a:pPr/>
              <a:t>48</a:t>
            </a:fld>
            <a:endParaRPr lang="en-US" dirty="0"/>
          </a:p>
        </p:txBody>
      </p:sp>
      <p:sp>
        <p:nvSpPr>
          <p:cNvPr id="4" name="Title 3">
            <a:extLst>
              <a:ext uri="{FF2B5EF4-FFF2-40B4-BE49-F238E27FC236}">
                <a16:creationId xmlns:a16="http://schemas.microsoft.com/office/drawing/2014/main" id="{0005CBD0-251C-45EA-A7BD-E062AA5567FE}"/>
              </a:ext>
            </a:extLst>
          </p:cNvPr>
          <p:cNvSpPr>
            <a:spLocks noGrp="1"/>
          </p:cNvSpPr>
          <p:nvPr>
            <p:ph type="title"/>
          </p:nvPr>
        </p:nvSpPr>
        <p:spPr/>
        <p:txBody>
          <a:bodyPr>
            <a:normAutofit fontScale="90000"/>
          </a:bodyPr>
          <a:lstStyle/>
          <a:p>
            <a:pPr algn="ctr"/>
            <a:r>
              <a:rPr lang="es-ES_tradnl" dirty="0"/>
              <a:t>La Disparidades en Hispanos de edad  3+</a:t>
            </a:r>
            <a:r>
              <a:rPr lang="es-ES" dirty="0"/>
              <a:t> año </a:t>
            </a:r>
            <a:r>
              <a:rPr lang="es-ES_tradnl" dirty="0"/>
              <a:t>hasta adultos – Viviendo en Casa </a:t>
            </a:r>
          </a:p>
        </p:txBody>
      </p:sp>
    </p:spTree>
    <p:extLst>
      <p:ext uri="{BB962C8B-B14F-4D97-AF65-F5344CB8AC3E}">
        <p14:creationId xmlns:p14="http://schemas.microsoft.com/office/powerpoint/2010/main" val="10793501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0"/>
            <a:ext cx="10972800" cy="4788092"/>
          </a:xfrm>
        </p:spPr>
        <p:txBody>
          <a:bodyPr>
            <a:normAutofit fontScale="77500" lnSpcReduction="20000"/>
          </a:bodyPr>
          <a:lstStyle/>
          <a:p>
            <a:r>
              <a:rPr lang="es-ES_tradnl" sz="2600" dirty="0"/>
              <a:t>En todas edades, </a:t>
            </a:r>
            <a:r>
              <a:rPr lang="es-ES_tradnl" sz="2600" dirty="0">
                <a:solidFill>
                  <a:srgbClr val="FF0000"/>
                </a:solidFill>
              </a:rPr>
              <a:t>Vietnamita </a:t>
            </a:r>
            <a:r>
              <a:rPr lang="es-ES_tradnl" sz="2600" dirty="0"/>
              <a:t>fue el idioma con el porcentaje mas altos que se encuentran sin La Compra de Servicios </a:t>
            </a:r>
            <a:r>
              <a:rPr lang="es-ES_tradnl" sz="2600" dirty="0">
                <a:solidFill>
                  <a:srgbClr val="FF0000"/>
                </a:solidFill>
              </a:rPr>
              <a:t>23.7%</a:t>
            </a:r>
            <a:r>
              <a:rPr lang="es-ES_tradnl" sz="2600" dirty="0"/>
              <a:t> (31 de 131 individuos). </a:t>
            </a:r>
          </a:p>
          <a:p>
            <a:pPr marL="109728" indent="0">
              <a:buNone/>
            </a:pPr>
            <a:r>
              <a:rPr lang="es-ES_tradnl" sz="2600" dirty="0"/>
              <a:t>	Estos fue un aumento 20.5% del AF17-18.</a:t>
            </a:r>
          </a:p>
          <a:p>
            <a:endParaRPr lang="es-ES_tradnl" sz="2600" dirty="0"/>
          </a:p>
          <a:p>
            <a:r>
              <a:rPr lang="es-ES_tradnl" sz="2600" dirty="0"/>
              <a:t>El Segundo </a:t>
            </a:r>
            <a:r>
              <a:rPr lang="es-ES_tradnl" sz="2400" dirty="0"/>
              <a:t> </a:t>
            </a:r>
            <a:r>
              <a:rPr lang="es-ES" sz="2400" dirty="0"/>
              <a:t>más</a:t>
            </a:r>
            <a:r>
              <a:rPr lang="es-ES_tradnl" sz="2400" dirty="0"/>
              <a:t> </a:t>
            </a:r>
            <a:r>
              <a:rPr lang="es-ES_tradnl" sz="2600" dirty="0"/>
              <a:t> alto fue el idioma Árabe con 21.1% (8 de 38 personas a quienes se dan servicios)</a:t>
            </a:r>
          </a:p>
          <a:p>
            <a:pPr marL="109728" indent="0">
              <a:buNone/>
            </a:pPr>
            <a:endParaRPr lang="es-ES_tradnl" sz="2600" dirty="0"/>
          </a:p>
          <a:p>
            <a:r>
              <a:rPr lang="es-ES_tradnl" sz="2600" dirty="0">
                <a:solidFill>
                  <a:srgbClr val="FF0000"/>
                </a:solidFill>
              </a:rPr>
              <a:t>Ingles</a:t>
            </a:r>
            <a:r>
              <a:rPr lang="es-ES_tradnl" sz="2600" dirty="0"/>
              <a:t> y Mandarín empatan en tercer lugar con el porcentaje mas alto 20.8% </a:t>
            </a:r>
          </a:p>
          <a:p>
            <a:pPr marL="109728" indent="0">
              <a:buNone/>
            </a:pPr>
            <a:r>
              <a:rPr lang="es-ES_tradnl" sz="2600" dirty="0"/>
              <a:t>	(</a:t>
            </a:r>
            <a:r>
              <a:rPr lang="es-ES_tradnl" sz="2600" dirty="0">
                <a:solidFill>
                  <a:srgbClr val="FF0000"/>
                </a:solidFill>
              </a:rPr>
              <a:t>2,253</a:t>
            </a:r>
            <a:r>
              <a:rPr lang="es-ES_tradnl" sz="2600" dirty="0"/>
              <a:t> de un total de10,831 son personas que hablan Ingles 63 de 303 hablan Mandarín a quienes se dan servicios).</a:t>
            </a:r>
          </a:p>
          <a:p>
            <a:endParaRPr lang="es-ES_tradnl" sz="2600" dirty="0"/>
          </a:p>
          <a:p>
            <a:pPr marL="109728" indent="0">
              <a:buNone/>
            </a:pPr>
            <a:r>
              <a:rPr lang="es-ES_tradnl" sz="2600" dirty="0"/>
              <a:t> 	Cantonesa esta en quinto lugar con 19.3% (41 de 212 personas a quienes se dan servicios)</a:t>
            </a:r>
          </a:p>
          <a:p>
            <a:pPr marL="109728" indent="0">
              <a:buNone/>
            </a:pPr>
            <a:endParaRPr lang="es-ES_tradnl" sz="2600" dirty="0"/>
          </a:p>
          <a:p>
            <a:pPr marL="109728" indent="0">
              <a:buNone/>
            </a:pPr>
            <a:r>
              <a:rPr lang="es-ES_tradnl" sz="2600" dirty="0"/>
              <a:t>El promedio a través todas edades es el 20.1% Sin Compra de Servicios. </a:t>
            </a:r>
          </a:p>
          <a:p>
            <a:endParaRPr lang="es-ES_tradnl" sz="2600" dirty="0"/>
          </a:p>
          <a:p>
            <a:pPr marL="109728" indent="0">
              <a:buNone/>
            </a:pPr>
            <a:r>
              <a:rPr lang="es-ES_tradnl" sz="1800" dirty="0"/>
              <a:t>*Nota *(con 15 o mas personas en servicios)</a:t>
            </a:r>
          </a:p>
        </p:txBody>
      </p:sp>
      <p:sp>
        <p:nvSpPr>
          <p:cNvPr id="3" name="Slide Number Placeholder 2"/>
          <p:cNvSpPr>
            <a:spLocks noGrp="1"/>
          </p:cNvSpPr>
          <p:nvPr>
            <p:ph type="sldNum" sz="quarter" idx="12"/>
          </p:nvPr>
        </p:nvSpPr>
        <p:spPr/>
        <p:txBody>
          <a:bodyPr/>
          <a:lstStyle/>
          <a:p>
            <a:fld id="{94778FA5-C830-4787-AFD0-EB75911ADA7F}" type="slidenum">
              <a:rPr lang="en-US" smtClean="0"/>
              <a:pPr/>
              <a:t>49</a:t>
            </a:fld>
            <a:endParaRPr lang="en-US" dirty="0"/>
          </a:p>
        </p:txBody>
      </p:sp>
      <p:sp>
        <p:nvSpPr>
          <p:cNvPr id="4" name="Title 3"/>
          <p:cNvSpPr>
            <a:spLocks noGrp="1"/>
          </p:cNvSpPr>
          <p:nvPr>
            <p:ph type="title"/>
          </p:nvPr>
        </p:nvSpPr>
        <p:spPr>
          <a:xfrm>
            <a:off x="1981200" y="274638"/>
            <a:ext cx="8229600" cy="944562"/>
          </a:xfrm>
        </p:spPr>
        <p:txBody>
          <a:bodyPr>
            <a:normAutofit fontScale="90000"/>
          </a:bodyPr>
          <a:lstStyle/>
          <a:p>
            <a:pPr algn="ctr"/>
            <a:r>
              <a:rPr lang="en-US" sz="3600" dirty="0"/>
              <a:t> </a:t>
            </a:r>
            <a:r>
              <a:rPr lang="es-ES_tradnl" sz="3600" dirty="0"/>
              <a:t>Tendencias por idioma – Todas Edades </a:t>
            </a:r>
          </a:p>
        </p:txBody>
      </p:sp>
    </p:spTree>
    <p:extLst>
      <p:ext uri="{BB962C8B-B14F-4D97-AF65-F5344CB8AC3E}">
        <p14:creationId xmlns:p14="http://schemas.microsoft.com/office/powerpoint/2010/main" val="1802627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44807D-8242-4C1B-AB8D-A3C5F4F0A2A1}"/>
              </a:ext>
            </a:extLst>
          </p:cNvPr>
          <p:cNvSpPr>
            <a:spLocks noGrp="1"/>
          </p:cNvSpPr>
          <p:nvPr>
            <p:ph idx="1"/>
          </p:nvPr>
        </p:nvSpPr>
        <p:spPr>
          <a:xfrm>
            <a:off x="2552700" y="1295400"/>
            <a:ext cx="7086600" cy="4711892"/>
          </a:xfrm>
        </p:spPr>
        <p:txBody>
          <a:bodyPr>
            <a:normAutofit lnSpcReduction="10000"/>
          </a:bodyPr>
          <a:lstStyle/>
          <a:p>
            <a:pPr marL="109728" indent="0">
              <a:buNone/>
            </a:pPr>
            <a:r>
              <a:rPr lang="es-ES_tradnl" dirty="0"/>
              <a:t>Once (11) talleres de 5 módulos se han ofrecidos,  (7) en Ingles y (4) en Español en las siguientes locales:</a:t>
            </a:r>
          </a:p>
          <a:p>
            <a:pPr marL="109728" indent="0">
              <a:buNone/>
            </a:pPr>
            <a:r>
              <a:rPr lang="es-ES_tradnl" dirty="0"/>
              <a:t> </a:t>
            </a:r>
          </a:p>
          <a:p>
            <a:pPr algn="ctr">
              <a:buFont typeface="Wingdings" panose="05000000000000000000" pitchFamily="2" charset="2"/>
              <a:buChar char="§"/>
            </a:pPr>
            <a:r>
              <a:rPr lang="es-ES_tradnl" dirty="0"/>
              <a:t>Baldwin Park</a:t>
            </a:r>
          </a:p>
          <a:p>
            <a:pPr algn="ctr">
              <a:buFont typeface="Wingdings" panose="05000000000000000000" pitchFamily="2" charset="2"/>
              <a:buChar char="§"/>
            </a:pPr>
            <a:r>
              <a:rPr lang="es-ES_tradnl" dirty="0"/>
              <a:t>El Monte</a:t>
            </a:r>
          </a:p>
          <a:p>
            <a:pPr algn="ctr">
              <a:buFont typeface="Wingdings" panose="05000000000000000000" pitchFamily="2" charset="2"/>
              <a:buChar char="§"/>
            </a:pPr>
            <a:r>
              <a:rPr lang="es-ES_tradnl" dirty="0"/>
              <a:t>City of </a:t>
            </a:r>
            <a:r>
              <a:rPr lang="es-ES_tradnl" dirty="0" err="1"/>
              <a:t>Industry</a:t>
            </a:r>
            <a:endParaRPr lang="es-ES_tradnl" dirty="0"/>
          </a:p>
          <a:p>
            <a:pPr algn="ctr">
              <a:buFont typeface="Wingdings" panose="05000000000000000000" pitchFamily="2" charset="2"/>
              <a:buChar char="§"/>
            </a:pPr>
            <a:r>
              <a:rPr lang="es-ES_tradnl" dirty="0"/>
              <a:t>Pomona (SG/PRC)</a:t>
            </a:r>
          </a:p>
          <a:p>
            <a:pPr algn="ctr">
              <a:buFont typeface="Wingdings" panose="05000000000000000000" pitchFamily="2" charset="2"/>
              <a:buChar char="§"/>
            </a:pPr>
            <a:r>
              <a:rPr lang="es-ES_tradnl" dirty="0"/>
              <a:t>Pomona cercas del PUSD</a:t>
            </a:r>
          </a:p>
          <a:p>
            <a:pPr algn="ctr">
              <a:buFont typeface="Wingdings" panose="05000000000000000000" pitchFamily="2" charset="2"/>
              <a:buChar char="§"/>
            </a:pPr>
            <a:r>
              <a:rPr lang="es-ES_tradnl" dirty="0" err="1"/>
              <a:t>Altadena</a:t>
            </a:r>
            <a:endParaRPr lang="es-ES_tradnl" dirty="0"/>
          </a:p>
          <a:p>
            <a:pPr algn="ctr">
              <a:buFont typeface="Wingdings" panose="05000000000000000000" pitchFamily="2" charset="2"/>
              <a:buChar char="§"/>
            </a:pPr>
            <a:r>
              <a:rPr lang="es-ES_tradnl" dirty="0"/>
              <a:t>West </a:t>
            </a:r>
            <a:r>
              <a:rPr lang="es-ES_tradnl" dirty="0" err="1"/>
              <a:t>Covina</a:t>
            </a:r>
            <a:r>
              <a:rPr lang="es-ES_tradnl" dirty="0"/>
              <a:t> </a:t>
            </a:r>
          </a:p>
        </p:txBody>
      </p:sp>
      <p:sp>
        <p:nvSpPr>
          <p:cNvPr id="3" name="Slide Number Placeholder 2">
            <a:extLst>
              <a:ext uri="{FF2B5EF4-FFF2-40B4-BE49-F238E27FC236}">
                <a16:creationId xmlns:a16="http://schemas.microsoft.com/office/drawing/2014/main" id="{F47C0C8D-696D-4D4D-AD55-32EE6BFFFC0C}"/>
              </a:ext>
            </a:extLst>
          </p:cNvPr>
          <p:cNvSpPr>
            <a:spLocks noGrp="1"/>
          </p:cNvSpPr>
          <p:nvPr>
            <p:ph type="sldNum" sz="quarter" idx="12"/>
          </p:nvPr>
        </p:nvSpPr>
        <p:spPr/>
        <p:txBody>
          <a:bodyPr/>
          <a:lstStyle/>
          <a:p>
            <a:fld id="{94778FA5-C830-4787-AFD0-EB75911ADA7F}" type="slidenum">
              <a:rPr lang="en-US" smtClean="0"/>
              <a:pPr/>
              <a:t>5</a:t>
            </a:fld>
            <a:endParaRPr lang="en-US"/>
          </a:p>
        </p:txBody>
      </p:sp>
      <p:sp>
        <p:nvSpPr>
          <p:cNvPr id="4" name="Title 3">
            <a:extLst>
              <a:ext uri="{FF2B5EF4-FFF2-40B4-BE49-F238E27FC236}">
                <a16:creationId xmlns:a16="http://schemas.microsoft.com/office/drawing/2014/main" id="{948BA92C-01A8-4E1A-AD75-22375C18B83A}"/>
              </a:ext>
            </a:extLst>
          </p:cNvPr>
          <p:cNvSpPr>
            <a:spLocks noGrp="1"/>
          </p:cNvSpPr>
          <p:nvPr>
            <p:ph type="title"/>
          </p:nvPr>
        </p:nvSpPr>
        <p:spPr>
          <a:xfrm>
            <a:off x="0" y="274638"/>
            <a:ext cx="12192000" cy="868363"/>
          </a:xfrm>
        </p:spPr>
        <p:txBody>
          <a:bodyPr>
            <a:noAutofit/>
          </a:bodyPr>
          <a:lstStyle/>
          <a:p>
            <a:pPr algn="ctr"/>
            <a:r>
              <a:rPr lang="es-ES_tradnl" sz="3600" dirty="0"/>
              <a:t>Resultados de NRCS-SEP 2017 a DEC 2019</a:t>
            </a:r>
          </a:p>
        </p:txBody>
      </p:sp>
    </p:spTree>
    <p:extLst>
      <p:ext uri="{BB962C8B-B14F-4D97-AF65-F5344CB8AC3E}">
        <p14:creationId xmlns:p14="http://schemas.microsoft.com/office/powerpoint/2010/main" val="1896724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19DADA-FAAE-43EB-97B9-EE43D02B1A98}"/>
              </a:ext>
            </a:extLst>
          </p:cNvPr>
          <p:cNvSpPr>
            <a:spLocks noGrp="1"/>
          </p:cNvSpPr>
          <p:nvPr>
            <p:ph idx="1"/>
          </p:nvPr>
        </p:nvSpPr>
        <p:spPr>
          <a:xfrm>
            <a:off x="609600" y="1295401"/>
            <a:ext cx="10972800" cy="4711892"/>
          </a:xfrm>
        </p:spPr>
        <p:txBody>
          <a:bodyPr>
            <a:noAutofit/>
          </a:bodyPr>
          <a:lstStyle/>
          <a:p>
            <a:r>
              <a:rPr lang="es-ES_tradnl" sz="1800" dirty="0"/>
              <a:t>Para adultos, el porcentaje mas alto en la compra de servicios fue para Mandarín al </a:t>
            </a:r>
            <a:r>
              <a:rPr lang="es-ES_tradnl" sz="1800" dirty="0">
                <a:solidFill>
                  <a:srgbClr val="FF0000"/>
                </a:solidFill>
              </a:rPr>
              <a:t>27.6%</a:t>
            </a:r>
            <a:r>
              <a:rPr lang="es-ES_tradnl" sz="1800" dirty="0"/>
              <a:t> (24 of 87), y </a:t>
            </a:r>
            <a:r>
              <a:rPr lang="es-ES_tradnl" sz="1800" dirty="0">
                <a:solidFill>
                  <a:srgbClr val="FF0000"/>
                </a:solidFill>
              </a:rPr>
              <a:t>fue un aumento</a:t>
            </a:r>
            <a:r>
              <a:rPr lang="es-ES_tradnl" sz="1800" dirty="0"/>
              <a:t> de 23.2% en AF17-18. </a:t>
            </a:r>
          </a:p>
          <a:p>
            <a:endParaRPr lang="es-ES_tradnl" sz="1800" dirty="0"/>
          </a:p>
          <a:p>
            <a:r>
              <a:rPr lang="es-ES_tradnl" sz="1800" dirty="0"/>
              <a:t>El siguiente, la No Compra de Servicios más alto fue en personas que hablan cantonés </a:t>
            </a:r>
            <a:r>
              <a:rPr lang="es-ES_tradnl" sz="1800" dirty="0">
                <a:solidFill>
                  <a:srgbClr val="FF0000"/>
                </a:solidFill>
              </a:rPr>
              <a:t>24.4%</a:t>
            </a:r>
            <a:r>
              <a:rPr lang="es-ES_tradnl" sz="1800" dirty="0"/>
              <a:t> (22 de 90), poco arriba 23.2% del AF17-18.</a:t>
            </a:r>
          </a:p>
          <a:p>
            <a:endParaRPr lang="es-ES_tradnl" sz="1800" dirty="0"/>
          </a:p>
          <a:p>
            <a:r>
              <a:rPr lang="es-ES_tradnl" sz="1800" dirty="0"/>
              <a:t>El mandarín y el cantonés cambiaron de posición desde el año pasado.</a:t>
            </a:r>
          </a:p>
          <a:p>
            <a:endParaRPr lang="es-ES_tradnl" sz="1800" dirty="0"/>
          </a:p>
          <a:p>
            <a:r>
              <a:rPr lang="es-ES_tradnl" sz="1800" dirty="0"/>
              <a:t>Para adultos que hablan ingles, independientemente de su origen étnico, había 775 personas (de 4,377) sin ninguna compra en servicio (es decir, la no compra de servicio) durante el AF 18-19, aunque el porcentaje fue solo del 17.7%, básicamente es igual a personas que hablan español con 17.6% (220 de 1.247).</a:t>
            </a:r>
          </a:p>
        </p:txBody>
      </p:sp>
      <p:sp>
        <p:nvSpPr>
          <p:cNvPr id="3" name="Slide Number Placeholder 2">
            <a:extLst>
              <a:ext uri="{FF2B5EF4-FFF2-40B4-BE49-F238E27FC236}">
                <a16:creationId xmlns:a16="http://schemas.microsoft.com/office/drawing/2014/main" id="{968F9547-E10C-40A3-93D3-2DF869C81D90}"/>
              </a:ext>
            </a:extLst>
          </p:cNvPr>
          <p:cNvSpPr>
            <a:spLocks noGrp="1"/>
          </p:cNvSpPr>
          <p:nvPr>
            <p:ph type="sldNum" sz="quarter" idx="12"/>
          </p:nvPr>
        </p:nvSpPr>
        <p:spPr/>
        <p:txBody>
          <a:bodyPr/>
          <a:lstStyle/>
          <a:p>
            <a:fld id="{94778FA5-C830-4787-AFD0-EB75911ADA7F}" type="slidenum">
              <a:rPr lang="en-US" smtClean="0"/>
              <a:pPr/>
              <a:t>50</a:t>
            </a:fld>
            <a:endParaRPr lang="en-US" dirty="0"/>
          </a:p>
        </p:txBody>
      </p:sp>
      <p:sp>
        <p:nvSpPr>
          <p:cNvPr id="4" name="Title 3">
            <a:extLst>
              <a:ext uri="{FF2B5EF4-FFF2-40B4-BE49-F238E27FC236}">
                <a16:creationId xmlns:a16="http://schemas.microsoft.com/office/drawing/2014/main" id="{A703B277-AAD4-4F9E-9DB8-66E63D0D5008}"/>
              </a:ext>
            </a:extLst>
          </p:cNvPr>
          <p:cNvSpPr>
            <a:spLocks noGrp="1"/>
          </p:cNvSpPr>
          <p:nvPr>
            <p:ph type="title"/>
          </p:nvPr>
        </p:nvSpPr>
        <p:spPr/>
        <p:txBody>
          <a:bodyPr/>
          <a:lstStyle/>
          <a:p>
            <a:r>
              <a:rPr lang="es-ES_tradnl" sz="4400" dirty="0"/>
              <a:t>Tendencias por idioma</a:t>
            </a:r>
            <a:r>
              <a:rPr lang="en-US" dirty="0"/>
              <a:t>– </a:t>
            </a:r>
            <a:r>
              <a:rPr lang="en-US" dirty="0" err="1"/>
              <a:t>Adultos</a:t>
            </a:r>
            <a:endParaRPr lang="en-US" dirty="0"/>
          </a:p>
        </p:txBody>
      </p:sp>
    </p:spTree>
    <p:extLst>
      <p:ext uri="{BB962C8B-B14F-4D97-AF65-F5344CB8AC3E}">
        <p14:creationId xmlns:p14="http://schemas.microsoft.com/office/powerpoint/2010/main" val="22141384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6EC818-1541-413E-859A-6498FA63B231}"/>
              </a:ext>
            </a:extLst>
          </p:cNvPr>
          <p:cNvSpPr>
            <a:spLocks noGrp="1"/>
          </p:cNvSpPr>
          <p:nvPr>
            <p:ph idx="1"/>
          </p:nvPr>
        </p:nvSpPr>
        <p:spPr/>
        <p:txBody>
          <a:bodyPr>
            <a:normAutofit lnSpcReduction="10000"/>
          </a:bodyPr>
          <a:lstStyle/>
          <a:p>
            <a:r>
              <a:rPr lang="es-ES_tradnl" dirty="0"/>
              <a:t>Hemos mejorados en las autorizaciones y los gastos para los bebés afroamericanos que viven en el hogar. La utilización también mejoró significativamente. Los "Mejores" números desde empezamos a ver los datos de disparidad</a:t>
            </a:r>
          </a:p>
          <a:p>
            <a:endParaRPr lang="es-ES_tradnl" dirty="0"/>
          </a:p>
          <a:p>
            <a:r>
              <a:rPr lang="es-ES_tradnl" dirty="0"/>
              <a:t>Continuar teniendo autorización y gastos sin disparidad para los bebés y niños pequeños Hispanos que viven en el hogar.</a:t>
            </a:r>
          </a:p>
          <a:p>
            <a:endParaRPr lang="es-ES_tradnl" dirty="0"/>
          </a:p>
          <a:p>
            <a:r>
              <a:rPr lang="es-ES_tradnl" dirty="0"/>
              <a:t>Que el SG/PRC de</a:t>
            </a:r>
            <a:r>
              <a:rPr lang="es-ES_tradnl" sz="2400" dirty="0"/>
              <a:t> </a:t>
            </a:r>
            <a:r>
              <a:rPr lang="es-ES" sz="2800" dirty="0"/>
              <a:t>más</a:t>
            </a:r>
            <a:r>
              <a:rPr lang="es-ES_tradnl" sz="2400" dirty="0"/>
              <a:t> </a:t>
            </a:r>
            <a:r>
              <a:rPr lang="es-ES_tradnl" dirty="0"/>
              <a:t>servicios a bebes Asiáticos que bebes Blancos en edad escolar.  Que sean similar los grupos de adultos Asiáticos y Blancos.</a:t>
            </a:r>
          </a:p>
        </p:txBody>
      </p:sp>
      <p:sp>
        <p:nvSpPr>
          <p:cNvPr id="3" name="Slide Number Placeholder 2">
            <a:extLst>
              <a:ext uri="{FF2B5EF4-FFF2-40B4-BE49-F238E27FC236}">
                <a16:creationId xmlns:a16="http://schemas.microsoft.com/office/drawing/2014/main" id="{52A185B5-8EE1-4624-B7B6-CB9E78A866AA}"/>
              </a:ext>
            </a:extLst>
          </p:cNvPr>
          <p:cNvSpPr>
            <a:spLocks noGrp="1"/>
          </p:cNvSpPr>
          <p:nvPr>
            <p:ph type="sldNum" sz="quarter" idx="12"/>
          </p:nvPr>
        </p:nvSpPr>
        <p:spPr/>
        <p:txBody>
          <a:bodyPr/>
          <a:lstStyle/>
          <a:p>
            <a:fld id="{94778FA5-C830-4787-AFD0-EB75911ADA7F}" type="slidenum">
              <a:rPr lang="en-US" smtClean="0"/>
              <a:pPr/>
              <a:t>51</a:t>
            </a:fld>
            <a:endParaRPr lang="en-US" dirty="0"/>
          </a:p>
        </p:txBody>
      </p:sp>
      <p:sp>
        <p:nvSpPr>
          <p:cNvPr id="4" name="Title 3">
            <a:extLst>
              <a:ext uri="{FF2B5EF4-FFF2-40B4-BE49-F238E27FC236}">
                <a16:creationId xmlns:a16="http://schemas.microsoft.com/office/drawing/2014/main" id="{5C28B90B-968F-407C-9235-93BCE0489D3F}"/>
              </a:ext>
            </a:extLst>
          </p:cNvPr>
          <p:cNvSpPr>
            <a:spLocks noGrp="1"/>
          </p:cNvSpPr>
          <p:nvPr>
            <p:ph type="title"/>
          </p:nvPr>
        </p:nvSpPr>
        <p:spPr>
          <a:xfrm>
            <a:off x="381000" y="274638"/>
            <a:ext cx="11201400" cy="1143000"/>
          </a:xfrm>
        </p:spPr>
        <p:txBody>
          <a:bodyPr>
            <a:normAutofit fontScale="90000"/>
          </a:bodyPr>
          <a:lstStyle/>
          <a:p>
            <a:pPr algn="ctr"/>
            <a:r>
              <a:rPr lang="es-ES_tradnl" dirty="0"/>
              <a:t>Cambios Mayores Entre el  AF17-18 a AF18-19</a:t>
            </a:r>
          </a:p>
        </p:txBody>
      </p:sp>
    </p:spTree>
    <p:extLst>
      <p:ext uri="{BB962C8B-B14F-4D97-AF65-F5344CB8AC3E}">
        <p14:creationId xmlns:p14="http://schemas.microsoft.com/office/powerpoint/2010/main" val="20721959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3988CE-998B-441F-B2BE-A08C1A96DC85}"/>
              </a:ext>
            </a:extLst>
          </p:cNvPr>
          <p:cNvSpPr>
            <a:spLocks noGrp="1"/>
          </p:cNvSpPr>
          <p:nvPr>
            <p:ph idx="1"/>
          </p:nvPr>
        </p:nvSpPr>
        <p:spPr/>
        <p:txBody>
          <a:bodyPr>
            <a:normAutofit/>
          </a:bodyPr>
          <a:lstStyle/>
          <a:p>
            <a:r>
              <a:rPr lang="es-ES_tradnl" dirty="0"/>
              <a:t>Desarrollar y fortalecer alianzas con las familias y las personas a las que servimos.</a:t>
            </a:r>
          </a:p>
          <a:p>
            <a:endParaRPr lang="es-ES_tradnl" dirty="0">
              <a:cs typeface="Cavolini" panose="020B0502040204020203" pitchFamily="66" charset="0"/>
            </a:endParaRPr>
          </a:p>
          <a:p>
            <a:r>
              <a:rPr lang="es-ES_tradnl" dirty="0"/>
              <a:t>Brindar información y apoyo a las familias: para desarrollar su competencia y confianza en ser </a:t>
            </a:r>
            <a:r>
              <a:rPr lang="es-ES_tradnl" dirty="0" err="1"/>
              <a:t>abogantes</a:t>
            </a:r>
            <a:r>
              <a:rPr lang="es-ES_tradnl" dirty="0"/>
              <a:t> colaborativos en el sistema que les brinda servicios a sus familiares.</a:t>
            </a:r>
          </a:p>
          <a:p>
            <a:endParaRPr lang="es-ES_tradnl" dirty="0">
              <a:cs typeface="Cavolini" panose="020B0502040204020203" pitchFamily="66" charset="0"/>
            </a:endParaRPr>
          </a:p>
          <a:p>
            <a:r>
              <a:rPr lang="es-ES_tradnl" dirty="0">
                <a:cs typeface="Cavolini" panose="020B0502040204020203" pitchFamily="66" charset="0"/>
              </a:rPr>
              <a:t>Encontrar las mejores maneras to comunicar con las familias.</a:t>
            </a:r>
          </a:p>
          <a:p>
            <a:endParaRPr lang="en-US" dirty="0"/>
          </a:p>
        </p:txBody>
      </p:sp>
      <p:sp>
        <p:nvSpPr>
          <p:cNvPr id="3" name="Slide Number Placeholder 2">
            <a:extLst>
              <a:ext uri="{FF2B5EF4-FFF2-40B4-BE49-F238E27FC236}">
                <a16:creationId xmlns:a16="http://schemas.microsoft.com/office/drawing/2014/main" id="{26BEE44A-C97C-4BDF-8E5D-00A3B31172AA}"/>
              </a:ext>
            </a:extLst>
          </p:cNvPr>
          <p:cNvSpPr>
            <a:spLocks noGrp="1"/>
          </p:cNvSpPr>
          <p:nvPr>
            <p:ph type="sldNum" sz="quarter" idx="12"/>
          </p:nvPr>
        </p:nvSpPr>
        <p:spPr/>
        <p:txBody>
          <a:bodyPr/>
          <a:lstStyle/>
          <a:p>
            <a:fld id="{94778FA5-C830-4787-AFD0-EB75911ADA7F}" type="slidenum">
              <a:rPr lang="en-US" smtClean="0"/>
              <a:pPr/>
              <a:t>52</a:t>
            </a:fld>
            <a:endParaRPr lang="en-US" dirty="0"/>
          </a:p>
        </p:txBody>
      </p:sp>
      <p:sp>
        <p:nvSpPr>
          <p:cNvPr id="4" name="Title 3">
            <a:extLst>
              <a:ext uri="{FF2B5EF4-FFF2-40B4-BE49-F238E27FC236}">
                <a16:creationId xmlns:a16="http://schemas.microsoft.com/office/drawing/2014/main" id="{02DE7C71-0738-4D36-A5D9-F5807E2B1AE9}"/>
              </a:ext>
            </a:extLst>
          </p:cNvPr>
          <p:cNvSpPr>
            <a:spLocks noGrp="1"/>
          </p:cNvSpPr>
          <p:nvPr>
            <p:ph type="title"/>
          </p:nvPr>
        </p:nvSpPr>
        <p:spPr>
          <a:xfrm>
            <a:off x="381000" y="274638"/>
            <a:ext cx="11201400" cy="1143000"/>
          </a:xfrm>
        </p:spPr>
        <p:txBody>
          <a:bodyPr>
            <a:normAutofit/>
          </a:bodyPr>
          <a:lstStyle/>
          <a:p>
            <a:r>
              <a:rPr lang="es-ES_tradnl" dirty="0"/>
              <a:t>¿Como Rompemos Barreras hacia Servicios?</a:t>
            </a:r>
          </a:p>
        </p:txBody>
      </p:sp>
    </p:spTree>
    <p:extLst>
      <p:ext uri="{BB962C8B-B14F-4D97-AF65-F5344CB8AC3E}">
        <p14:creationId xmlns:p14="http://schemas.microsoft.com/office/powerpoint/2010/main" val="26933054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12021-721E-4D6F-BE15-94C776D2191A}"/>
              </a:ext>
            </a:extLst>
          </p:cNvPr>
          <p:cNvSpPr>
            <a:spLocks noGrp="1"/>
          </p:cNvSpPr>
          <p:nvPr>
            <p:ph type="title"/>
          </p:nvPr>
        </p:nvSpPr>
        <p:spPr>
          <a:xfrm>
            <a:off x="0" y="228600"/>
            <a:ext cx="12192000" cy="911087"/>
          </a:xfrm>
        </p:spPr>
        <p:txBody>
          <a:bodyPr>
            <a:normAutofit/>
          </a:bodyPr>
          <a:lstStyle/>
          <a:p>
            <a:pPr algn="ctr"/>
            <a:r>
              <a:rPr lang="es-ES_tradnl" sz="3600" dirty="0"/>
              <a:t>Diez Cosas Importantes del AF 18-19</a:t>
            </a:r>
          </a:p>
        </p:txBody>
      </p:sp>
      <p:grpSp>
        <p:nvGrpSpPr>
          <p:cNvPr id="3" name="Group 2">
            <a:extLst>
              <a:ext uri="{FF2B5EF4-FFF2-40B4-BE49-F238E27FC236}">
                <a16:creationId xmlns:a16="http://schemas.microsoft.com/office/drawing/2014/main" id="{75414E77-40DA-480C-965A-51993C9AAF83}"/>
              </a:ext>
            </a:extLst>
          </p:cNvPr>
          <p:cNvGrpSpPr/>
          <p:nvPr/>
        </p:nvGrpSpPr>
        <p:grpSpPr>
          <a:xfrm>
            <a:off x="178077" y="1508568"/>
            <a:ext cx="11629608" cy="4916401"/>
            <a:chOff x="178077" y="1848815"/>
            <a:chExt cx="11629608" cy="4575914"/>
          </a:xfrm>
        </p:grpSpPr>
        <p:sp>
          <p:nvSpPr>
            <p:cNvPr id="5" name="Freeform: Shape 4">
              <a:extLst>
                <a:ext uri="{FF2B5EF4-FFF2-40B4-BE49-F238E27FC236}">
                  <a16:creationId xmlns:a16="http://schemas.microsoft.com/office/drawing/2014/main" id="{C69F9539-14D2-47E8-9255-2750C4F36D9D}"/>
                </a:ext>
              </a:extLst>
            </p:cNvPr>
            <p:cNvSpPr/>
            <p:nvPr/>
          </p:nvSpPr>
          <p:spPr>
            <a:xfrm>
              <a:off x="178077" y="1848815"/>
              <a:ext cx="3796749" cy="2154306"/>
            </a:xfrm>
            <a:custGeom>
              <a:avLst/>
              <a:gdLst>
                <a:gd name="connsiteX0" fmla="*/ 0 w 3590510"/>
                <a:gd name="connsiteY0" fmla="*/ 0 h 2154306"/>
                <a:gd name="connsiteX1" fmla="*/ 3590510 w 3590510"/>
                <a:gd name="connsiteY1" fmla="*/ 0 h 2154306"/>
                <a:gd name="connsiteX2" fmla="*/ 3590510 w 3590510"/>
                <a:gd name="connsiteY2" fmla="*/ 2154306 h 2154306"/>
                <a:gd name="connsiteX3" fmla="*/ 0 w 3590510"/>
                <a:gd name="connsiteY3" fmla="*/ 2154306 h 2154306"/>
                <a:gd name="connsiteX4" fmla="*/ 0 w 3590510"/>
                <a:gd name="connsiteY4" fmla="*/ 0 h 2154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0510" h="2154306">
                  <a:moveTo>
                    <a:pt x="0" y="0"/>
                  </a:moveTo>
                  <a:lnTo>
                    <a:pt x="3590510" y="0"/>
                  </a:lnTo>
                  <a:lnTo>
                    <a:pt x="3590510" y="2154306"/>
                  </a:lnTo>
                  <a:lnTo>
                    <a:pt x="0" y="2154306"/>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0960" tIns="60960" rIns="60960" bIns="60960" numCol="1" spcCol="1270" anchor="ctr" anchorCtr="0">
              <a:noAutofit/>
            </a:bodyPr>
            <a:lstStyle/>
            <a:p>
              <a:pPr marL="0" lvl="0" indent="0" defTabSz="711200">
                <a:lnSpc>
                  <a:spcPct val="90000"/>
                </a:lnSpc>
                <a:spcBef>
                  <a:spcPct val="0"/>
                </a:spcBef>
                <a:spcAft>
                  <a:spcPct val="35000"/>
                </a:spcAft>
                <a:buNone/>
              </a:pPr>
              <a:r>
                <a:rPr lang="es-ES_tradnl" dirty="0">
                  <a:solidFill>
                    <a:schemeClr val="tx1"/>
                  </a:solidFill>
                </a:rPr>
                <a:t>En AF </a:t>
              </a:r>
              <a:r>
                <a:rPr lang="es-ES_tradnl" kern="1200" dirty="0">
                  <a:solidFill>
                    <a:schemeClr val="tx1"/>
                  </a:solidFill>
                </a:rPr>
                <a:t>16-17, 13 </a:t>
              </a:r>
              <a:r>
                <a:rPr lang="es-ES_tradnl" dirty="0">
                  <a:solidFill>
                    <a:schemeClr val="tx1"/>
                  </a:solidFill>
                </a:rPr>
                <a:t>proyectos para la equidad</a:t>
              </a:r>
              <a:r>
                <a:rPr lang="es-ES_tradnl" kern="1200" dirty="0">
                  <a:solidFill>
                    <a:schemeClr val="tx1"/>
                  </a:solidFill>
                </a:rPr>
                <a:t> = $919,035. </a:t>
              </a:r>
              <a:br>
                <a:rPr lang="es-ES_tradnl" kern="1200" dirty="0">
                  <a:solidFill>
                    <a:schemeClr val="tx1"/>
                  </a:solidFill>
                </a:rPr>
              </a:br>
              <a:r>
                <a:rPr lang="es-ES_tradnl" dirty="0">
                  <a:solidFill>
                    <a:schemeClr val="tx1"/>
                  </a:solidFill>
                </a:rPr>
                <a:t>Desde entonces</a:t>
              </a:r>
              <a:r>
                <a:rPr lang="es-ES_tradnl" kern="1200" dirty="0">
                  <a:solidFill>
                    <a:schemeClr val="tx1"/>
                  </a:solidFill>
                </a:rPr>
                <a:t>, 15 proyectos = total </a:t>
              </a:r>
              <a:r>
                <a:rPr lang="es-ES_tradnl" dirty="0">
                  <a:solidFill>
                    <a:schemeClr val="tx1"/>
                  </a:solidFill>
                </a:rPr>
                <a:t>de </a:t>
              </a:r>
              <a:r>
                <a:rPr lang="es-ES_tradnl" kern="1200" dirty="0">
                  <a:solidFill>
                    <a:schemeClr val="tx1"/>
                  </a:solidFill>
                </a:rPr>
                <a:t>$1,784,241 en becas </a:t>
              </a:r>
              <a:r>
                <a:rPr lang="es-ES_tradnl" dirty="0">
                  <a:solidFill>
                    <a:schemeClr val="tx1"/>
                  </a:solidFill>
                </a:rPr>
                <a:t>para proyectos de equidad para el AF</a:t>
              </a:r>
              <a:r>
                <a:rPr lang="es-ES_tradnl" kern="1200" dirty="0">
                  <a:solidFill>
                    <a:schemeClr val="tx1"/>
                  </a:solidFill>
                </a:rPr>
                <a:t> 19-20. </a:t>
              </a:r>
            </a:p>
          </p:txBody>
        </p:sp>
        <p:sp>
          <p:nvSpPr>
            <p:cNvPr id="6" name="Freeform: Shape 5">
              <a:extLst>
                <a:ext uri="{FF2B5EF4-FFF2-40B4-BE49-F238E27FC236}">
                  <a16:creationId xmlns:a16="http://schemas.microsoft.com/office/drawing/2014/main" id="{C0DCB449-BFE8-405D-8D45-E6FE06EB6437}"/>
                </a:ext>
              </a:extLst>
            </p:cNvPr>
            <p:cNvSpPr/>
            <p:nvPr/>
          </p:nvSpPr>
          <p:spPr>
            <a:xfrm>
              <a:off x="4267613" y="1863178"/>
              <a:ext cx="3590510" cy="2154307"/>
            </a:xfrm>
            <a:custGeom>
              <a:avLst/>
              <a:gdLst>
                <a:gd name="connsiteX0" fmla="*/ 0 w 3590510"/>
                <a:gd name="connsiteY0" fmla="*/ 0 h 2154306"/>
                <a:gd name="connsiteX1" fmla="*/ 3590510 w 3590510"/>
                <a:gd name="connsiteY1" fmla="*/ 0 h 2154306"/>
                <a:gd name="connsiteX2" fmla="*/ 3590510 w 3590510"/>
                <a:gd name="connsiteY2" fmla="*/ 2154306 h 2154306"/>
                <a:gd name="connsiteX3" fmla="*/ 0 w 3590510"/>
                <a:gd name="connsiteY3" fmla="*/ 2154306 h 2154306"/>
                <a:gd name="connsiteX4" fmla="*/ 0 w 3590510"/>
                <a:gd name="connsiteY4" fmla="*/ 0 h 2154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0510" h="2154306">
                  <a:moveTo>
                    <a:pt x="0" y="0"/>
                  </a:moveTo>
                  <a:lnTo>
                    <a:pt x="3590510" y="0"/>
                  </a:lnTo>
                  <a:lnTo>
                    <a:pt x="3590510" y="2154306"/>
                  </a:lnTo>
                  <a:lnTo>
                    <a:pt x="0" y="2154306"/>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0960" tIns="60960" rIns="60960" bIns="60960" numCol="1" spcCol="1270" anchor="ctr" anchorCtr="0">
              <a:noAutofit/>
            </a:bodyPr>
            <a:lstStyle/>
            <a:p>
              <a:pPr marL="0" lvl="0" indent="0" defTabSz="711200">
                <a:lnSpc>
                  <a:spcPct val="90000"/>
                </a:lnSpc>
                <a:spcBef>
                  <a:spcPct val="0"/>
                </a:spcBef>
                <a:spcAft>
                  <a:spcPct val="35000"/>
                </a:spcAft>
                <a:buNone/>
              </a:pPr>
              <a:r>
                <a:rPr lang="es-ES_tradnl" kern="1200" dirty="0">
                  <a:solidFill>
                    <a:schemeClr val="tx1"/>
                  </a:solidFill>
                </a:rPr>
                <a:t>Tres Proyectos Mayores  – </a:t>
              </a:r>
              <a:r>
                <a:rPr lang="es-ES_tradnl" dirty="0">
                  <a:solidFill>
                    <a:schemeClr val="tx1"/>
                  </a:solidFill>
                </a:rPr>
                <a:t>La Iniciativa de Padres Mentores</a:t>
              </a:r>
              <a:r>
                <a:rPr lang="es-ES_tradnl" kern="1200" dirty="0">
                  <a:solidFill>
                    <a:schemeClr val="tx1"/>
                  </a:solidFill>
                </a:rPr>
                <a:t> (PMI), Navegando el Sistema del Centro Regional (NRCS), Y Los entrenamientos de Planeamiento Centrado en La Persona– siguen teniendo resultados positivos. </a:t>
              </a:r>
            </a:p>
          </p:txBody>
        </p:sp>
        <p:sp>
          <p:nvSpPr>
            <p:cNvPr id="7" name="Freeform: Shape 6">
              <a:extLst>
                <a:ext uri="{FF2B5EF4-FFF2-40B4-BE49-F238E27FC236}">
                  <a16:creationId xmlns:a16="http://schemas.microsoft.com/office/drawing/2014/main" id="{C737102C-C203-4AB3-BACC-2810A8FEB0D0}"/>
                </a:ext>
              </a:extLst>
            </p:cNvPr>
            <p:cNvSpPr/>
            <p:nvPr/>
          </p:nvSpPr>
          <p:spPr>
            <a:xfrm>
              <a:off x="8217175" y="1863179"/>
              <a:ext cx="3590510" cy="2154306"/>
            </a:xfrm>
            <a:custGeom>
              <a:avLst/>
              <a:gdLst>
                <a:gd name="connsiteX0" fmla="*/ 0 w 3590510"/>
                <a:gd name="connsiteY0" fmla="*/ 0 h 2154306"/>
                <a:gd name="connsiteX1" fmla="*/ 3590510 w 3590510"/>
                <a:gd name="connsiteY1" fmla="*/ 0 h 2154306"/>
                <a:gd name="connsiteX2" fmla="*/ 3590510 w 3590510"/>
                <a:gd name="connsiteY2" fmla="*/ 2154306 h 2154306"/>
                <a:gd name="connsiteX3" fmla="*/ 0 w 3590510"/>
                <a:gd name="connsiteY3" fmla="*/ 2154306 h 2154306"/>
                <a:gd name="connsiteX4" fmla="*/ 0 w 3590510"/>
                <a:gd name="connsiteY4" fmla="*/ 0 h 2154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0510" h="2154306">
                  <a:moveTo>
                    <a:pt x="0" y="0"/>
                  </a:moveTo>
                  <a:lnTo>
                    <a:pt x="3590510" y="0"/>
                  </a:lnTo>
                  <a:lnTo>
                    <a:pt x="3590510" y="2154306"/>
                  </a:lnTo>
                  <a:lnTo>
                    <a:pt x="0" y="2154306"/>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0960" tIns="60960" rIns="60960" bIns="60960" numCol="1" spcCol="1270" anchor="ctr" anchorCtr="0">
              <a:noAutofit/>
            </a:bodyPr>
            <a:lstStyle/>
            <a:p>
              <a:pPr marL="0" lvl="0" indent="0" defTabSz="711200">
                <a:lnSpc>
                  <a:spcPct val="90000"/>
                </a:lnSpc>
                <a:spcBef>
                  <a:spcPct val="0"/>
                </a:spcBef>
                <a:spcAft>
                  <a:spcPct val="35000"/>
                </a:spcAft>
                <a:buNone/>
              </a:pPr>
              <a:r>
                <a:rPr lang="es-ES_tradnl" dirty="0">
                  <a:solidFill>
                    <a:schemeClr val="tx1"/>
                  </a:solidFill>
                </a:rPr>
                <a:t>Cambios positivos en AF</a:t>
              </a:r>
              <a:r>
                <a:rPr lang="es-ES_tradnl" kern="1200" dirty="0">
                  <a:solidFill>
                    <a:schemeClr val="tx1"/>
                  </a:solidFill>
                </a:rPr>
                <a:t>17-18 y AF18-19, especialmente para familias Hispanas, puede ser que familias sin la compra de servicios son invitados a participar en el PMI Y NRCS</a:t>
              </a:r>
              <a:r>
                <a:rPr lang="en-US" kern="1200" dirty="0">
                  <a:solidFill>
                    <a:schemeClr val="tx1"/>
                  </a:solidFill>
                </a:rPr>
                <a:t>. </a:t>
              </a:r>
            </a:p>
          </p:txBody>
        </p:sp>
        <p:sp>
          <p:nvSpPr>
            <p:cNvPr id="8" name="Freeform: Shape 7">
              <a:extLst>
                <a:ext uri="{FF2B5EF4-FFF2-40B4-BE49-F238E27FC236}">
                  <a16:creationId xmlns:a16="http://schemas.microsoft.com/office/drawing/2014/main" id="{3E754E5D-645A-433F-814C-97896AAD4716}"/>
                </a:ext>
              </a:extLst>
            </p:cNvPr>
            <p:cNvSpPr/>
            <p:nvPr/>
          </p:nvSpPr>
          <p:spPr>
            <a:xfrm>
              <a:off x="2319544" y="4203628"/>
              <a:ext cx="3590510" cy="2217877"/>
            </a:xfrm>
            <a:custGeom>
              <a:avLst/>
              <a:gdLst>
                <a:gd name="connsiteX0" fmla="*/ 0 w 3590510"/>
                <a:gd name="connsiteY0" fmla="*/ 0 h 2154306"/>
                <a:gd name="connsiteX1" fmla="*/ 3590510 w 3590510"/>
                <a:gd name="connsiteY1" fmla="*/ 0 h 2154306"/>
                <a:gd name="connsiteX2" fmla="*/ 3590510 w 3590510"/>
                <a:gd name="connsiteY2" fmla="*/ 2154306 h 2154306"/>
                <a:gd name="connsiteX3" fmla="*/ 0 w 3590510"/>
                <a:gd name="connsiteY3" fmla="*/ 2154306 h 2154306"/>
                <a:gd name="connsiteX4" fmla="*/ 0 w 3590510"/>
                <a:gd name="connsiteY4" fmla="*/ 0 h 2154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0510" h="2154306">
                  <a:moveTo>
                    <a:pt x="0" y="0"/>
                  </a:moveTo>
                  <a:lnTo>
                    <a:pt x="3590510" y="0"/>
                  </a:lnTo>
                  <a:lnTo>
                    <a:pt x="3590510" y="2154306"/>
                  </a:lnTo>
                  <a:lnTo>
                    <a:pt x="0" y="2154306"/>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0960" tIns="60960" rIns="60960" bIns="60960" numCol="1" spcCol="1270" anchor="ctr" anchorCtr="0">
              <a:noAutofit/>
            </a:bodyPr>
            <a:lstStyle/>
            <a:p>
              <a:pPr lvl="0" defTabSz="711200">
                <a:lnSpc>
                  <a:spcPct val="90000"/>
                </a:lnSpc>
                <a:spcBef>
                  <a:spcPct val="0"/>
                </a:spcBef>
                <a:spcAft>
                  <a:spcPct val="35000"/>
                </a:spcAft>
              </a:pPr>
              <a:r>
                <a:rPr lang="es-ES_tradnl" u="sng" kern="1200" dirty="0">
                  <a:solidFill>
                    <a:schemeClr val="tx1"/>
                  </a:solidFill>
                </a:rPr>
                <a:t>Edad</a:t>
              </a:r>
              <a:r>
                <a:rPr lang="es-ES_tradnl" kern="1200" dirty="0">
                  <a:solidFill>
                    <a:schemeClr val="tx1"/>
                  </a:solidFill>
                </a:rPr>
                <a:t> y </a:t>
              </a:r>
              <a:r>
                <a:rPr lang="es-ES_tradnl" u="sng" dirty="0">
                  <a:solidFill>
                    <a:schemeClr val="tx1"/>
                  </a:solidFill>
                </a:rPr>
                <a:t>arreglos en vivienda</a:t>
              </a:r>
              <a:r>
                <a:rPr lang="es-ES_tradnl" u="sng" kern="1200" dirty="0">
                  <a:solidFill>
                    <a:schemeClr val="tx1"/>
                  </a:solidFill>
                </a:rPr>
                <a:t> </a:t>
              </a:r>
              <a:r>
                <a:rPr lang="es-ES_tradnl" dirty="0">
                  <a:solidFill>
                    <a:schemeClr val="tx1"/>
                  </a:solidFill>
                </a:rPr>
                <a:t>continúan siendo determinantes poderosos en las autorizaciones y gastos (y utilización) de servicios. Más del 80% de las personas SG/PRC viven con la familia. SG/PRC se centra en las personas que viven en casa.</a:t>
              </a:r>
              <a:endParaRPr lang="es-ES_tradnl" kern="1200" dirty="0">
                <a:solidFill>
                  <a:schemeClr val="tx1"/>
                </a:solidFill>
              </a:endParaRPr>
            </a:p>
          </p:txBody>
        </p:sp>
        <p:sp>
          <p:nvSpPr>
            <p:cNvPr id="9" name="Freeform: Shape 8">
              <a:extLst>
                <a:ext uri="{FF2B5EF4-FFF2-40B4-BE49-F238E27FC236}">
                  <a16:creationId xmlns:a16="http://schemas.microsoft.com/office/drawing/2014/main" id="{297B4C04-38CB-4229-8469-A6AA269EAD1F}"/>
                </a:ext>
              </a:extLst>
            </p:cNvPr>
            <p:cNvSpPr/>
            <p:nvPr/>
          </p:nvSpPr>
          <p:spPr>
            <a:xfrm>
              <a:off x="6421920" y="4206852"/>
              <a:ext cx="3590510" cy="2217877"/>
            </a:xfrm>
            <a:custGeom>
              <a:avLst/>
              <a:gdLst>
                <a:gd name="connsiteX0" fmla="*/ 0 w 3590510"/>
                <a:gd name="connsiteY0" fmla="*/ 0 h 2154306"/>
                <a:gd name="connsiteX1" fmla="*/ 3590510 w 3590510"/>
                <a:gd name="connsiteY1" fmla="*/ 0 h 2154306"/>
                <a:gd name="connsiteX2" fmla="*/ 3590510 w 3590510"/>
                <a:gd name="connsiteY2" fmla="*/ 2154306 h 2154306"/>
                <a:gd name="connsiteX3" fmla="*/ 0 w 3590510"/>
                <a:gd name="connsiteY3" fmla="*/ 2154306 h 2154306"/>
                <a:gd name="connsiteX4" fmla="*/ 0 w 3590510"/>
                <a:gd name="connsiteY4" fmla="*/ 0 h 2154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0510" h="2154306">
                  <a:moveTo>
                    <a:pt x="0" y="0"/>
                  </a:moveTo>
                  <a:lnTo>
                    <a:pt x="3590510" y="0"/>
                  </a:lnTo>
                  <a:lnTo>
                    <a:pt x="3590510" y="2154306"/>
                  </a:lnTo>
                  <a:lnTo>
                    <a:pt x="0" y="2154306"/>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br>
                <a:rPr lang="en-US" dirty="0"/>
              </a:br>
              <a:r>
                <a:rPr lang="es-ES_tradnl" dirty="0">
                  <a:solidFill>
                    <a:schemeClr val="tx1"/>
                  </a:solidFill>
                </a:rPr>
                <a:t>En general, SG/PRC gasta más En la Compra de Servicios (POS) cada año que en los año anteriores para todos los grupos étnicos</a:t>
              </a:r>
              <a:endParaRPr lang="es-ES_tradnl" b="1" kern="1200" dirty="0">
                <a:solidFill>
                  <a:schemeClr val="tx1"/>
                </a:solidFill>
              </a:endParaRPr>
            </a:p>
          </p:txBody>
        </p:sp>
      </p:grpSp>
    </p:spTree>
    <p:extLst>
      <p:ext uri="{BB962C8B-B14F-4D97-AF65-F5344CB8AC3E}">
        <p14:creationId xmlns:p14="http://schemas.microsoft.com/office/powerpoint/2010/main" val="2320869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F2A97-BE83-4CBD-8C1D-551C862A8867}"/>
              </a:ext>
            </a:extLst>
          </p:cNvPr>
          <p:cNvSpPr>
            <a:spLocks noGrp="1"/>
          </p:cNvSpPr>
          <p:nvPr>
            <p:ph type="title"/>
          </p:nvPr>
        </p:nvSpPr>
        <p:spPr>
          <a:xfrm>
            <a:off x="0" y="349921"/>
            <a:ext cx="12192000" cy="700642"/>
          </a:xfrm>
        </p:spPr>
        <p:txBody>
          <a:bodyPr>
            <a:noAutofit/>
          </a:bodyPr>
          <a:lstStyle/>
          <a:p>
            <a:pPr algn="ctr"/>
            <a:r>
              <a:rPr lang="es-ES_tradnl" sz="3600" dirty="0"/>
              <a:t>Diez cosa importantes del AF 18-19</a:t>
            </a:r>
          </a:p>
        </p:txBody>
      </p:sp>
      <p:grpSp>
        <p:nvGrpSpPr>
          <p:cNvPr id="3" name="Group 2">
            <a:extLst>
              <a:ext uri="{FF2B5EF4-FFF2-40B4-BE49-F238E27FC236}">
                <a16:creationId xmlns:a16="http://schemas.microsoft.com/office/drawing/2014/main" id="{7F6ECA13-D0F9-4F7E-A4AE-3E3EDBBCB7AC}"/>
              </a:ext>
            </a:extLst>
          </p:cNvPr>
          <p:cNvGrpSpPr/>
          <p:nvPr/>
        </p:nvGrpSpPr>
        <p:grpSpPr>
          <a:xfrm>
            <a:off x="152400" y="1538599"/>
            <a:ext cx="11562270" cy="4785822"/>
            <a:chOff x="641359" y="1538599"/>
            <a:chExt cx="11077294" cy="4785822"/>
          </a:xfrm>
        </p:grpSpPr>
        <p:sp>
          <p:nvSpPr>
            <p:cNvPr id="5" name="Freeform: Shape 4">
              <a:extLst>
                <a:ext uri="{FF2B5EF4-FFF2-40B4-BE49-F238E27FC236}">
                  <a16:creationId xmlns:a16="http://schemas.microsoft.com/office/drawing/2014/main" id="{1F96D9CE-9189-45B2-935E-2E20BE3EFD79}"/>
                </a:ext>
              </a:extLst>
            </p:cNvPr>
            <p:cNvSpPr/>
            <p:nvPr/>
          </p:nvSpPr>
          <p:spPr>
            <a:xfrm>
              <a:off x="641359" y="1538599"/>
              <a:ext cx="3302685" cy="2255196"/>
            </a:xfrm>
            <a:custGeom>
              <a:avLst/>
              <a:gdLst>
                <a:gd name="connsiteX0" fmla="*/ 0 w 3302685"/>
                <a:gd name="connsiteY0" fmla="*/ 0 h 2007375"/>
                <a:gd name="connsiteX1" fmla="*/ 3302685 w 3302685"/>
                <a:gd name="connsiteY1" fmla="*/ 0 h 2007375"/>
                <a:gd name="connsiteX2" fmla="*/ 3302685 w 3302685"/>
                <a:gd name="connsiteY2" fmla="*/ 2007375 h 2007375"/>
                <a:gd name="connsiteX3" fmla="*/ 0 w 3302685"/>
                <a:gd name="connsiteY3" fmla="*/ 2007375 h 2007375"/>
                <a:gd name="connsiteX4" fmla="*/ 0 w 3302685"/>
                <a:gd name="connsiteY4" fmla="*/ 0 h 2007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685" h="2007375">
                  <a:moveTo>
                    <a:pt x="0" y="0"/>
                  </a:moveTo>
                  <a:lnTo>
                    <a:pt x="3302685" y="0"/>
                  </a:lnTo>
                  <a:lnTo>
                    <a:pt x="3302685" y="2007375"/>
                  </a:lnTo>
                  <a:lnTo>
                    <a:pt x="0" y="2007375"/>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0960" tIns="182880" rIns="60960" bIns="60960" numCol="1" spcCol="1270" anchor="t" anchorCtr="0">
              <a:noAutofit/>
            </a:bodyPr>
            <a:lstStyle/>
            <a:p>
              <a:pPr lvl="0" defTabSz="711200">
                <a:lnSpc>
                  <a:spcPct val="90000"/>
                </a:lnSpc>
                <a:spcBef>
                  <a:spcPts val="600"/>
                </a:spcBef>
              </a:pPr>
              <a:r>
                <a:rPr lang="es-ES_tradnl" dirty="0">
                  <a:solidFill>
                    <a:schemeClr val="tx1"/>
                  </a:solidFill>
                </a:rPr>
                <a:t>Las autorizaciones y gastos para bebés y niños pequeños Hispanos fueron superiores al promedio, más altos que en los grupos asiáticos, afroamericanos y blancos que fue el grupo mas bajos en la No Compra de Servicios</a:t>
              </a:r>
              <a:endParaRPr lang="es-ES_tradnl" kern="1200" dirty="0">
                <a:solidFill>
                  <a:schemeClr val="tx1"/>
                </a:solidFill>
              </a:endParaRPr>
            </a:p>
          </p:txBody>
        </p:sp>
        <p:sp>
          <p:nvSpPr>
            <p:cNvPr id="6" name="Freeform: Shape 5">
              <a:extLst>
                <a:ext uri="{FF2B5EF4-FFF2-40B4-BE49-F238E27FC236}">
                  <a16:creationId xmlns:a16="http://schemas.microsoft.com/office/drawing/2014/main" id="{216A54FF-03AF-4770-B85B-22FDF6B25F5E}"/>
                </a:ext>
              </a:extLst>
            </p:cNvPr>
            <p:cNvSpPr/>
            <p:nvPr/>
          </p:nvSpPr>
          <p:spPr>
            <a:xfrm>
              <a:off x="4243496" y="1538599"/>
              <a:ext cx="3665650" cy="2255196"/>
            </a:xfrm>
            <a:custGeom>
              <a:avLst/>
              <a:gdLst>
                <a:gd name="connsiteX0" fmla="*/ 0 w 3665650"/>
                <a:gd name="connsiteY0" fmla="*/ 0 h 2255196"/>
                <a:gd name="connsiteX1" fmla="*/ 3665650 w 3665650"/>
                <a:gd name="connsiteY1" fmla="*/ 0 h 2255196"/>
                <a:gd name="connsiteX2" fmla="*/ 3665650 w 3665650"/>
                <a:gd name="connsiteY2" fmla="*/ 2255196 h 2255196"/>
                <a:gd name="connsiteX3" fmla="*/ 0 w 3665650"/>
                <a:gd name="connsiteY3" fmla="*/ 2255196 h 2255196"/>
                <a:gd name="connsiteX4" fmla="*/ 0 w 3665650"/>
                <a:gd name="connsiteY4" fmla="*/ 0 h 2255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65650" h="2255196">
                  <a:moveTo>
                    <a:pt x="0" y="0"/>
                  </a:moveTo>
                  <a:lnTo>
                    <a:pt x="3665650" y="0"/>
                  </a:lnTo>
                  <a:lnTo>
                    <a:pt x="3665650" y="2255196"/>
                  </a:lnTo>
                  <a:lnTo>
                    <a:pt x="0" y="2255196"/>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0960" tIns="182880" rIns="60960" bIns="60960" numCol="1" spcCol="1270" anchor="t" anchorCtr="0">
              <a:noAutofit/>
            </a:bodyPr>
            <a:lstStyle/>
            <a:p>
              <a:pPr lvl="0" defTabSz="711200">
                <a:lnSpc>
                  <a:spcPct val="90000"/>
                </a:lnSpc>
                <a:spcBef>
                  <a:spcPts val="600"/>
                </a:spcBef>
              </a:pPr>
              <a:r>
                <a:rPr lang="es-ES_tradnl" dirty="0">
                  <a:solidFill>
                    <a:schemeClr val="tx1"/>
                  </a:solidFill>
                </a:rPr>
                <a:t>En contraste, Hispanos adultos y niños en edad escolar tienen las autorizaciones y gastos más bajos en comparación con otros grupos étnicos y su promedio es el más bajo. Pero, la utilización para niños de edad escolar y adultos es mejor que la de otros grupos étnicos</a:t>
              </a:r>
              <a:endParaRPr lang="es-ES_tradnl" kern="1200" dirty="0">
                <a:solidFill>
                  <a:schemeClr val="tx1"/>
                </a:solidFill>
              </a:endParaRPr>
            </a:p>
          </p:txBody>
        </p:sp>
        <p:sp>
          <p:nvSpPr>
            <p:cNvPr id="7" name="Freeform: Shape 6">
              <a:extLst>
                <a:ext uri="{FF2B5EF4-FFF2-40B4-BE49-F238E27FC236}">
                  <a16:creationId xmlns:a16="http://schemas.microsoft.com/office/drawing/2014/main" id="{3EC77494-DD6E-43A7-8E39-4E781C2A598F}"/>
                </a:ext>
              </a:extLst>
            </p:cNvPr>
            <p:cNvSpPr/>
            <p:nvPr/>
          </p:nvSpPr>
          <p:spPr>
            <a:xfrm>
              <a:off x="8208599" y="1538599"/>
              <a:ext cx="3510054" cy="2255196"/>
            </a:xfrm>
            <a:custGeom>
              <a:avLst/>
              <a:gdLst>
                <a:gd name="connsiteX0" fmla="*/ 0 w 3408301"/>
                <a:gd name="connsiteY0" fmla="*/ 0 h 2027031"/>
                <a:gd name="connsiteX1" fmla="*/ 3408301 w 3408301"/>
                <a:gd name="connsiteY1" fmla="*/ 0 h 2027031"/>
                <a:gd name="connsiteX2" fmla="*/ 3408301 w 3408301"/>
                <a:gd name="connsiteY2" fmla="*/ 2027031 h 2027031"/>
                <a:gd name="connsiteX3" fmla="*/ 0 w 3408301"/>
                <a:gd name="connsiteY3" fmla="*/ 2027031 h 2027031"/>
                <a:gd name="connsiteX4" fmla="*/ 0 w 3408301"/>
                <a:gd name="connsiteY4" fmla="*/ 0 h 2027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8301" h="2027031">
                  <a:moveTo>
                    <a:pt x="0" y="0"/>
                  </a:moveTo>
                  <a:lnTo>
                    <a:pt x="3408301" y="0"/>
                  </a:lnTo>
                  <a:lnTo>
                    <a:pt x="3408301" y="2027031"/>
                  </a:lnTo>
                  <a:lnTo>
                    <a:pt x="0" y="2027031"/>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0960" tIns="182880" rIns="60960" bIns="60960" numCol="1" spcCol="1270" anchor="t" anchorCtr="0">
              <a:noAutofit/>
            </a:bodyPr>
            <a:lstStyle/>
            <a:p>
              <a:pPr lvl="0" defTabSz="711200">
                <a:lnSpc>
                  <a:spcPct val="90000"/>
                </a:lnSpc>
                <a:spcBef>
                  <a:spcPts val="600"/>
                </a:spcBef>
              </a:pPr>
              <a:r>
                <a:rPr lang="es-ES" dirty="0">
                  <a:solidFill>
                    <a:schemeClr val="tx1"/>
                  </a:solidFill>
                </a:rPr>
                <a:t>La disparidad en los gastos y autorizaciones para los bebés afroamericanos se redujo en el AF18-19, ligeramente debajo del promedio en comparación con los otros grupos étnicos. La utilización brinco del 60% al 71,2%.</a:t>
              </a:r>
              <a:endParaRPr lang="en-US" kern="1200" dirty="0">
                <a:solidFill>
                  <a:schemeClr val="tx1"/>
                </a:solidFill>
              </a:endParaRPr>
            </a:p>
          </p:txBody>
        </p:sp>
        <p:sp>
          <p:nvSpPr>
            <p:cNvPr id="8" name="Freeform: Shape 7">
              <a:extLst>
                <a:ext uri="{FF2B5EF4-FFF2-40B4-BE49-F238E27FC236}">
                  <a16:creationId xmlns:a16="http://schemas.microsoft.com/office/drawing/2014/main" id="{4820CE36-DF07-466F-82F8-1FDB066AAC4F}"/>
                </a:ext>
              </a:extLst>
            </p:cNvPr>
            <p:cNvSpPr/>
            <p:nvPr/>
          </p:nvSpPr>
          <p:spPr>
            <a:xfrm>
              <a:off x="2292701" y="4069225"/>
              <a:ext cx="3665649" cy="2255196"/>
            </a:xfrm>
            <a:custGeom>
              <a:avLst/>
              <a:gdLst>
                <a:gd name="connsiteX0" fmla="*/ 0 w 3453728"/>
                <a:gd name="connsiteY0" fmla="*/ 0 h 2491733"/>
                <a:gd name="connsiteX1" fmla="*/ 3453728 w 3453728"/>
                <a:gd name="connsiteY1" fmla="*/ 0 h 2491733"/>
                <a:gd name="connsiteX2" fmla="*/ 3453728 w 3453728"/>
                <a:gd name="connsiteY2" fmla="*/ 2491733 h 2491733"/>
                <a:gd name="connsiteX3" fmla="*/ 0 w 3453728"/>
                <a:gd name="connsiteY3" fmla="*/ 2491733 h 2491733"/>
                <a:gd name="connsiteX4" fmla="*/ 0 w 3453728"/>
                <a:gd name="connsiteY4" fmla="*/ 0 h 2491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3728" h="2491733">
                  <a:moveTo>
                    <a:pt x="0" y="0"/>
                  </a:moveTo>
                  <a:lnTo>
                    <a:pt x="3453728" y="0"/>
                  </a:lnTo>
                  <a:lnTo>
                    <a:pt x="3453728" y="2491733"/>
                  </a:lnTo>
                  <a:lnTo>
                    <a:pt x="0" y="2491733"/>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0960" tIns="182880" rIns="60960" bIns="60960" numCol="1" spcCol="1270" anchor="t" anchorCtr="0">
              <a:noAutofit/>
            </a:bodyPr>
            <a:lstStyle/>
            <a:p>
              <a:pPr lvl="0" defTabSz="711200">
                <a:lnSpc>
                  <a:spcPct val="90000"/>
                </a:lnSpc>
                <a:spcBef>
                  <a:spcPts val="600"/>
                </a:spcBef>
              </a:pPr>
              <a:r>
                <a:rPr lang="es-ES_tradnl" dirty="0">
                  <a:solidFill>
                    <a:schemeClr val="tx1"/>
                  </a:solidFill>
                </a:rPr>
                <a:t>La discrepancia entre el% de asiáticos en la población general en comparación con el% de asiáticos dentro de SG/PRC continúa siendo alrededor de un 10% debajo de los números esperados, quiere decir que  aproximadamente hay 1,000 personas sin servicios.</a:t>
              </a:r>
              <a:endParaRPr lang="es-ES_tradnl" u="sng" kern="1200" dirty="0">
                <a:solidFill>
                  <a:schemeClr val="tx1"/>
                </a:solidFill>
              </a:endParaRPr>
            </a:p>
          </p:txBody>
        </p:sp>
        <p:sp>
          <p:nvSpPr>
            <p:cNvPr id="9" name="Freeform: Shape 8">
              <a:extLst>
                <a:ext uri="{FF2B5EF4-FFF2-40B4-BE49-F238E27FC236}">
                  <a16:creationId xmlns:a16="http://schemas.microsoft.com/office/drawing/2014/main" id="{A2BD0C4B-0B12-4DD9-B857-A7E4CF7854DD}"/>
                </a:ext>
              </a:extLst>
            </p:cNvPr>
            <p:cNvSpPr/>
            <p:nvPr/>
          </p:nvSpPr>
          <p:spPr>
            <a:xfrm>
              <a:off x="6453571" y="4069225"/>
              <a:ext cx="3510055" cy="2255196"/>
            </a:xfrm>
            <a:custGeom>
              <a:avLst/>
              <a:gdLst>
                <a:gd name="connsiteX0" fmla="*/ 0 w 3510055"/>
                <a:gd name="connsiteY0" fmla="*/ 0 h 2393668"/>
                <a:gd name="connsiteX1" fmla="*/ 3510055 w 3510055"/>
                <a:gd name="connsiteY1" fmla="*/ 0 h 2393668"/>
                <a:gd name="connsiteX2" fmla="*/ 3510055 w 3510055"/>
                <a:gd name="connsiteY2" fmla="*/ 2393668 h 2393668"/>
                <a:gd name="connsiteX3" fmla="*/ 0 w 3510055"/>
                <a:gd name="connsiteY3" fmla="*/ 2393668 h 2393668"/>
                <a:gd name="connsiteX4" fmla="*/ 0 w 3510055"/>
                <a:gd name="connsiteY4" fmla="*/ 0 h 2393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10055" h="2393668">
                  <a:moveTo>
                    <a:pt x="0" y="0"/>
                  </a:moveTo>
                  <a:lnTo>
                    <a:pt x="3510055" y="0"/>
                  </a:lnTo>
                  <a:lnTo>
                    <a:pt x="3510055" y="2393668"/>
                  </a:lnTo>
                  <a:lnTo>
                    <a:pt x="0" y="2393668"/>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0960" tIns="182880" rIns="60960" bIns="60960" numCol="1" spcCol="1270" anchor="t" anchorCtr="0">
              <a:noAutofit/>
            </a:bodyPr>
            <a:lstStyle/>
            <a:p>
              <a:pPr lvl="0" defTabSz="711200">
                <a:lnSpc>
                  <a:spcPct val="90000"/>
                </a:lnSpc>
                <a:spcBef>
                  <a:spcPts val="600"/>
                </a:spcBef>
              </a:pPr>
              <a:r>
                <a:rPr lang="es-ES" dirty="0">
                  <a:solidFill>
                    <a:schemeClr val="tx1"/>
                  </a:solidFill>
                </a:rPr>
                <a:t>Los que hablan mandarín, cantonés o vietnamita tienen más dificultades para encontrar proveedores de servicios. Sin embargo, muchos de los que hablan ingles no tienen servicios pagados, a pesar que no tienen la barrera del idioma.</a:t>
              </a:r>
              <a:endParaRPr lang="en-US" b="1" kern="1200" dirty="0">
                <a:solidFill>
                  <a:schemeClr val="tx1"/>
                </a:solidFill>
              </a:endParaRPr>
            </a:p>
          </p:txBody>
        </p:sp>
      </p:grpSp>
    </p:spTree>
    <p:extLst>
      <p:ext uri="{BB962C8B-B14F-4D97-AF65-F5344CB8AC3E}">
        <p14:creationId xmlns:p14="http://schemas.microsoft.com/office/powerpoint/2010/main" val="434310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2192000" cy="822960"/>
          </a:xfrm>
        </p:spPr>
        <p:txBody>
          <a:bodyPr>
            <a:normAutofit/>
          </a:bodyPr>
          <a:lstStyle/>
          <a:p>
            <a:pPr algn="ct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La Comparación de la población en SG/PRC con el Publico General</a:t>
            </a:r>
          </a:p>
        </p:txBody>
      </p:sp>
      <p:sp>
        <p:nvSpPr>
          <p:cNvPr id="2" name="Slide Number Placeholder 1">
            <a:extLst>
              <a:ext uri="{FF2B5EF4-FFF2-40B4-BE49-F238E27FC236}">
                <a16:creationId xmlns:a16="http://schemas.microsoft.com/office/drawing/2014/main" id="{D4589C8E-D055-4134-9418-86F4FD056795}"/>
              </a:ext>
            </a:extLst>
          </p:cNvPr>
          <p:cNvSpPr>
            <a:spLocks noGrp="1"/>
          </p:cNvSpPr>
          <p:nvPr>
            <p:ph type="sldNum" sz="quarter" idx="12"/>
          </p:nvPr>
        </p:nvSpPr>
        <p:spPr/>
        <p:txBody>
          <a:bodyPr/>
          <a:lstStyle/>
          <a:p>
            <a:fld id="{94778FA5-C830-4787-AFD0-EB75911ADA7F}" type="slidenum">
              <a:rPr lang="en-US" smtClean="0"/>
              <a:pPr/>
              <a:t>6</a:t>
            </a:fld>
            <a:endParaRPr lang="en-US"/>
          </a:p>
        </p:txBody>
      </p:sp>
      <p:graphicFrame>
        <p:nvGraphicFramePr>
          <p:cNvPr id="5" name="Table 4">
            <a:extLst>
              <a:ext uri="{FF2B5EF4-FFF2-40B4-BE49-F238E27FC236}">
                <a16:creationId xmlns:a16="http://schemas.microsoft.com/office/drawing/2014/main" id="{0A38F892-A528-4AD6-8845-15A360195C0C}"/>
              </a:ext>
            </a:extLst>
          </p:cNvPr>
          <p:cNvGraphicFramePr>
            <a:graphicFrameLocks noGrp="1"/>
          </p:cNvGraphicFramePr>
          <p:nvPr>
            <p:extLst>
              <p:ext uri="{D42A27DB-BD31-4B8C-83A1-F6EECF244321}">
                <p14:modId xmlns:p14="http://schemas.microsoft.com/office/powerpoint/2010/main" val="1243950279"/>
              </p:ext>
            </p:extLst>
          </p:nvPr>
        </p:nvGraphicFramePr>
        <p:xfrm>
          <a:off x="125129" y="1072662"/>
          <a:ext cx="11925699" cy="5866771"/>
        </p:xfrm>
        <a:graphic>
          <a:graphicData uri="http://schemas.openxmlformats.org/drawingml/2006/table">
            <a:tbl>
              <a:tblPr/>
              <a:tblGrid>
                <a:gridCol w="1799301">
                  <a:extLst>
                    <a:ext uri="{9D8B030D-6E8A-4147-A177-3AD203B41FA5}">
                      <a16:colId xmlns:a16="http://schemas.microsoft.com/office/drawing/2014/main" val="20000"/>
                    </a:ext>
                  </a:extLst>
                </a:gridCol>
                <a:gridCol w="112357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838200">
                  <a:extLst>
                    <a:ext uri="{9D8B030D-6E8A-4147-A177-3AD203B41FA5}">
                      <a16:colId xmlns:a16="http://schemas.microsoft.com/office/drawing/2014/main" val="1170265207"/>
                    </a:ext>
                  </a:extLst>
                </a:gridCol>
                <a:gridCol w="762000">
                  <a:extLst>
                    <a:ext uri="{9D8B030D-6E8A-4147-A177-3AD203B41FA5}">
                      <a16:colId xmlns:a16="http://schemas.microsoft.com/office/drawing/2014/main" val="3156389221"/>
                    </a:ext>
                  </a:extLst>
                </a:gridCol>
                <a:gridCol w="914400">
                  <a:extLst>
                    <a:ext uri="{9D8B030D-6E8A-4147-A177-3AD203B41FA5}">
                      <a16:colId xmlns:a16="http://schemas.microsoft.com/office/drawing/2014/main" val="270184344"/>
                    </a:ext>
                  </a:extLst>
                </a:gridCol>
                <a:gridCol w="914400">
                  <a:extLst>
                    <a:ext uri="{9D8B030D-6E8A-4147-A177-3AD203B41FA5}">
                      <a16:colId xmlns:a16="http://schemas.microsoft.com/office/drawing/2014/main" val="2213509792"/>
                    </a:ext>
                  </a:extLst>
                </a:gridCol>
                <a:gridCol w="914400">
                  <a:extLst>
                    <a:ext uri="{9D8B030D-6E8A-4147-A177-3AD203B41FA5}">
                      <a16:colId xmlns:a16="http://schemas.microsoft.com/office/drawing/2014/main" val="832059200"/>
                    </a:ext>
                  </a:extLst>
                </a:gridCol>
                <a:gridCol w="914400">
                  <a:extLst>
                    <a:ext uri="{9D8B030D-6E8A-4147-A177-3AD203B41FA5}">
                      <a16:colId xmlns:a16="http://schemas.microsoft.com/office/drawing/2014/main" val="1299583239"/>
                    </a:ext>
                  </a:extLst>
                </a:gridCol>
                <a:gridCol w="1078028">
                  <a:extLst>
                    <a:ext uri="{9D8B030D-6E8A-4147-A177-3AD203B41FA5}">
                      <a16:colId xmlns:a16="http://schemas.microsoft.com/office/drawing/2014/main" val="3241646643"/>
                    </a:ext>
                  </a:extLst>
                </a:gridCol>
              </a:tblGrid>
              <a:tr h="614635">
                <a:tc>
                  <a:txBody>
                    <a:bodyPr/>
                    <a:lstStyle/>
                    <a:p>
                      <a:pPr algn="l" fontAlgn="ctr"/>
                      <a:r>
                        <a:rPr lang="en-US" sz="800" b="0" i="0" u="none" strike="noStrike">
                          <a:solidFill>
                            <a:schemeClr val="tx1"/>
                          </a:solidFill>
                          <a:latin typeface="Calibri"/>
                        </a:rPr>
                        <a:t> </a:t>
                      </a:r>
                    </a:p>
                  </a:txBody>
                  <a:tcPr marL="7066" marR="7066" marT="706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gridSpan="2">
                  <a:txBody>
                    <a:bodyPr/>
                    <a:lstStyle/>
                    <a:p>
                      <a:pPr algn="ctr" fontAlgn="ctr"/>
                      <a:r>
                        <a:rPr lang="en-US" sz="1800" b="1" i="0" u="none" strike="noStrike" err="1">
                          <a:solidFill>
                            <a:schemeClr val="tx1"/>
                          </a:solidFill>
                          <a:latin typeface="Calibri"/>
                        </a:rPr>
                        <a:t>Datos</a:t>
                      </a:r>
                      <a:r>
                        <a:rPr lang="en-US" sz="1800" b="1" i="0" u="none" strike="noStrike">
                          <a:solidFill>
                            <a:schemeClr val="tx1"/>
                          </a:solidFill>
                          <a:latin typeface="Calibri"/>
                        </a:rPr>
                        <a:t> de Census 2010 </a:t>
                      </a:r>
                    </a:p>
                  </a:txBody>
                  <a:tcPr marL="7066" marR="7066" marT="706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75000"/>
                      </a:schemeClr>
                    </a:solidFill>
                  </a:tcPr>
                </a:tc>
                <a:tc hMerge="1">
                  <a:txBody>
                    <a:bodyPr/>
                    <a:lstStyle/>
                    <a:p>
                      <a:endParaRPr lang="en-US"/>
                    </a:p>
                  </a:txBody>
                  <a:tcPr/>
                </a:tc>
                <a:tc gridSpan="2">
                  <a:txBody>
                    <a:bodyPr/>
                    <a:lstStyle/>
                    <a:p>
                      <a:pPr algn="ctr" fontAlgn="ctr"/>
                      <a:r>
                        <a:rPr lang="en-US" sz="1800" b="1" i="0" u="none" strike="noStrike">
                          <a:solidFill>
                            <a:schemeClr val="tx1"/>
                          </a:solidFill>
                          <a:latin typeface="Calibri"/>
                        </a:rPr>
                        <a:t>2015 ACS </a:t>
                      </a:r>
                      <a:r>
                        <a:rPr lang="en-US" sz="1800" b="1" i="0" u="none" strike="noStrike" err="1">
                          <a:solidFill>
                            <a:schemeClr val="tx1"/>
                          </a:solidFill>
                          <a:latin typeface="Calibri"/>
                        </a:rPr>
                        <a:t>Datos</a:t>
                      </a:r>
                      <a:endParaRPr lang="en-US" sz="1800" b="1" i="0" u="none" strike="noStrike">
                        <a:solidFill>
                          <a:schemeClr val="tx1"/>
                        </a:solidFill>
                        <a:latin typeface="Calibri"/>
                      </a:endParaRPr>
                    </a:p>
                    <a:p>
                      <a:pPr algn="ctr" fontAlgn="ctr"/>
                      <a:r>
                        <a:rPr lang="en-US" sz="1600" b="1" i="0" u="none" strike="noStrike">
                          <a:solidFill>
                            <a:schemeClr val="tx1"/>
                          </a:solidFill>
                          <a:latin typeface="Calibri"/>
                        </a:rPr>
                        <a:t>American Community Survey</a:t>
                      </a: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40000"/>
                        <a:lumOff val="60000"/>
                        <a:alpha val="47000"/>
                      </a:schemeClr>
                    </a:solidFill>
                  </a:tcPr>
                </a:tc>
                <a:tc hMerge="1">
                  <a:txBody>
                    <a:bodyPr/>
                    <a:lstStyle/>
                    <a:p>
                      <a:endParaRPr lang="en-US"/>
                    </a:p>
                  </a:txBody>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i="0" u="none" strike="noStrike">
                          <a:solidFill>
                            <a:schemeClr val="tx1"/>
                          </a:solidFill>
                          <a:latin typeface="Calibri"/>
                        </a:rPr>
                        <a:t>AF 2017 SG/PRC</a:t>
                      </a:r>
                    </a:p>
                  </a:txBody>
                  <a:tcPr marL="7066" marR="7066" marT="7066"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75000"/>
                      </a:schemeClr>
                    </a:solidFill>
                  </a:tcPr>
                </a:tc>
                <a:tc hMerge="1">
                  <a:txBody>
                    <a:bodyPr/>
                    <a:lstStyle/>
                    <a:p>
                      <a:pPr algn="ctr" fontAlgn="ctr"/>
                      <a:endParaRPr lang="en-US" sz="1800" b="1" i="0" u="none" strike="noStrike" dirty="0">
                        <a:solidFill>
                          <a:srgbClr val="FFFFFF"/>
                        </a:solidFill>
                        <a:latin typeface="Calibri"/>
                      </a:endParaRPr>
                    </a:p>
                  </a:txBody>
                  <a:tcPr marL="7066" marR="7066" marT="70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75000"/>
                      </a:schemeClr>
                    </a:solidFill>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i="0" u="none" strike="noStrike">
                          <a:solidFill>
                            <a:schemeClr val="tx1"/>
                          </a:solidFill>
                          <a:latin typeface="Calibri"/>
                        </a:rPr>
                        <a:t>AF 2018 SG/PRC</a:t>
                      </a:r>
                    </a:p>
                  </a:txBody>
                  <a:tcPr marL="7066" marR="7066" marT="7066"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2">
                        <a:lumMod val="40000"/>
                        <a:lumOff val="60000"/>
                      </a:schemeClr>
                    </a:solidFill>
                  </a:tcPr>
                </a:tc>
                <a:tc hMerge="1">
                  <a:txBody>
                    <a:bodyPr/>
                    <a:lstStyle/>
                    <a:p>
                      <a:pPr algn="ctr" fontAlgn="ctr"/>
                      <a:endParaRPr lang="en-US" sz="1800" b="1" i="0" u="none" strike="noStrike" dirty="0">
                        <a:solidFill>
                          <a:srgbClr val="FFFFFF"/>
                        </a:solidFill>
                        <a:latin typeface="Calibri"/>
                      </a:endParaRPr>
                    </a:p>
                  </a:txBody>
                  <a:tcPr marL="7066" marR="7066" marT="7066"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75000"/>
                      </a:schemeClr>
                    </a:solidFill>
                  </a:tcPr>
                </a:tc>
                <a:tc gridSpan="2">
                  <a:txBody>
                    <a:bodyPr/>
                    <a:lstStyle/>
                    <a:p>
                      <a:pPr algn="ctr"/>
                      <a:r>
                        <a:rPr lang="en-US" b="1">
                          <a:latin typeface="Calibri" panose="020F0502020204030204" pitchFamily="34" charset="0"/>
                        </a:rPr>
                        <a:t>AF 2019 SG/PRC</a:t>
                      </a: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hMerge="1">
                  <a:txBody>
                    <a:bodyPr/>
                    <a:lstStyle/>
                    <a:p>
                      <a:endParaRPr lang="en-US"/>
                    </a:p>
                  </a:txBody>
                  <a:tcPr>
                    <a:lnL w="12700" cap="flat" cmpd="sng" algn="ctr">
                      <a:solidFill>
                        <a:srgbClr val="000000"/>
                      </a:solidFill>
                      <a:prstDash val="solid"/>
                      <a:round/>
                      <a:headEnd type="none" w="med" len="med"/>
                      <a:tailEnd type="none" w="med" len="med"/>
                    </a:lnL>
                  </a:tcPr>
                </a:tc>
                <a:tc rowSpan="2">
                  <a:txBody>
                    <a:bodyPr/>
                    <a:lstStyle/>
                    <a:p>
                      <a:pPr algn="ctr"/>
                      <a:r>
                        <a:rPr lang="en-US" b="1" err="1">
                          <a:latin typeface="Calibri" panose="020F0502020204030204" pitchFamily="34" charset="0"/>
                        </a:rPr>
                        <a:t>Cambios</a:t>
                      </a:r>
                      <a:r>
                        <a:rPr lang="en-US" b="1">
                          <a:latin typeface="Calibri" panose="020F0502020204030204" pitchFamily="34" charset="0"/>
                        </a:rPr>
                        <a:t> de AF</a:t>
                      </a:r>
                    </a:p>
                    <a:p>
                      <a:pPr algn="ctr"/>
                      <a:r>
                        <a:rPr lang="en-US" b="1">
                          <a:latin typeface="Calibri" panose="020F0502020204030204" pitchFamily="34" charset="0"/>
                        </a:rPr>
                        <a:t>2018</a:t>
                      </a: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0"/>
                  </a:ext>
                </a:extLst>
              </a:tr>
              <a:tr h="446303">
                <a:tc>
                  <a:txBody>
                    <a:bodyPr/>
                    <a:lstStyle/>
                    <a:p>
                      <a:pPr algn="ctr" fontAlgn="ctr"/>
                      <a:r>
                        <a:rPr lang="en-US" sz="1800" b="1" i="0" u="none" strike="noStrike">
                          <a:solidFill>
                            <a:schemeClr val="tx1"/>
                          </a:solidFill>
                          <a:latin typeface="Calibri"/>
                        </a:rPr>
                        <a:t>Ethnic/Racial Group </a:t>
                      </a:r>
                    </a:p>
                  </a:txBody>
                  <a:tcPr marL="7066" marR="7066" marT="706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800" b="1" i="0" u="none" strike="noStrike" err="1">
                          <a:solidFill>
                            <a:srgbClr val="000000"/>
                          </a:solidFill>
                          <a:latin typeface="Calibri"/>
                        </a:rPr>
                        <a:t>Numero</a:t>
                      </a:r>
                      <a:endParaRPr lang="en-US" sz="1800" b="1" i="0" u="none" strike="noStrike">
                        <a:solidFill>
                          <a:srgbClr val="000000"/>
                        </a:solidFill>
                        <a:latin typeface="Calibri"/>
                      </a:endParaRPr>
                    </a:p>
                  </a:txBody>
                  <a:tcPr marL="7066" marR="7066" marT="7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800" b="1" i="0" u="none" strike="noStrike">
                          <a:solidFill>
                            <a:srgbClr val="000000"/>
                          </a:solidFill>
                          <a:latin typeface="Calibri"/>
                        </a:rPr>
                        <a:t>%</a:t>
                      </a:r>
                    </a:p>
                  </a:txBody>
                  <a:tcPr marL="7066" marR="7066" marT="706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5">
                        <a:lumMod val="20000"/>
                        <a:lumOff val="80000"/>
                        <a:alpha val="70000"/>
                      </a:schemeClr>
                    </a:solidFill>
                  </a:tcPr>
                </a:tc>
                <a:tc>
                  <a:txBody>
                    <a:bodyPr/>
                    <a:lstStyle/>
                    <a:p>
                      <a:pPr algn="ctr" fontAlgn="ctr"/>
                      <a:r>
                        <a:rPr lang="en-US" sz="1800" b="1" i="0" u="none" strike="noStrike" err="1">
                          <a:solidFill>
                            <a:srgbClr val="000000"/>
                          </a:solidFill>
                          <a:latin typeface="Calibri"/>
                        </a:rPr>
                        <a:t>Numero</a:t>
                      </a:r>
                      <a:endParaRPr lang="en-US" sz="1800" b="1" i="0" u="none" strike="noStrike">
                        <a:solidFill>
                          <a:srgbClr val="000000"/>
                        </a:solidFill>
                        <a:latin typeface="Calibri"/>
                      </a:endParaRPr>
                    </a:p>
                  </a:txBody>
                  <a:tcPr marL="7066" marR="7066" marT="706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1800" b="1" i="0" u="none" strike="noStrike">
                          <a:solidFill>
                            <a:srgbClr val="000000"/>
                          </a:solidFill>
                          <a:latin typeface="Calibri"/>
                        </a:rPr>
                        <a:t>%</a:t>
                      </a:r>
                    </a:p>
                  </a:txBody>
                  <a:tcPr marL="7066" marR="7066" marT="7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20000"/>
                        <a:lumOff val="80000"/>
                        <a:alpha val="60000"/>
                      </a:schemeClr>
                    </a:solidFill>
                  </a:tcPr>
                </a:tc>
                <a:tc>
                  <a:txBody>
                    <a:bodyPr/>
                    <a:lstStyle/>
                    <a:p>
                      <a:pPr algn="ctr" fontAlgn="ctr"/>
                      <a:r>
                        <a:rPr lang="en-US" sz="1800" b="1" i="0" u="none" strike="noStrike" err="1">
                          <a:solidFill>
                            <a:srgbClr val="000000"/>
                          </a:solidFill>
                          <a:latin typeface="Calibri"/>
                        </a:rPr>
                        <a:t>Numero</a:t>
                      </a:r>
                      <a:endParaRPr lang="en-US" sz="1800" b="1" i="0" u="none" strike="noStrike">
                        <a:solidFill>
                          <a:srgbClr val="000000"/>
                        </a:solidFill>
                        <a:latin typeface="Calibri"/>
                      </a:endParaRPr>
                    </a:p>
                  </a:txBody>
                  <a:tcPr marL="7066" marR="7066" marT="7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1" i="0" u="none" strike="noStrike">
                          <a:solidFill>
                            <a:srgbClr val="000000"/>
                          </a:solidFill>
                          <a:latin typeface="Calibri"/>
                        </a:rPr>
                        <a:t>%</a:t>
                      </a:r>
                    </a:p>
                  </a:txBody>
                  <a:tcPr marL="7066" marR="7066" marT="7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90000"/>
                        <a:alpha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i="0" u="none" strike="noStrike" err="1">
                          <a:solidFill>
                            <a:srgbClr val="000000"/>
                          </a:solidFill>
                          <a:latin typeface="Calibri"/>
                        </a:rPr>
                        <a:t>Numero</a:t>
                      </a:r>
                      <a:endParaRPr lang="en-US" sz="1800" b="1" i="0" u="none" strike="noStrike">
                        <a:solidFill>
                          <a:srgbClr val="000000"/>
                        </a:solidFill>
                        <a:latin typeface="Calibri"/>
                      </a:endParaRPr>
                    </a:p>
                  </a:txBody>
                  <a:tcPr marL="7066" marR="7066" marT="7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800" b="1" i="0" u="none" strike="noStrike">
                          <a:solidFill>
                            <a:srgbClr val="000000"/>
                          </a:solidFill>
                          <a:latin typeface="Calibri"/>
                        </a:rPr>
                        <a:t>%</a:t>
                      </a:r>
                    </a:p>
                  </a:txBody>
                  <a:tcPr marL="7066" marR="7066" marT="706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2">
                        <a:lumMod val="20000"/>
                        <a:lumOff val="80000"/>
                        <a:alpha val="60000"/>
                      </a:schemeClr>
                    </a:solidFill>
                  </a:tcPr>
                </a:tc>
                <a:tc>
                  <a:txBody>
                    <a:bodyPr/>
                    <a:lstStyle/>
                    <a:p>
                      <a:pPr algn="ctr" fontAlgn="ctr"/>
                      <a:r>
                        <a:rPr lang="en-US" sz="1800" b="1" i="0" u="none" strike="noStrike" err="1">
                          <a:solidFill>
                            <a:srgbClr val="000000"/>
                          </a:solidFill>
                          <a:latin typeface="Calibri"/>
                        </a:rPr>
                        <a:t>Numero</a:t>
                      </a:r>
                      <a:endParaRPr lang="en-US" sz="1800" b="1" i="0" u="none" strike="noStrike">
                        <a:solidFill>
                          <a:srgbClr val="000000"/>
                        </a:solidFill>
                        <a:latin typeface="Calibri"/>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CE4A0"/>
                    </a:solidFill>
                  </a:tcPr>
                </a:tc>
                <a:tc>
                  <a:txBody>
                    <a:bodyPr/>
                    <a:lstStyle/>
                    <a:p>
                      <a:pPr algn="ctr" fontAlgn="ctr"/>
                      <a:r>
                        <a:rPr lang="en-US" sz="1800" b="1" i="0" u="none" strike="noStrike">
                          <a:solidFill>
                            <a:srgbClr val="000000"/>
                          </a:solidFill>
                          <a:latin typeface="Calibri"/>
                        </a:rPr>
                        <a:t>%</a:t>
                      </a: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25400" cap="flat" cmpd="dbl" algn="ctr">
                      <a:solidFill>
                        <a:srgbClr val="000000"/>
                      </a:solidFill>
                      <a:prstDash val="solid"/>
                      <a:round/>
                      <a:headEnd type="none" w="med" len="med"/>
                      <a:tailEnd type="none" w="med" len="med"/>
                    </a:lnB>
                    <a:solidFill>
                      <a:srgbClr val="BCE4A0">
                        <a:alpha val="60000"/>
                      </a:srgbClr>
                    </a:solidFill>
                  </a:tcPr>
                </a:tc>
                <a:tc vMerge="1">
                  <a:txBody>
                    <a:bodyPr/>
                    <a:lstStyle/>
                    <a:p>
                      <a:pPr algn="ctr" fontAlgn="ctr"/>
                      <a:endParaRPr lang="en-US" sz="1800" b="1" i="0" u="none" strike="noStrike" dirty="0">
                        <a:solidFill>
                          <a:srgbClr val="000000"/>
                        </a:solidFill>
                        <a:latin typeface="Calibri"/>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25400" cap="flat" cmpd="dbl" algn="ctr">
                      <a:solidFill>
                        <a:srgbClr val="000000"/>
                      </a:solidFill>
                      <a:prstDash val="solid"/>
                      <a:round/>
                      <a:headEnd type="none" w="med" len="med"/>
                      <a:tailEnd type="none" w="med" len="med"/>
                    </a:lnB>
                    <a:solidFill>
                      <a:schemeClr val="accent3">
                        <a:lumMod val="20000"/>
                        <a:lumOff val="80000"/>
                        <a:alpha val="60000"/>
                      </a:schemeClr>
                    </a:solidFill>
                  </a:tcPr>
                </a:tc>
                <a:extLst>
                  <a:ext uri="{0D108BD9-81ED-4DB2-BD59-A6C34878D82A}">
                    <a16:rowId xmlns:a16="http://schemas.microsoft.com/office/drawing/2014/main" val="10001"/>
                  </a:ext>
                </a:extLst>
              </a:tr>
              <a:tr h="489242">
                <a:tc>
                  <a:txBody>
                    <a:bodyPr/>
                    <a:lstStyle/>
                    <a:p>
                      <a:pPr algn="l" fontAlgn="ctr"/>
                      <a:r>
                        <a:rPr lang="en-US" sz="1800" b="1" i="0" u="none" strike="noStrike">
                          <a:solidFill>
                            <a:schemeClr val="tx1"/>
                          </a:solidFill>
                          <a:latin typeface="Calibri"/>
                        </a:rPr>
                        <a:t>Blanco</a:t>
                      </a:r>
                    </a:p>
                  </a:txBody>
                  <a:tcPr marL="45720" marR="7066" marT="706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sz="1800" b="0" i="0" u="none" strike="noStrike">
                          <a:solidFill>
                            <a:srgbClr val="000000"/>
                          </a:solidFill>
                          <a:latin typeface="Calibri"/>
                        </a:rPr>
                        <a:t>266,985</a:t>
                      </a:r>
                    </a:p>
                  </a:txBody>
                  <a:tcPr marL="7066" marT="7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sz="1800" b="0" i="0" u="none" strike="noStrike">
                          <a:solidFill>
                            <a:srgbClr val="000000"/>
                          </a:solidFill>
                          <a:latin typeface="Calibri"/>
                        </a:rPr>
                        <a:t>21.1%</a:t>
                      </a:r>
                    </a:p>
                  </a:txBody>
                  <a:tcPr marL="7066" marT="706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alpha val="70000"/>
                      </a:schemeClr>
                    </a:solidFill>
                  </a:tcPr>
                </a:tc>
                <a:tc>
                  <a:txBody>
                    <a:bodyPr/>
                    <a:lstStyle/>
                    <a:p>
                      <a:pPr algn="r" rtl="0" fontAlgn="ctr"/>
                      <a:r>
                        <a:rPr lang="en-US" sz="1800" b="0" i="0" u="none" strike="noStrike">
                          <a:solidFill>
                            <a:srgbClr val="000000"/>
                          </a:solidFill>
                          <a:latin typeface="Calibri"/>
                        </a:rPr>
                        <a:t>282,293</a:t>
                      </a:r>
                    </a:p>
                  </a:txBody>
                  <a:tcPr marL="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800" b="0" i="0" u="none" strike="noStrike">
                          <a:solidFill>
                            <a:srgbClr val="000000"/>
                          </a:solidFill>
                          <a:latin typeface="Calibri"/>
                        </a:rPr>
                        <a:t>20.8%</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alpha val="60000"/>
                      </a:schemeClr>
                    </a:solidFill>
                  </a:tcPr>
                </a:tc>
                <a:tc>
                  <a:txBody>
                    <a:bodyPr/>
                    <a:lstStyle/>
                    <a:p>
                      <a:pPr algn="r" rtl="0" fontAlgn="ctr"/>
                      <a:r>
                        <a:rPr lang="en-US" sz="1800" b="0" i="0" u="none" strike="noStrike">
                          <a:solidFill>
                            <a:srgbClr val="000000"/>
                          </a:solidFill>
                          <a:latin typeface="Calibri"/>
                        </a:rPr>
                        <a:t>2,649</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ctr"/>
                      <a:r>
                        <a:rPr lang="en-US" sz="1800" b="0" i="0" u="none" strike="noStrike">
                          <a:solidFill>
                            <a:srgbClr val="000000"/>
                          </a:solidFill>
                          <a:latin typeface="Calibri"/>
                        </a:rPr>
                        <a:t>18.1%</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alpha val="60000"/>
                      </a:schemeClr>
                    </a:solidFill>
                  </a:tcPr>
                </a:tc>
                <a:tc>
                  <a:txBody>
                    <a:bodyPr/>
                    <a:lstStyle/>
                    <a:p>
                      <a:pPr algn="r" rtl="0" fontAlgn="ctr"/>
                      <a:r>
                        <a:rPr lang="en-US" sz="1800" b="0" i="0" u="none" strike="noStrike">
                          <a:solidFill>
                            <a:srgbClr val="000000"/>
                          </a:solidFill>
                          <a:latin typeface="Calibri"/>
                        </a:rPr>
                        <a:t>2,592</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rtl="0" fontAlgn="ctr"/>
                      <a:r>
                        <a:rPr lang="en-US" sz="1800" b="0" i="0" u="none" strike="noStrike">
                          <a:solidFill>
                            <a:srgbClr val="000000"/>
                          </a:solidFill>
                          <a:latin typeface="Calibri"/>
                        </a:rPr>
                        <a:t>17.5%</a:t>
                      </a:r>
                    </a:p>
                  </a:txBody>
                  <a:tcPr marL="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alpha val="60000"/>
                      </a:schemeClr>
                    </a:solidFill>
                  </a:tcPr>
                </a:tc>
                <a:tc>
                  <a:txBody>
                    <a:bodyPr/>
                    <a:lstStyle/>
                    <a:p>
                      <a:pPr algn="r" rtl="0" fontAlgn="ctr"/>
                      <a:r>
                        <a:rPr lang="en-US" sz="1800" b="0" i="0" u="none" strike="noStrike">
                          <a:solidFill>
                            <a:srgbClr val="000000"/>
                          </a:solidFill>
                          <a:latin typeface="Calibri"/>
                        </a:rPr>
                        <a:t>2,561</a:t>
                      </a:r>
                    </a:p>
                  </a:txBody>
                  <a:tcPr marL="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E4A0"/>
                    </a:solidFill>
                  </a:tcPr>
                </a:tc>
                <a:tc>
                  <a:txBody>
                    <a:bodyPr/>
                    <a:lstStyle/>
                    <a:p>
                      <a:pPr algn="r" rtl="0" fontAlgn="ctr"/>
                      <a:r>
                        <a:rPr lang="en-US" sz="1800" b="0" i="0" u="none" strike="noStrike">
                          <a:solidFill>
                            <a:srgbClr val="000000"/>
                          </a:solidFill>
                          <a:latin typeface="Calibri"/>
                        </a:rPr>
                        <a:t>16.8%</a:t>
                      </a:r>
                    </a:p>
                  </a:txBody>
                  <a:tcPr marL="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E4A0">
                        <a:alpha val="60000"/>
                      </a:srgbClr>
                    </a:solidFill>
                  </a:tcPr>
                </a:tc>
                <a:tc>
                  <a:txBody>
                    <a:bodyPr/>
                    <a:lstStyle/>
                    <a:p>
                      <a:pPr algn="r" fontAlgn="b"/>
                      <a:r>
                        <a:rPr lang="en-US" sz="1800" b="0" i="0" u="none" strike="noStrike">
                          <a:effectLst/>
                          <a:latin typeface="MS Sans Serif"/>
                        </a:rPr>
                        <a:t>-1.2%</a:t>
                      </a:r>
                    </a:p>
                  </a:txBody>
                  <a:tcPr marL="7620" marR="2743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alpha val="60000"/>
                      </a:schemeClr>
                    </a:solidFill>
                  </a:tcPr>
                </a:tc>
                <a:extLst>
                  <a:ext uri="{0D108BD9-81ED-4DB2-BD59-A6C34878D82A}">
                    <a16:rowId xmlns:a16="http://schemas.microsoft.com/office/drawing/2014/main" val="10002"/>
                  </a:ext>
                </a:extLst>
              </a:tr>
              <a:tr h="57712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b="1" i="0" u="none" strike="noStrike">
                          <a:solidFill>
                            <a:schemeClr val="tx1"/>
                          </a:solidFill>
                          <a:latin typeface="Calibri"/>
                        </a:rPr>
                        <a:t>Hispano/Latino</a:t>
                      </a:r>
                    </a:p>
                  </a:txBody>
                  <a:tcPr marL="45720" marR="7066" marT="706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sz="1800" b="0" i="0" u="none" strike="noStrike">
                          <a:solidFill>
                            <a:srgbClr val="000000"/>
                          </a:solidFill>
                          <a:latin typeface="Calibri"/>
                        </a:rPr>
                        <a:t>661,973</a:t>
                      </a:r>
                    </a:p>
                  </a:txBody>
                  <a:tcPr marL="7066" marT="7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sz="1800" b="0" i="0" u="none" strike="noStrike">
                          <a:solidFill>
                            <a:srgbClr val="000000"/>
                          </a:solidFill>
                          <a:latin typeface="Calibri"/>
                        </a:rPr>
                        <a:t>52.4%</a:t>
                      </a:r>
                    </a:p>
                  </a:txBody>
                  <a:tcPr marL="7066" marT="706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alpha val="70000"/>
                      </a:schemeClr>
                    </a:solidFill>
                  </a:tcPr>
                </a:tc>
                <a:tc>
                  <a:txBody>
                    <a:bodyPr/>
                    <a:lstStyle/>
                    <a:p>
                      <a:pPr algn="r" rtl="0" fontAlgn="ctr"/>
                      <a:r>
                        <a:rPr lang="en-US" sz="1800" b="0" i="0" u="none" strike="noStrike">
                          <a:solidFill>
                            <a:srgbClr val="000000"/>
                          </a:solidFill>
                          <a:latin typeface="Calibri"/>
                        </a:rPr>
                        <a:t>708,278</a:t>
                      </a:r>
                    </a:p>
                  </a:txBody>
                  <a:tcPr marL="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800" b="0" i="0" u="none" strike="noStrike">
                          <a:solidFill>
                            <a:srgbClr val="000000"/>
                          </a:solidFill>
                          <a:latin typeface="Calibri"/>
                        </a:rPr>
                        <a:t>52.1%</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alpha val="60000"/>
                      </a:schemeClr>
                    </a:solidFill>
                  </a:tcPr>
                </a:tc>
                <a:tc>
                  <a:txBody>
                    <a:bodyPr/>
                    <a:lstStyle/>
                    <a:p>
                      <a:pPr algn="r" rtl="0" fontAlgn="ctr"/>
                      <a:r>
                        <a:rPr lang="en-US" sz="1800" b="0" i="0" u="none" strike="noStrike">
                          <a:solidFill>
                            <a:srgbClr val="000000"/>
                          </a:solidFill>
                          <a:latin typeface="Calibri"/>
                        </a:rPr>
                        <a:t>8,242</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ctr"/>
                      <a:r>
                        <a:rPr lang="en-US" sz="1800" b="0" i="0" u="none" strike="noStrike">
                          <a:solidFill>
                            <a:srgbClr val="000000"/>
                          </a:solidFill>
                          <a:latin typeface="Calibri"/>
                        </a:rPr>
                        <a:t>56.5%</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alpha val="60000"/>
                      </a:schemeClr>
                    </a:solidFill>
                  </a:tcPr>
                </a:tc>
                <a:tc>
                  <a:txBody>
                    <a:bodyPr/>
                    <a:lstStyle/>
                    <a:p>
                      <a:pPr algn="r" rtl="0" fontAlgn="ctr"/>
                      <a:r>
                        <a:rPr lang="en-US" sz="1800" b="0" i="0" u="none" strike="noStrike">
                          <a:solidFill>
                            <a:srgbClr val="000000"/>
                          </a:solidFill>
                          <a:latin typeface="Calibri"/>
                        </a:rPr>
                        <a:t>8,355</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rtl="0" fontAlgn="ctr"/>
                      <a:r>
                        <a:rPr lang="en-US" sz="1800" b="0" i="0" u="none" strike="noStrike">
                          <a:solidFill>
                            <a:srgbClr val="000000"/>
                          </a:solidFill>
                          <a:latin typeface="Calibri"/>
                        </a:rPr>
                        <a:t>56.4%</a:t>
                      </a:r>
                    </a:p>
                  </a:txBody>
                  <a:tcPr marL="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alpha val="60000"/>
                      </a:schemeClr>
                    </a:solidFill>
                  </a:tcPr>
                </a:tc>
                <a:tc>
                  <a:txBody>
                    <a:bodyPr/>
                    <a:lstStyle/>
                    <a:p>
                      <a:pPr algn="r" rtl="0" fontAlgn="ctr"/>
                      <a:r>
                        <a:rPr lang="en-US" sz="1800" b="0" i="0" u="none" strike="noStrike">
                          <a:solidFill>
                            <a:srgbClr val="000000"/>
                          </a:solidFill>
                          <a:latin typeface="Calibri"/>
                        </a:rPr>
                        <a:t>8,571</a:t>
                      </a:r>
                    </a:p>
                  </a:txBody>
                  <a:tcPr marL="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E4A0"/>
                    </a:solidFill>
                  </a:tcPr>
                </a:tc>
                <a:tc>
                  <a:txBody>
                    <a:bodyPr/>
                    <a:lstStyle/>
                    <a:p>
                      <a:pPr algn="r" rtl="0" fontAlgn="ctr"/>
                      <a:r>
                        <a:rPr lang="en-US" sz="1800" b="0" i="0" u="none" strike="noStrike">
                          <a:solidFill>
                            <a:srgbClr val="000000"/>
                          </a:solidFill>
                          <a:latin typeface="Calibri"/>
                        </a:rPr>
                        <a:t>56.3%</a:t>
                      </a:r>
                    </a:p>
                  </a:txBody>
                  <a:tcPr marL="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E4A0">
                        <a:alpha val="60000"/>
                      </a:srgbClr>
                    </a:solidFill>
                  </a:tcPr>
                </a:tc>
                <a:tc>
                  <a:txBody>
                    <a:bodyPr/>
                    <a:lstStyle/>
                    <a:p>
                      <a:pPr algn="r" fontAlgn="b"/>
                      <a:r>
                        <a:rPr lang="en-US" sz="1800" b="0" i="0" u="none" strike="noStrike">
                          <a:effectLst/>
                          <a:latin typeface="MS Sans Serif"/>
                        </a:rPr>
                        <a:t>2.6%</a:t>
                      </a:r>
                    </a:p>
                  </a:txBody>
                  <a:tcPr marL="7620" marR="2743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alpha val="60000"/>
                      </a:schemeClr>
                    </a:solidFill>
                  </a:tcPr>
                </a:tc>
                <a:extLst>
                  <a:ext uri="{0D108BD9-81ED-4DB2-BD59-A6C34878D82A}">
                    <a16:rowId xmlns:a16="http://schemas.microsoft.com/office/drawing/2014/main" val="10003"/>
                  </a:ext>
                </a:extLst>
              </a:tr>
              <a:tr h="527964">
                <a:tc>
                  <a:txBody>
                    <a:bodyPr/>
                    <a:lstStyle/>
                    <a:p>
                      <a:pPr algn="l" fontAlgn="ctr"/>
                      <a:r>
                        <a:rPr lang="en-US" sz="1800" b="1" i="0" u="none" strike="noStrike">
                          <a:solidFill>
                            <a:schemeClr val="tx1"/>
                          </a:solidFill>
                          <a:latin typeface="Calibri"/>
                        </a:rPr>
                        <a:t>Negro/ </a:t>
                      </a:r>
                    </a:p>
                    <a:p>
                      <a:pPr algn="l" fontAlgn="ctr"/>
                      <a:r>
                        <a:rPr lang="en-US" sz="1800" b="1" i="0" u="none" strike="noStrike">
                          <a:solidFill>
                            <a:schemeClr val="tx1"/>
                          </a:solidFill>
                          <a:latin typeface="Calibri"/>
                        </a:rPr>
                        <a:t>Afro-Americano</a:t>
                      </a:r>
                    </a:p>
                  </a:txBody>
                  <a:tcPr marL="45720" marR="7066" marT="706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sz="1800" b="0" i="0" u="none" strike="noStrike">
                          <a:solidFill>
                            <a:srgbClr val="000000"/>
                          </a:solidFill>
                          <a:latin typeface="Calibri"/>
                        </a:rPr>
                        <a:t>48,310</a:t>
                      </a:r>
                    </a:p>
                  </a:txBody>
                  <a:tcPr marL="7066" marT="7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sz="1800" b="0" i="0" u="none" strike="noStrike">
                          <a:solidFill>
                            <a:srgbClr val="000000"/>
                          </a:solidFill>
                          <a:latin typeface="Calibri"/>
                        </a:rPr>
                        <a:t>3.8%</a:t>
                      </a:r>
                    </a:p>
                  </a:txBody>
                  <a:tcPr marL="7066" marT="706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alpha val="70000"/>
                      </a:schemeClr>
                    </a:solidFill>
                  </a:tcPr>
                </a:tc>
                <a:tc>
                  <a:txBody>
                    <a:bodyPr/>
                    <a:lstStyle/>
                    <a:p>
                      <a:pPr algn="r" rtl="0" fontAlgn="ctr"/>
                      <a:r>
                        <a:rPr lang="en-US" sz="1800" b="0" i="0" u="none" strike="noStrike">
                          <a:solidFill>
                            <a:srgbClr val="000000"/>
                          </a:solidFill>
                          <a:latin typeface="Calibri"/>
                        </a:rPr>
                        <a:t>42,899</a:t>
                      </a:r>
                    </a:p>
                  </a:txBody>
                  <a:tcPr marL="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800" b="0" i="0" u="none" strike="noStrike">
                          <a:solidFill>
                            <a:srgbClr val="000000"/>
                          </a:solidFill>
                          <a:latin typeface="Calibri"/>
                        </a:rPr>
                        <a:t>3.2%</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alpha val="60000"/>
                      </a:schemeClr>
                    </a:solidFill>
                  </a:tcPr>
                </a:tc>
                <a:tc>
                  <a:txBody>
                    <a:bodyPr/>
                    <a:lstStyle/>
                    <a:p>
                      <a:pPr algn="r" rtl="0" fontAlgn="ctr"/>
                      <a:r>
                        <a:rPr lang="en-US" sz="1800" b="0" i="0" u="none" strike="noStrike">
                          <a:solidFill>
                            <a:srgbClr val="000000"/>
                          </a:solidFill>
                          <a:latin typeface="Calibri"/>
                        </a:rPr>
                        <a:t>802</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ctr"/>
                      <a:r>
                        <a:rPr lang="en-US" sz="1800" b="0" i="0" u="none" strike="noStrike">
                          <a:solidFill>
                            <a:srgbClr val="000000"/>
                          </a:solidFill>
                          <a:latin typeface="Calibri"/>
                        </a:rPr>
                        <a:t>5.5%</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alpha val="60000"/>
                      </a:schemeClr>
                    </a:solidFill>
                  </a:tcPr>
                </a:tc>
                <a:tc>
                  <a:txBody>
                    <a:bodyPr/>
                    <a:lstStyle/>
                    <a:p>
                      <a:pPr algn="r" rtl="0" fontAlgn="ctr"/>
                      <a:r>
                        <a:rPr lang="en-US" sz="1800" b="0" i="0" u="none" strike="noStrike">
                          <a:solidFill>
                            <a:srgbClr val="000000"/>
                          </a:solidFill>
                          <a:latin typeface="Calibri"/>
                        </a:rPr>
                        <a:t>784</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rtl="0" fontAlgn="ctr"/>
                      <a:r>
                        <a:rPr lang="en-US" sz="1800" b="0" i="0" u="none" strike="noStrike">
                          <a:solidFill>
                            <a:srgbClr val="000000"/>
                          </a:solidFill>
                          <a:latin typeface="Calibri"/>
                        </a:rPr>
                        <a:t>5.3%</a:t>
                      </a:r>
                    </a:p>
                  </a:txBody>
                  <a:tcPr marL="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alpha val="60000"/>
                      </a:schemeClr>
                    </a:solidFill>
                  </a:tcPr>
                </a:tc>
                <a:tc>
                  <a:txBody>
                    <a:bodyPr/>
                    <a:lstStyle/>
                    <a:p>
                      <a:pPr algn="r" rtl="0" fontAlgn="ctr"/>
                      <a:r>
                        <a:rPr lang="en-US" sz="1800" b="0" i="0" u="none" strike="noStrike">
                          <a:solidFill>
                            <a:srgbClr val="000000"/>
                          </a:solidFill>
                          <a:latin typeface="Calibri"/>
                        </a:rPr>
                        <a:t>788</a:t>
                      </a:r>
                    </a:p>
                  </a:txBody>
                  <a:tcPr marL="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E4A0"/>
                    </a:solidFill>
                  </a:tcPr>
                </a:tc>
                <a:tc>
                  <a:txBody>
                    <a:bodyPr/>
                    <a:lstStyle/>
                    <a:p>
                      <a:pPr algn="r" rtl="0" fontAlgn="ctr"/>
                      <a:r>
                        <a:rPr lang="en-US" sz="1800" b="0" i="0" u="none" strike="noStrike">
                          <a:solidFill>
                            <a:srgbClr val="000000"/>
                          </a:solidFill>
                          <a:latin typeface="Calibri"/>
                        </a:rPr>
                        <a:t>5.2%</a:t>
                      </a:r>
                    </a:p>
                  </a:txBody>
                  <a:tcPr marL="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E4A0">
                        <a:alpha val="60000"/>
                      </a:srgbClr>
                    </a:solidFill>
                  </a:tcPr>
                </a:tc>
                <a:tc>
                  <a:txBody>
                    <a:bodyPr/>
                    <a:lstStyle/>
                    <a:p>
                      <a:pPr algn="r" fontAlgn="b"/>
                      <a:r>
                        <a:rPr lang="en-US" sz="1800" b="0" i="0" u="none" strike="noStrike">
                          <a:effectLst/>
                          <a:latin typeface="MS Sans Serif"/>
                        </a:rPr>
                        <a:t>0.5%</a:t>
                      </a:r>
                    </a:p>
                  </a:txBody>
                  <a:tcPr marL="7620" marR="2743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alpha val="60000"/>
                      </a:schemeClr>
                    </a:solidFill>
                  </a:tcPr>
                </a:tc>
                <a:extLst>
                  <a:ext uri="{0D108BD9-81ED-4DB2-BD59-A6C34878D82A}">
                    <a16:rowId xmlns:a16="http://schemas.microsoft.com/office/drawing/2014/main" val="10004"/>
                  </a:ext>
                </a:extLst>
              </a:tr>
              <a:tr h="52796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b="1" i="0" u="none" strike="noStrike" err="1">
                          <a:solidFill>
                            <a:schemeClr val="tx1"/>
                          </a:solidFill>
                          <a:latin typeface="Calibri"/>
                        </a:rPr>
                        <a:t>Indios</a:t>
                      </a:r>
                      <a:r>
                        <a:rPr lang="en-US" sz="1800" b="1" i="0" u="none" strike="noStrike">
                          <a:solidFill>
                            <a:schemeClr val="tx1"/>
                          </a:solidFill>
                          <a:latin typeface="Calibri"/>
                        </a:rPr>
                        <a:t> Americanos/ </a:t>
                      </a:r>
                      <a:r>
                        <a:rPr lang="en-US" sz="1800" b="1" i="0" u="none" strike="noStrike" err="1">
                          <a:solidFill>
                            <a:schemeClr val="tx1"/>
                          </a:solidFill>
                          <a:latin typeface="Calibri"/>
                        </a:rPr>
                        <a:t>nativos</a:t>
                      </a:r>
                      <a:r>
                        <a:rPr lang="en-US" sz="1800" b="1" i="0" u="none" strike="noStrike">
                          <a:solidFill>
                            <a:schemeClr val="tx1"/>
                          </a:solidFill>
                          <a:latin typeface="Calibri"/>
                        </a:rPr>
                        <a:t> Alaska</a:t>
                      </a:r>
                    </a:p>
                  </a:txBody>
                  <a:tcPr marL="45720" marR="7066" marT="706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sz="1800" b="0" i="0" u="none" strike="noStrike">
                          <a:solidFill>
                            <a:srgbClr val="000000"/>
                          </a:solidFill>
                          <a:latin typeface="Calibri"/>
                        </a:rPr>
                        <a:t>4,286</a:t>
                      </a:r>
                    </a:p>
                  </a:txBody>
                  <a:tcPr marL="7066" marT="7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sz="1800" b="0" i="0" u="none" strike="noStrike">
                          <a:solidFill>
                            <a:srgbClr val="000000"/>
                          </a:solidFill>
                          <a:latin typeface="Calibri"/>
                        </a:rPr>
                        <a:t>0.3%</a:t>
                      </a:r>
                    </a:p>
                  </a:txBody>
                  <a:tcPr marL="7066" marT="706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alpha val="70000"/>
                      </a:schemeClr>
                    </a:solidFill>
                  </a:tcPr>
                </a:tc>
                <a:tc>
                  <a:txBody>
                    <a:bodyPr/>
                    <a:lstStyle/>
                    <a:p>
                      <a:pPr algn="r" rtl="0" fontAlgn="ctr"/>
                      <a:r>
                        <a:rPr lang="en-US" sz="1800" b="0" i="0" u="none" strike="noStrike">
                          <a:solidFill>
                            <a:srgbClr val="000000"/>
                          </a:solidFill>
                          <a:latin typeface="Calibri"/>
                        </a:rPr>
                        <a:t>3,362</a:t>
                      </a:r>
                    </a:p>
                  </a:txBody>
                  <a:tcPr marL="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800" b="0" i="0" u="none" strike="noStrike">
                          <a:solidFill>
                            <a:srgbClr val="000000"/>
                          </a:solidFill>
                          <a:latin typeface="Calibri"/>
                        </a:rPr>
                        <a:t>0.2%</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alpha val="60000"/>
                      </a:schemeClr>
                    </a:solidFill>
                  </a:tcPr>
                </a:tc>
                <a:tc>
                  <a:txBody>
                    <a:bodyPr/>
                    <a:lstStyle/>
                    <a:p>
                      <a:pPr algn="r" rtl="0" fontAlgn="ctr"/>
                      <a:r>
                        <a:rPr lang="en-US" sz="1800" b="0" i="0" u="none" strike="noStrike">
                          <a:solidFill>
                            <a:srgbClr val="000000"/>
                          </a:solidFill>
                          <a:latin typeface="Calibri"/>
                        </a:rPr>
                        <a:t>16</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ctr"/>
                      <a:r>
                        <a:rPr lang="en-US" sz="1800" b="0" i="0" u="none" strike="noStrike">
                          <a:solidFill>
                            <a:srgbClr val="000000"/>
                          </a:solidFill>
                          <a:latin typeface="Calibri"/>
                        </a:rPr>
                        <a:t>0.1%</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alpha val="60000"/>
                      </a:schemeClr>
                    </a:solidFill>
                  </a:tcPr>
                </a:tc>
                <a:tc>
                  <a:txBody>
                    <a:bodyPr/>
                    <a:lstStyle/>
                    <a:p>
                      <a:pPr algn="r" rtl="0" fontAlgn="ctr"/>
                      <a:r>
                        <a:rPr lang="en-US" sz="1800" b="0" i="0" u="none" strike="noStrike">
                          <a:solidFill>
                            <a:srgbClr val="000000"/>
                          </a:solidFill>
                          <a:latin typeface="Calibri"/>
                        </a:rPr>
                        <a:t>20</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rtl="0" fontAlgn="ctr"/>
                      <a:r>
                        <a:rPr lang="en-US" sz="1800" b="0" i="0" u="none" strike="noStrike">
                          <a:solidFill>
                            <a:srgbClr val="000000"/>
                          </a:solidFill>
                          <a:latin typeface="Calibri"/>
                        </a:rPr>
                        <a:t>0.1%</a:t>
                      </a:r>
                    </a:p>
                  </a:txBody>
                  <a:tcPr marL="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alpha val="60000"/>
                      </a:schemeClr>
                    </a:solidFill>
                  </a:tcPr>
                </a:tc>
                <a:tc>
                  <a:txBody>
                    <a:bodyPr/>
                    <a:lstStyle/>
                    <a:p>
                      <a:pPr algn="r" rtl="0" fontAlgn="ctr"/>
                      <a:r>
                        <a:rPr lang="en-US" sz="1800" b="0" i="0" u="none" strike="noStrike">
                          <a:solidFill>
                            <a:srgbClr val="000000"/>
                          </a:solidFill>
                          <a:latin typeface="Calibri"/>
                        </a:rPr>
                        <a:t>24</a:t>
                      </a:r>
                    </a:p>
                  </a:txBody>
                  <a:tcPr marL="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E4A0"/>
                    </a:solidFill>
                  </a:tcPr>
                </a:tc>
                <a:tc>
                  <a:txBody>
                    <a:bodyPr/>
                    <a:lstStyle/>
                    <a:p>
                      <a:pPr algn="r" rtl="0" fontAlgn="ctr"/>
                      <a:r>
                        <a:rPr lang="en-US" sz="1800" b="0" i="0" u="none" strike="noStrike">
                          <a:solidFill>
                            <a:srgbClr val="000000"/>
                          </a:solidFill>
                          <a:latin typeface="Calibri"/>
                        </a:rPr>
                        <a:t>0.2%</a:t>
                      </a:r>
                    </a:p>
                  </a:txBody>
                  <a:tcPr marL="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E4A0">
                        <a:alpha val="60000"/>
                      </a:srgbClr>
                    </a:solidFill>
                  </a:tcPr>
                </a:tc>
                <a:tc>
                  <a:txBody>
                    <a:bodyPr/>
                    <a:lstStyle/>
                    <a:p>
                      <a:pPr algn="r" fontAlgn="b"/>
                      <a:r>
                        <a:rPr lang="en-US" sz="1800" b="0" i="0" u="none" strike="noStrike">
                          <a:effectLst/>
                          <a:latin typeface="MS Sans Serif"/>
                        </a:rPr>
                        <a:t>20.0%</a:t>
                      </a:r>
                    </a:p>
                  </a:txBody>
                  <a:tcPr marL="7620" marR="2743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alpha val="60000"/>
                      </a:schemeClr>
                    </a:solidFill>
                  </a:tcPr>
                </a:tc>
                <a:extLst>
                  <a:ext uri="{0D108BD9-81ED-4DB2-BD59-A6C34878D82A}">
                    <a16:rowId xmlns:a16="http://schemas.microsoft.com/office/drawing/2014/main" val="10005"/>
                  </a:ext>
                </a:extLst>
              </a:tr>
              <a:tr h="489242">
                <a:tc>
                  <a:txBody>
                    <a:bodyPr/>
                    <a:lstStyle/>
                    <a:p>
                      <a:pPr algn="l" fontAlgn="ctr"/>
                      <a:r>
                        <a:rPr lang="en-US" sz="1800" b="1" i="0" u="none" strike="noStrike" err="1">
                          <a:solidFill>
                            <a:schemeClr val="tx1"/>
                          </a:solidFill>
                          <a:latin typeface="Calibri"/>
                        </a:rPr>
                        <a:t>Asiticos</a:t>
                      </a:r>
                      <a:r>
                        <a:rPr lang="en-US" sz="1800" b="1" i="0" u="none" strike="noStrike">
                          <a:solidFill>
                            <a:schemeClr val="tx1"/>
                          </a:solidFill>
                          <a:latin typeface="Calibri"/>
                        </a:rPr>
                        <a:t> (</a:t>
                      </a:r>
                      <a:r>
                        <a:rPr lang="en-US" sz="1800" b="1" i="0" u="none" strike="noStrike" err="1">
                          <a:solidFill>
                            <a:schemeClr val="tx1"/>
                          </a:solidFill>
                          <a:latin typeface="Calibri"/>
                        </a:rPr>
                        <a:t>inluye</a:t>
                      </a:r>
                      <a:r>
                        <a:rPr lang="en-US" sz="1800" b="1" i="0" u="none" strike="noStrike">
                          <a:solidFill>
                            <a:schemeClr val="tx1"/>
                          </a:solidFill>
                          <a:latin typeface="Calibri"/>
                        </a:rPr>
                        <a:t> Filipino)</a:t>
                      </a:r>
                    </a:p>
                  </a:txBody>
                  <a:tcPr marL="45720" marR="7066" marT="706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sz="1800" b="0" i="0" u="none" strike="noStrike">
                          <a:solidFill>
                            <a:srgbClr val="000000"/>
                          </a:solidFill>
                          <a:latin typeface="Calibri"/>
                        </a:rPr>
                        <a:t>272,183</a:t>
                      </a:r>
                    </a:p>
                  </a:txBody>
                  <a:tcPr marL="7066" marT="7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sz="1800" b="0" i="0" u="none" strike="noStrike">
                          <a:solidFill>
                            <a:srgbClr val="000000"/>
                          </a:solidFill>
                          <a:latin typeface="Calibri"/>
                        </a:rPr>
                        <a:t>21.5%</a:t>
                      </a:r>
                    </a:p>
                  </a:txBody>
                  <a:tcPr marL="7066" marT="706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alpha val="70000"/>
                      </a:schemeClr>
                    </a:solidFill>
                  </a:tcPr>
                </a:tc>
                <a:tc>
                  <a:txBody>
                    <a:bodyPr/>
                    <a:lstStyle/>
                    <a:p>
                      <a:pPr algn="r" rtl="0" fontAlgn="ctr"/>
                      <a:r>
                        <a:rPr lang="en-US" sz="1800" b="0" i="0" u="none" strike="noStrike">
                          <a:solidFill>
                            <a:srgbClr val="000000"/>
                          </a:solidFill>
                          <a:latin typeface="Calibri"/>
                        </a:rPr>
                        <a:t>295,286</a:t>
                      </a:r>
                    </a:p>
                  </a:txBody>
                  <a:tcPr marL="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800" b="0" i="0" u="none" strike="noStrike">
                          <a:solidFill>
                            <a:srgbClr val="000000"/>
                          </a:solidFill>
                          <a:latin typeface="Calibri"/>
                        </a:rPr>
                        <a:t>21.7%</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alpha val="60000"/>
                      </a:schemeClr>
                    </a:solidFill>
                  </a:tcPr>
                </a:tc>
                <a:tc>
                  <a:txBody>
                    <a:bodyPr/>
                    <a:lstStyle/>
                    <a:p>
                      <a:pPr algn="r" rtl="0" fontAlgn="ctr"/>
                      <a:r>
                        <a:rPr lang="en-US" sz="1800" b="0" i="0" u="none" strike="noStrike">
                          <a:solidFill>
                            <a:srgbClr val="000000"/>
                          </a:solidFill>
                          <a:latin typeface="Calibri"/>
                        </a:rPr>
                        <a:t>1,710</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ctr"/>
                      <a:r>
                        <a:rPr lang="en-US" sz="1800" b="0" i="0" u="none" strike="noStrike">
                          <a:solidFill>
                            <a:srgbClr val="000000"/>
                          </a:solidFill>
                          <a:latin typeface="Calibri"/>
                        </a:rPr>
                        <a:t>11.7%</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alpha val="60000"/>
                      </a:schemeClr>
                    </a:solidFill>
                  </a:tcPr>
                </a:tc>
                <a:tc>
                  <a:txBody>
                    <a:bodyPr/>
                    <a:lstStyle/>
                    <a:p>
                      <a:pPr algn="r" rtl="0" fontAlgn="ctr"/>
                      <a:r>
                        <a:rPr lang="en-US" sz="1800" b="0" i="0" u="none" strike="noStrike">
                          <a:solidFill>
                            <a:srgbClr val="000000"/>
                          </a:solidFill>
                          <a:latin typeface="Calibri"/>
                        </a:rPr>
                        <a:t>1,802</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rtl="0" fontAlgn="ctr"/>
                      <a:r>
                        <a:rPr lang="en-US" sz="1800" b="0" i="0" u="none" strike="noStrike">
                          <a:solidFill>
                            <a:srgbClr val="000000"/>
                          </a:solidFill>
                          <a:latin typeface="Calibri"/>
                        </a:rPr>
                        <a:t>12.2%</a:t>
                      </a:r>
                    </a:p>
                  </a:txBody>
                  <a:tcPr marL="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alpha val="60000"/>
                      </a:schemeClr>
                    </a:solidFill>
                  </a:tcPr>
                </a:tc>
                <a:tc>
                  <a:txBody>
                    <a:bodyPr/>
                    <a:lstStyle/>
                    <a:p>
                      <a:pPr algn="r" rtl="0" fontAlgn="ctr"/>
                      <a:r>
                        <a:rPr lang="en-US" sz="1800" b="0" i="0" u="none" strike="noStrike">
                          <a:solidFill>
                            <a:srgbClr val="000000"/>
                          </a:solidFill>
                          <a:latin typeface="Calibri"/>
                        </a:rPr>
                        <a:t>1,899</a:t>
                      </a:r>
                    </a:p>
                  </a:txBody>
                  <a:tcPr marL="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E4A0"/>
                    </a:solidFill>
                  </a:tcPr>
                </a:tc>
                <a:tc>
                  <a:txBody>
                    <a:bodyPr/>
                    <a:lstStyle/>
                    <a:p>
                      <a:pPr algn="r" rtl="0" fontAlgn="ctr"/>
                      <a:r>
                        <a:rPr lang="en-US" sz="1800" b="0" i="0" u="none" strike="noStrike">
                          <a:solidFill>
                            <a:srgbClr val="000000"/>
                          </a:solidFill>
                          <a:latin typeface="Calibri"/>
                        </a:rPr>
                        <a:t>12.5%</a:t>
                      </a:r>
                    </a:p>
                  </a:txBody>
                  <a:tcPr marL="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E4A0">
                        <a:alpha val="60000"/>
                      </a:srgbClr>
                    </a:solidFill>
                  </a:tcPr>
                </a:tc>
                <a:tc>
                  <a:txBody>
                    <a:bodyPr/>
                    <a:lstStyle/>
                    <a:p>
                      <a:pPr algn="r" fontAlgn="b"/>
                      <a:r>
                        <a:rPr lang="en-US" sz="1800" b="0" i="0" u="none" strike="noStrike">
                          <a:effectLst/>
                          <a:latin typeface="MS Sans Serif"/>
                        </a:rPr>
                        <a:t>5.4%</a:t>
                      </a:r>
                    </a:p>
                  </a:txBody>
                  <a:tcPr marL="7620" marR="2743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alpha val="60000"/>
                      </a:schemeClr>
                    </a:solidFill>
                  </a:tcPr>
                </a:tc>
                <a:extLst>
                  <a:ext uri="{0D108BD9-81ED-4DB2-BD59-A6C34878D82A}">
                    <a16:rowId xmlns:a16="http://schemas.microsoft.com/office/drawing/2014/main" val="10006"/>
                  </a:ext>
                </a:extLst>
              </a:tr>
              <a:tr h="298091">
                <a:tc>
                  <a:txBody>
                    <a:bodyPr/>
                    <a:lstStyle/>
                    <a:p>
                      <a:pPr algn="l" fontAlgn="ctr"/>
                      <a:r>
                        <a:rPr lang="en-US" sz="1800" b="1" i="0" u="none" strike="noStrike" err="1">
                          <a:solidFill>
                            <a:schemeClr val="tx1"/>
                          </a:solidFill>
                          <a:latin typeface="Calibri"/>
                        </a:rPr>
                        <a:t>Isleno</a:t>
                      </a:r>
                      <a:r>
                        <a:rPr lang="en-US" sz="1800" b="1" i="0" u="none" strike="noStrike">
                          <a:solidFill>
                            <a:schemeClr val="tx1"/>
                          </a:solidFill>
                          <a:latin typeface="Calibri"/>
                        </a:rPr>
                        <a:t> </a:t>
                      </a:r>
                      <a:r>
                        <a:rPr lang="en-US" sz="1800" b="1" i="0" u="none" strike="noStrike" err="1">
                          <a:solidFill>
                            <a:schemeClr val="tx1"/>
                          </a:solidFill>
                          <a:latin typeface="Calibri"/>
                        </a:rPr>
                        <a:t>polinesio</a:t>
                      </a:r>
                      <a:r>
                        <a:rPr lang="en-US" sz="1800" b="1" i="0" u="none" strike="noStrike">
                          <a:solidFill>
                            <a:schemeClr val="tx1"/>
                          </a:solidFill>
                          <a:latin typeface="Calibri"/>
                        </a:rPr>
                        <a:t>/</a:t>
                      </a:r>
                      <a:r>
                        <a:rPr lang="en-US" sz="1800" b="1" i="0" u="none" strike="noStrike" baseline="0">
                          <a:solidFill>
                            <a:schemeClr val="tx1"/>
                          </a:solidFill>
                          <a:latin typeface="Calibri"/>
                        </a:rPr>
                        <a:t> </a:t>
                      </a:r>
                    </a:p>
                    <a:p>
                      <a:pPr algn="l" fontAlgn="ctr"/>
                      <a:r>
                        <a:rPr lang="en-US" sz="1800" b="1" i="0" u="none" strike="noStrike" baseline="0" err="1">
                          <a:solidFill>
                            <a:schemeClr val="tx1"/>
                          </a:solidFill>
                          <a:latin typeface="Calibri"/>
                        </a:rPr>
                        <a:t>Pacifico</a:t>
                      </a:r>
                      <a:endParaRPr lang="en-US" sz="1800" b="1" i="0" u="none" strike="noStrike">
                        <a:solidFill>
                          <a:schemeClr val="tx1"/>
                        </a:solidFill>
                        <a:latin typeface="Calibri"/>
                      </a:endParaRPr>
                    </a:p>
                  </a:txBody>
                  <a:tcPr marL="45720" marR="7066" marT="706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sz="1800" b="0" i="0" u="none" strike="noStrike">
                          <a:solidFill>
                            <a:srgbClr val="000000"/>
                          </a:solidFill>
                          <a:latin typeface="Calibri"/>
                        </a:rPr>
                        <a:t>1,903</a:t>
                      </a:r>
                    </a:p>
                  </a:txBody>
                  <a:tcPr marL="7066" marT="7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sz="1800" b="0" i="0" u="none" strike="noStrike">
                          <a:solidFill>
                            <a:srgbClr val="000000"/>
                          </a:solidFill>
                          <a:latin typeface="Calibri"/>
                        </a:rPr>
                        <a:t>0.2%</a:t>
                      </a:r>
                    </a:p>
                  </a:txBody>
                  <a:tcPr marL="7066" marT="706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alpha val="70000"/>
                      </a:schemeClr>
                    </a:solidFill>
                  </a:tcPr>
                </a:tc>
                <a:tc>
                  <a:txBody>
                    <a:bodyPr/>
                    <a:lstStyle/>
                    <a:p>
                      <a:pPr algn="r" rtl="0" fontAlgn="ctr"/>
                      <a:r>
                        <a:rPr lang="en-US" sz="1800" b="0" i="0" u="none" strike="noStrike">
                          <a:solidFill>
                            <a:srgbClr val="000000"/>
                          </a:solidFill>
                          <a:latin typeface="Calibri"/>
                        </a:rPr>
                        <a:t>2,528</a:t>
                      </a:r>
                    </a:p>
                  </a:txBody>
                  <a:tcPr marL="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800" b="0" i="0" u="none" strike="noStrike">
                          <a:solidFill>
                            <a:srgbClr val="000000"/>
                          </a:solidFill>
                          <a:latin typeface="Calibri"/>
                        </a:rPr>
                        <a:t>0.2%</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alpha val="60000"/>
                      </a:schemeClr>
                    </a:solidFill>
                  </a:tcPr>
                </a:tc>
                <a:tc>
                  <a:txBody>
                    <a:bodyPr/>
                    <a:lstStyle/>
                    <a:p>
                      <a:pPr algn="r" rtl="0" fontAlgn="ctr"/>
                      <a:r>
                        <a:rPr lang="en-US" sz="1800" b="0" i="0" u="none" strike="noStrike">
                          <a:solidFill>
                            <a:srgbClr val="000000"/>
                          </a:solidFill>
                          <a:latin typeface="Calibri"/>
                        </a:rPr>
                        <a:t>14</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ctr"/>
                      <a:r>
                        <a:rPr lang="en-US" sz="1800" b="0" i="0" u="none" strike="noStrike">
                          <a:solidFill>
                            <a:srgbClr val="000000"/>
                          </a:solidFill>
                          <a:latin typeface="Calibri"/>
                        </a:rPr>
                        <a:t>0.1%</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alpha val="60000"/>
                      </a:schemeClr>
                    </a:solidFill>
                  </a:tcPr>
                </a:tc>
                <a:tc>
                  <a:txBody>
                    <a:bodyPr/>
                    <a:lstStyle/>
                    <a:p>
                      <a:pPr algn="r" rtl="0" fontAlgn="ctr"/>
                      <a:r>
                        <a:rPr lang="en-US" sz="1800" b="0" i="0" u="none" strike="noStrike">
                          <a:solidFill>
                            <a:srgbClr val="000000"/>
                          </a:solidFill>
                          <a:latin typeface="Calibri"/>
                        </a:rPr>
                        <a:t>13</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rtl="0" fontAlgn="ctr"/>
                      <a:r>
                        <a:rPr lang="en-US" sz="1800" b="0" i="0" u="none" strike="noStrike">
                          <a:solidFill>
                            <a:srgbClr val="000000"/>
                          </a:solidFill>
                          <a:latin typeface="Calibri"/>
                        </a:rPr>
                        <a:t>0.1%</a:t>
                      </a:r>
                    </a:p>
                  </a:txBody>
                  <a:tcPr marL="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alpha val="60000"/>
                      </a:schemeClr>
                    </a:solidFill>
                  </a:tcPr>
                </a:tc>
                <a:tc>
                  <a:txBody>
                    <a:bodyPr/>
                    <a:lstStyle/>
                    <a:p>
                      <a:pPr algn="r" rtl="0" fontAlgn="ctr"/>
                      <a:r>
                        <a:rPr lang="en-US" sz="1800" b="0" i="0" u="none" strike="noStrike">
                          <a:solidFill>
                            <a:srgbClr val="000000"/>
                          </a:solidFill>
                          <a:latin typeface="Calibri"/>
                        </a:rPr>
                        <a:t>14</a:t>
                      </a:r>
                    </a:p>
                  </a:txBody>
                  <a:tcPr marL="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E4A0"/>
                    </a:solidFill>
                  </a:tcPr>
                </a:tc>
                <a:tc>
                  <a:txBody>
                    <a:bodyPr/>
                    <a:lstStyle/>
                    <a:p>
                      <a:pPr algn="r" rtl="0" fontAlgn="ctr"/>
                      <a:r>
                        <a:rPr lang="en-US" sz="1800" b="0" i="0" u="none" strike="noStrike">
                          <a:solidFill>
                            <a:srgbClr val="000000"/>
                          </a:solidFill>
                          <a:latin typeface="Calibri"/>
                        </a:rPr>
                        <a:t>0.1%</a:t>
                      </a:r>
                    </a:p>
                  </a:txBody>
                  <a:tcPr marL="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E4A0">
                        <a:alpha val="60000"/>
                      </a:srgbClr>
                    </a:solidFill>
                  </a:tcPr>
                </a:tc>
                <a:tc>
                  <a:txBody>
                    <a:bodyPr/>
                    <a:lstStyle/>
                    <a:p>
                      <a:pPr algn="r" fontAlgn="b"/>
                      <a:r>
                        <a:rPr lang="en-US" sz="1800" b="0" i="0" u="none" strike="noStrike">
                          <a:effectLst/>
                          <a:latin typeface="MS Sans Serif"/>
                        </a:rPr>
                        <a:t>7.7%</a:t>
                      </a:r>
                    </a:p>
                  </a:txBody>
                  <a:tcPr marL="7620" marR="2743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alpha val="60000"/>
                      </a:schemeClr>
                    </a:solidFill>
                  </a:tcPr>
                </a:tc>
                <a:extLst>
                  <a:ext uri="{0D108BD9-81ED-4DB2-BD59-A6C34878D82A}">
                    <a16:rowId xmlns:a16="http://schemas.microsoft.com/office/drawing/2014/main" val="10008"/>
                  </a:ext>
                </a:extLst>
              </a:tr>
              <a:tr h="489242">
                <a:tc>
                  <a:txBody>
                    <a:bodyPr/>
                    <a:lstStyle/>
                    <a:p>
                      <a:pPr algn="l" fontAlgn="ctr"/>
                      <a:r>
                        <a:rPr lang="en-US" sz="1800" b="1" i="0" u="none" strike="noStrike" err="1">
                          <a:solidFill>
                            <a:schemeClr val="tx1"/>
                          </a:solidFill>
                          <a:latin typeface="Calibri"/>
                        </a:rPr>
                        <a:t>Otro</a:t>
                      </a:r>
                      <a:endParaRPr lang="en-US" sz="1800" b="1" i="0" u="none" strike="noStrike">
                        <a:solidFill>
                          <a:schemeClr val="tx1"/>
                        </a:solidFill>
                        <a:latin typeface="Calibri"/>
                      </a:endParaRPr>
                    </a:p>
                  </a:txBody>
                  <a:tcPr marL="45720" marR="7066" marT="706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sz="1800" b="0" i="0" u="none" strike="noStrike">
                          <a:solidFill>
                            <a:srgbClr val="000000"/>
                          </a:solidFill>
                          <a:latin typeface="Calibri"/>
                        </a:rPr>
                        <a:t>8,708</a:t>
                      </a:r>
                    </a:p>
                  </a:txBody>
                  <a:tcPr marL="7066" marT="7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sz="1800" b="0" i="0" u="none" strike="noStrike">
                          <a:solidFill>
                            <a:srgbClr val="000000"/>
                          </a:solidFill>
                          <a:latin typeface="Calibri"/>
                        </a:rPr>
                        <a:t>0.7%</a:t>
                      </a:r>
                    </a:p>
                  </a:txBody>
                  <a:tcPr marL="7066" marT="706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alpha val="70000"/>
                      </a:schemeClr>
                    </a:solidFill>
                  </a:tcPr>
                </a:tc>
                <a:tc>
                  <a:txBody>
                    <a:bodyPr/>
                    <a:lstStyle/>
                    <a:p>
                      <a:pPr algn="r" rtl="0" fontAlgn="ctr"/>
                      <a:r>
                        <a:rPr lang="en-US" sz="1800" b="0" i="0" u="none" strike="noStrike">
                          <a:solidFill>
                            <a:srgbClr val="000000"/>
                          </a:solidFill>
                          <a:latin typeface="Calibri"/>
                        </a:rPr>
                        <a:t>24,553</a:t>
                      </a:r>
                    </a:p>
                  </a:txBody>
                  <a:tcPr marL="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800" b="0" i="0" u="none" strike="noStrike">
                          <a:solidFill>
                            <a:srgbClr val="000000"/>
                          </a:solidFill>
                          <a:latin typeface="Calibri"/>
                        </a:rPr>
                        <a:t>1.8%</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alpha val="60000"/>
                      </a:schemeClr>
                    </a:solidFill>
                  </a:tcPr>
                </a:tc>
                <a:tc>
                  <a:txBody>
                    <a:bodyPr/>
                    <a:lstStyle/>
                    <a:p>
                      <a:pPr algn="r" rtl="0" fontAlgn="ctr"/>
                      <a:r>
                        <a:rPr lang="en-US" sz="1800" b="0" i="0" u="none" strike="noStrike">
                          <a:solidFill>
                            <a:srgbClr val="000000"/>
                          </a:solidFill>
                          <a:latin typeface="Calibri"/>
                        </a:rPr>
                        <a:t>1,165</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ctr"/>
                      <a:r>
                        <a:rPr lang="en-US" sz="1800" b="0" i="0" u="none" strike="noStrike">
                          <a:solidFill>
                            <a:srgbClr val="000000"/>
                          </a:solidFill>
                          <a:latin typeface="Calibri"/>
                        </a:rPr>
                        <a:t>8.0%</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alpha val="60000"/>
                      </a:schemeClr>
                    </a:solidFill>
                  </a:tcPr>
                </a:tc>
                <a:tc>
                  <a:txBody>
                    <a:bodyPr/>
                    <a:lstStyle/>
                    <a:p>
                      <a:pPr algn="r" rtl="0" fontAlgn="ctr"/>
                      <a:r>
                        <a:rPr lang="en-US" sz="1800" b="0" i="0" u="none" strike="noStrike">
                          <a:solidFill>
                            <a:srgbClr val="000000"/>
                          </a:solidFill>
                          <a:latin typeface="Calibri"/>
                        </a:rPr>
                        <a:t>1,243</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rtl="0" fontAlgn="ctr"/>
                      <a:r>
                        <a:rPr lang="en-US" sz="1800" b="0" i="0" u="none" strike="noStrike">
                          <a:solidFill>
                            <a:srgbClr val="000000"/>
                          </a:solidFill>
                          <a:latin typeface="Calibri"/>
                        </a:rPr>
                        <a:t>8.4%</a:t>
                      </a:r>
                    </a:p>
                  </a:txBody>
                  <a:tcPr marL="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alpha val="60000"/>
                      </a:schemeClr>
                    </a:solidFill>
                  </a:tcPr>
                </a:tc>
                <a:tc>
                  <a:txBody>
                    <a:bodyPr/>
                    <a:lstStyle/>
                    <a:p>
                      <a:pPr algn="r" rtl="0" fontAlgn="ctr"/>
                      <a:r>
                        <a:rPr lang="en-US" sz="1800" b="0" i="0" u="none" strike="noStrike">
                          <a:solidFill>
                            <a:srgbClr val="000000"/>
                          </a:solidFill>
                          <a:latin typeface="Calibri"/>
                        </a:rPr>
                        <a:t>1,355</a:t>
                      </a:r>
                    </a:p>
                  </a:txBody>
                  <a:tcPr marL="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E4A0"/>
                    </a:solidFill>
                  </a:tcPr>
                </a:tc>
                <a:tc>
                  <a:txBody>
                    <a:bodyPr/>
                    <a:lstStyle/>
                    <a:p>
                      <a:pPr algn="r" rtl="0" fontAlgn="ctr"/>
                      <a:r>
                        <a:rPr lang="en-US" sz="1800" b="0" i="0" u="none" strike="noStrike">
                          <a:solidFill>
                            <a:srgbClr val="000000"/>
                          </a:solidFill>
                          <a:latin typeface="Calibri"/>
                        </a:rPr>
                        <a:t>8.9%</a:t>
                      </a:r>
                    </a:p>
                  </a:txBody>
                  <a:tcPr marL="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E4A0">
                        <a:alpha val="60000"/>
                      </a:srgbClr>
                    </a:solidFill>
                  </a:tcPr>
                </a:tc>
                <a:tc>
                  <a:txBody>
                    <a:bodyPr/>
                    <a:lstStyle/>
                    <a:p>
                      <a:pPr algn="r" fontAlgn="b"/>
                      <a:r>
                        <a:rPr lang="en-US" sz="1800" b="0" i="0" u="none" strike="noStrike">
                          <a:effectLst/>
                          <a:latin typeface="MS Sans Serif"/>
                        </a:rPr>
                        <a:t>9.0%</a:t>
                      </a:r>
                    </a:p>
                  </a:txBody>
                  <a:tcPr marL="7620" marR="2743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alpha val="60000"/>
                      </a:schemeClr>
                    </a:solidFill>
                  </a:tcPr>
                </a:tc>
                <a:extLst>
                  <a:ext uri="{0D108BD9-81ED-4DB2-BD59-A6C34878D82A}">
                    <a16:rowId xmlns:a16="http://schemas.microsoft.com/office/drawing/2014/main" val="10009"/>
                  </a:ext>
                </a:extLst>
              </a:tr>
              <a:tr h="489242">
                <a:tc>
                  <a:txBody>
                    <a:bodyPr/>
                    <a:lstStyle/>
                    <a:p>
                      <a:pPr algn="l" fontAlgn="ctr"/>
                      <a:r>
                        <a:rPr lang="en-US" sz="1800" b="1" i="0" u="none" strike="noStrike">
                          <a:solidFill>
                            <a:schemeClr val="tx1"/>
                          </a:solidFill>
                          <a:latin typeface="Calibri"/>
                        </a:rPr>
                        <a:t>Total</a:t>
                      </a:r>
                    </a:p>
                  </a:txBody>
                  <a:tcPr marL="45720" marR="7066" marT="706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sz="1800" b="1" i="0" u="none" strike="noStrike">
                          <a:solidFill>
                            <a:srgbClr val="000000"/>
                          </a:solidFill>
                          <a:latin typeface="Calibri"/>
                        </a:rPr>
                        <a:t>1,264,348</a:t>
                      </a:r>
                    </a:p>
                  </a:txBody>
                  <a:tcPr marL="7066" marT="70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endParaRPr lang="en-US" sz="1800" b="1" i="0" u="none" strike="noStrike">
                        <a:solidFill>
                          <a:srgbClr val="000000"/>
                        </a:solidFill>
                        <a:latin typeface="Calibri"/>
                      </a:endParaRPr>
                    </a:p>
                  </a:txBody>
                  <a:tcPr marL="7066" marT="706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alpha val="70000"/>
                      </a:schemeClr>
                    </a:solidFill>
                  </a:tcPr>
                </a:tc>
                <a:tc>
                  <a:txBody>
                    <a:bodyPr/>
                    <a:lstStyle/>
                    <a:p>
                      <a:pPr algn="r" rtl="0" fontAlgn="ctr"/>
                      <a:r>
                        <a:rPr lang="en-US" sz="1800" b="1" i="0" u="none" strike="noStrike">
                          <a:solidFill>
                            <a:srgbClr val="000000"/>
                          </a:solidFill>
                          <a:latin typeface="Calibri"/>
                        </a:rPr>
                        <a:t>1,359,199</a:t>
                      </a:r>
                    </a:p>
                  </a:txBody>
                  <a:tcPr marL="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rtl="0" fontAlgn="ctr"/>
                      <a:endParaRPr lang="en-US" sz="1800" b="1" i="0" u="none" strike="noStrike">
                        <a:solidFill>
                          <a:srgbClr val="000000"/>
                        </a:solidFill>
                        <a:latin typeface="Calibri"/>
                      </a:endParaRP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alpha val="60000"/>
                      </a:schemeClr>
                    </a:solidFill>
                  </a:tcPr>
                </a:tc>
                <a:tc>
                  <a:txBody>
                    <a:bodyPr/>
                    <a:lstStyle/>
                    <a:p>
                      <a:pPr algn="r" rtl="0" fontAlgn="ctr"/>
                      <a:r>
                        <a:rPr lang="en-US" sz="1800" b="1" i="0" u="none" strike="noStrike">
                          <a:solidFill>
                            <a:srgbClr val="000000"/>
                          </a:solidFill>
                          <a:latin typeface="Calibri"/>
                        </a:rPr>
                        <a:t>14,598</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ctr"/>
                      <a:endParaRPr lang="en-US" sz="1800" b="0" i="0" u="none" strike="noStrike">
                        <a:solidFill>
                          <a:srgbClr val="000000"/>
                        </a:solidFill>
                        <a:latin typeface="Calibri"/>
                      </a:endParaRP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alpha val="60000"/>
                      </a:schemeClr>
                    </a:solidFill>
                  </a:tcPr>
                </a:tc>
                <a:tc>
                  <a:txBody>
                    <a:bodyPr/>
                    <a:lstStyle/>
                    <a:p>
                      <a:pPr algn="r" rtl="0" fontAlgn="ctr"/>
                      <a:r>
                        <a:rPr lang="en-US" sz="1800" b="1" i="0" u="none" strike="noStrike">
                          <a:solidFill>
                            <a:srgbClr val="000000"/>
                          </a:solidFill>
                          <a:latin typeface="Calibri"/>
                        </a:rPr>
                        <a:t>14,809</a:t>
                      </a:r>
                    </a:p>
                  </a:txBody>
                  <a:tcPr marL="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rtl="0" fontAlgn="ctr"/>
                      <a:r>
                        <a:rPr lang="en-US" sz="1800" b="0" i="0" u="none" strike="noStrike">
                          <a:solidFill>
                            <a:srgbClr val="000000"/>
                          </a:solidFill>
                          <a:latin typeface="Calibri"/>
                        </a:rPr>
                        <a:t>1.5% </a:t>
                      </a:r>
                      <a:r>
                        <a:rPr lang="en-US" sz="1800" b="1" i="0" u="none" strike="noStrike">
                          <a:solidFill>
                            <a:srgbClr val="000000"/>
                          </a:solidFill>
                          <a:latin typeface="Calibri"/>
                        </a:rPr>
                        <a:t>↑</a:t>
                      </a:r>
                    </a:p>
                  </a:txBody>
                  <a:tcPr marL="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alpha val="60000"/>
                      </a:schemeClr>
                    </a:solidFill>
                  </a:tcPr>
                </a:tc>
                <a:tc>
                  <a:txBody>
                    <a:bodyPr/>
                    <a:lstStyle/>
                    <a:p>
                      <a:pPr algn="r" rtl="0" fontAlgn="ctr"/>
                      <a:r>
                        <a:rPr lang="en-US" sz="1800" b="1" i="0" u="none" strike="noStrike">
                          <a:solidFill>
                            <a:srgbClr val="000000"/>
                          </a:solidFill>
                          <a:latin typeface="Calibri"/>
                        </a:rPr>
                        <a:t>15,212</a:t>
                      </a:r>
                    </a:p>
                  </a:txBody>
                  <a:tcPr marL="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E4A0"/>
                    </a:solidFill>
                  </a:tcPr>
                </a:tc>
                <a:tc>
                  <a:txBody>
                    <a:bodyPr/>
                    <a:lstStyle/>
                    <a:p>
                      <a:pPr algn="r" rtl="0" fontAlgn="ctr"/>
                      <a:r>
                        <a:rPr lang="en-US" sz="1800" b="0" i="0" u="none" strike="noStrike">
                          <a:solidFill>
                            <a:srgbClr val="000000"/>
                          </a:solidFill>
                          <a:latin typeface="Calibri"/>
                        </a:rPr>
                        <a:t>2.7%</a:t>
                      </a:r>
                      <a:r>
                        <a:rPr lang="en-US" sz="1800" b="1" i="0" u="none" strike="noStrike">
                          <a:solidFill>
                            <a:srgbClr val="000000"/>
                          </a:solidFill>
                          <a:latin typeface="Calibri"/>
                        </a:rPr>
                        <a:t>↑</a:t>
                      </a:r>
                    </a:p>
                  </a:txBody>
                  <a:tcPr marL="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E4A0">
                        <a:alpha val="60000"/>
                      </a:srgbClr>
                    </a:solidFill>
                  </a:tcPr>
                </a:tc>
                <a:tc>
                  <a:txBody>
                    <a:bodyPr/>
                    <a:lstStyle/>
                    <a:p>
                      <a:pPr algn="r" fontAlgn="b"/>
                      <a:r>
                        <a:rPr lang="en-US" sz="1800" b="0" i="0" u="none" strike="noStrike">
                          <a:effectLst/>
                          <a:latin typeface="MS Sans Serif"/>
                        </a:rPr>
                        <a:t>2.7%</a:t>
                      </a:r>
                    </a:p>
                  </a:txBody>
                  <a:tcPr marL="7620" marR="2743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alpha val="60000"/>
                      </a:schemeClr>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42821240"/>
              </p:ext>
            </p:extLst>
          </p:nvPr>
        </p:nvGraphicFramePr>
        <p:xfrm>
          <a:off x="609600" y="822960"/>
          <a:ext cx="10972800"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noGrp="1"/>
          </p:cNvSpPr>
          <p:nvPr>
            <p:ph type="title"/>
          </p:nvPr>
        </p:nvSpPr>
        <p:spPr>
          <a:xfrm>
            <a:off x="0" y="0"/>
            <a:ext cx="12192000" cy="822960"/>
          </a:xfrm>
          <a:prstGeom prst="rect">
            <a:avLst/>
          </a:prstGeom>
        </p:spPr>
        <p:txBody>
          <a:bodyPr vert="horz" rtlCol="0" anchor="ctr">
            <a:normAutofit/>
            <a:scene3d>
              <a:camera prst="orthographicFront"/>
              <a:lightRig rig="soft" dir="t"/>
            </a:scene3d>
            <a:sp3d prstMaterial="softEdge">
              <a:bevelT w="25400" h="25400"/>
            </a:sp3d>
          </a:bodyPr>
          <a:lstStyle/>
          <a:p>
            <a:pPr algn="ctr">
              <a:defRPr/>
            </a:pPr>
            <a:r>
              <a:rPr lang="es-ES_tradnl"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La Comparación de Etnicidad AF16-AF19 en SG/PRC</a:t>
            </a:r>
            <a:endParaRPr lang="es-ES_tradnl"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134600" y="6492876"/>
            <a:ext cx="365760" cy="365125"/>
          </a:xfrm>
        </p:spPr>
        <p:txBody>
          <a:bodyPr/>
          <a:lstStyle/>
          <a:p>
            <a:fld id="{94778FA5-C830-4787-AFD0-EB75911ADA7F}" type="slidenum">
              <a:rPr lang="en-US" smtClean="0"/>
              <a:pPr/>
              <a:t>8</a:t>
            </a:fld>
            <a:endParaRPr lang="en-US"/>
          </a:p>
        </p:txBody>
      </p:sp>
      <p:sp>
        <p:nvSpPr>
          <p:cNvPr id="8" name="Title 2"/>
          <p:cNvSpPr txBox="1">
            <a:spLocks/>
          </p:cNvSpPr>
          <p:nvPr/>
        </p:nvSpPr>
        <p:spPr>
          <a:xfrm>
            <a:off x="0" y="0"/>
            <a:ext cx="12192000" cy="822960"/>
          </a:xfrm>
          <a:prstGeom prst="rect">
            <a:avLst/>
          </a:prstGeom>
        </p:spPr>
        <p:txBody>
          <a:bodyPr vert="horz" rtlCol="0" anchor="ctr">
            <a:normAutofit/>
            <a:scene3d>
              <a:camera prst="orthographicFront"/>
              <a:lightRig rig="soft" dir="t"/>
            </a:scene3d>
            <a:sp3d prstMaterial="softEdge">
              <a:bevelT w="25400" h="25400"/>
            </a:sp3d>
          </a:bodyPr>
          <a:lstStyle/>
          <a:p>
            <a:pPr algn="ctr">
              <a:spcBef>
                <a:spcPct val="0"/>
              </a:spcBef>
              <a:defRPr/>
            </a:pPr>
            <a:r>
              <a:rPr lang="es-ES_tradnl" sz="28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Datos General – por Etnicidad AF 2019</a:t>
            </a:r>
          </a:p>
        </p:txBody>
      </p:sp>
      <p:graphicFrame>
        <p:nvGraphicFramePr>
          <p:cNvPr id="9" name="Chart 8"/>
          <p:cNvGraphicFramePr/>
          <p:nvPr>
            <p:extLst>
              <p:ext uri="{D42A27DB-BD31-4B8C-83A1-F6EECF244321}">
                <p14:modId xmlns:p14="http://schemas.microsoft.com/office/powerpoint/2010/main" val="1677804548"/>
              </p:ext>
            </p:extLst>
          </p:nvPr>
        </p:nvGraphicFramePr>
        <p:xfrm>
          <a:off x="0" y="685800"/>
          <a:ext cx="11887200" cy="6172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92EE8E28-F87B-4CEB-9D83-33BE43C2C5DA}"/>
              </a:ext>
            </a:extLst>
          </p:cNvPr>
          <p:cNvSpPr txBox="1"/>
          <p:nvPr/>
        </p:nvSpPr>
        <p:spPr>
          <a:xfrm>
            <a:off x="8001000" y="5334000"/>
            <a:ext cx="2133600" cy="923330"/>
          </a:xfrm>
          <a:prstGeom prst="rect">
            <a:avLst/>
          </a:prstGeom>
          <a:noFill/>
        </p:spPr>
        <p:txBody>
          <a:bodyPr wrap="square" rtlCol="0">
            <a:spAutoFit/>
          </a:bodyPr>
          <a:lstStyle/>
          <a:p>
            <a:pPr algn="ctr"/>
            <a:r>
              <a:rPr lang="en-US" dirty="0" err="1"/>
              <a:t>En</a:t>
            </a:r>
            <a:r>
              <a:rPr lang="en-US" dirty="0"/>
              <a:t> Total </a:t>
            </a:r>
          </a:p>
          <a:p>
            <a:pPr algn="ctr"/>
            <a:r>
              <a:rPr lang="en-US" dirty="0"/>
              <a:t>AF 2019:</a:t>
            </a:r>
          </a:p>
          <a:p>
            <a:pPr algn="ctr"/>
            <a:r>
              <a:rPr lang="en-US" dirty="0"/>
              <a:t>15,212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54867285"/>
              </p:ext>
            </p:extLst>
          </p:nvPr>
        </p:nvGraphicFramePr>
        <p:xfrm>
          <a:off x="609600" y="762000"/>
          <a:ext cx="10972800" cy="5867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noGrp="1"/>
          </p:cNvSpPr>
          <p:nvPr>
            <p:ph type="title"/>
          </p:nvPr>
        </p:nvSpPr>
        <p:spPr>
          <a:xfrm>
            <a:off x="0" y="0"/>
            <a:ext cx="12192000" cy="822960"/>
          </a:xfrm>
          <a:prstGeom prst="rect">
            <a:avLst/>
          </a:prstGeom>
        </p:spPr>
        <p:txBody>
          <a:bodyPr vert="horz" rtlCol="0" anchor="ctr">
            <a:normAutofit/>
            <a:scene3d>
              <a:camera prst="orthographicFront"/>
              <a:lightRig rig="soft" dir="t"/>
            </a:scene3d>
            <a:sp3d prstMaterial="softEdge">
              <a:bevelT w="25400" h="25400"/>
            </a:sp3d>
          </a:bodyPr>
          <a:lstStyle/>
          <a:p>
            <a:pPr algn="ctr">
              <a:defRPr/>
            </a:pPr>
            <a:r>
              <a:rPr lang="en-US" sz="2800" dirty="0" err="1">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Idioma</a:t>
            </a:r>
            <a:r>
              <a:rPr lang="en-US"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a:t>
            </a:r>
            <a:r>
              <a:rPr lang="en-US" sz="2800" dirty="0" err="1">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Preferido</a:t>
            </a:r>
            <a:r>
              <a:rPr lang="en-US" sz="2800" dirty="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AF16-AF19</a:t>
            </a:r>
            <a:endParaRPr lang="en-US" sz="2800" dirty="0">
              <a:solidFill>
                <a:schemeClr val="tx1">
                  <a:lumMod val="50000"/>
                  <a:lumOff val="50000"/>
                </a:schemeClr>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7"/>
          <p:cNvSpPr>
            <a:spLocks noGrp="1"/>
          </p:cNvSpPr>
          <p:nvPr>
            <p:ph type="sldNum" sz="quarter" idx="12"/>
          </p:nvPr>
        </p:nvSpPr>
        <p:spPr>
          <a:xfrm>
            <a:off x="10134600" y="6492876"/>
            <a:ext cx="365760" cy="365125"/>
          </a:xfrm>
        </p:spPr>
        <p:txBody>
          <a:bodyPr/>
          <a:lstStyle/>
          <a:p>
            <a:fld id="{94778FA5-C830-4787-AFD0-EB75911ADA7F}"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15119</TotalTime>
  <Words>4761</Words>
  <Application>Microsoft Office PowerPoint</Application>
  <PresentationFormat>Widescreen</PresentationFormat>
  <Paragraphs>1379</Paragraphs>
  <Slides>54</Slides>
  <Notes>48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54</vt:i4>
      </vt:variant>
    </vt:vector>
  </HeadingPairs>
  <TitlesOfParts>
    <vt:vector size="64" baseType="lpstr">
      <vt:lpstr>Arial</vt:lpstr>
      <vt:lpstr>Calibri</vt:lpstr>
      <vt:lpstr>Lucida Sans Unicode</vt:lpstr>
      <vt:lpstr>MS Sans Serif</vt:lpstr>
      <vt:lpstr>Tahoma</vt:lpstr>
      <vt:lpstr>Verdana</vt:lpstr>
      <vt:lpstr>Wingdings</vt:lpstr>
      <vt:lpstr>Wingdings 2</vt:lpstr>
      <vt:lpstr>Wingdings 3</vt:lpstr>
      <vt:lpstr>Concourse</vt:lpstr>
      <vt:lpstr>¿Que ha hecho SG/PRC para Reducir la disparidad?   Datos sobre los gastos anuales en la compra de Servicios del Año Fiscal 2018-2019 (AF19)</vt:lpstr>
      <vt:lpstr>Resultados que Esperamos de Estas Reuniones</vt:lpstr>
      <vt:lpstr>Historial de los Proyectos de Equidad</vt:lpstr>
      <vt:lpstr>Resultados del PMI – julio 2017 a diciembre 2019</vt:lpstr>
      <vt:lpstr>Resultados de NRCS-SEP 2017 a DEC 2019</vt:lpstr>
      <vt:lpstr>La Comparación de la población en SG/PRC con el Publico General</vt:lpstr>
      <vt:lpstr>La Comparación de Etnicidad AF16-AF19 en SG/PRC</vt:lpstr>
      <vt:lpstr>PowerPoint Presentation</vt:lpstr>
      <vt:lpstr>Idioma Preferido AF16-AF19</vt:lpstr>
      <vt:lpstr>PowerPoint Presentation</vt:lpstr>
      <vt:lpstr>PowerPoint Presentation</vt:lpstr>
      <vt:lpstr>Datos General – Por Edad AF 2019</vt:lpstr>
      <vt:lpstr>Datos General – Por Residencia AF16-AF19</vt:lpstr>
      <vt:lpstr>Comparación de edad por Etnicidad AF 2019</vt:lpstr>
      <vt:lpstr>% Arreglos de viviendas por Etnicidad AF 2019</vt:lpstr>
      <vt:lpstr>Comparación por Edad y Etnicidad Viviendo Fuera del Hogar AF 2019</vt:lpstr>
      <vt:lpstr> % en viviendas fuera del hogar por Etnicidad - AF 19</vt:lpstr>
      <vt:lpstr>La comparación historial de los gastos en la compra de servicios por Etnicidad AF16-AF19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Comparación Historial en el % en la No Compra de Servicios por Etnicidad AF16-AF19</vt:lpstr>
      <vt:lpstr>Comparación en el % en la No Compra de Servicios  por etnicidad  y por Edad - AF19</vt:lpstr>
      <vt:lpstr>Comparación en el % en la No Compra de Servicios  por idioma AF16-AF19</vt:lpstr>
      <vt:lpstr>Comparación la No Compra de Servicios edad 0-2  por Idioma AF16-AF19</vt:lpstr>
      <vt:lpstr>Comparación la No Compra de Servicios edad 3-21  por Idioma AF16-AF19</vt:lpstr>
      <vt:lpstr>Comparación la No Compra de Servicios edad   por Idioma AF16-AF19</vt:lpstr>
      <vt:lpstr>Comparación del % en la No Compra de Servicios para todas edades por idiomas Asiáticas  AF16-AF19</vt:lpstr>
      <vt:lpstr>Comparación del % en la No Compra de Servicios de edades 3-21 por idiomas Asiáticas  AF16-AF19</vt:lpstr>
      <vt:lpstr>Comparación del % en la No Compra de Servicios de edades 22+ por idiomas Asiáticas  AF16-AF19</vt:lpstr>
      <vt:lpstr>Comparación en el % en la No Compra de Servicios   por  edad y idiomas AF 19</vt:lpstr>
      <vt:lpstr>PowerPoint Presentation</vt:lpstr>
      <vt:lpstr>PowerPoint Presentation</vt:lpstr>
      <vt:lpstr>PowerPoint Presentation</vt:lpstr>
      <vt:lpstr>PowerPoint Presentation</vt:lpstr>
      <vt:lpstr>AF 19 Comparación por Cápita en los gastos en La Compra de Servicios Estatales vs. SG/PRC</vt:lpstr>
      <vt:lpstr>AF 19 Comparación por Cápita en los gastos en La Compra de Servicios por Etnicidad Estatales vs. SG/PRC</vt:lpstr>
      <vt:lpstr>No se presenta una disparidad en edad 0-2   Viviendo en Su Hogar</vt:lpstr>
      <vt:lpstr>Mejoramientos Importantes para los Infantes Afro-Americanos Viviendo en Casa– AF 18-19</vt:lpstr>
      <vt:lpstr>La Disparidad en el Comienzo Temprano – Grupo Blanco</vt:lpstr>
      <vt:lpstr>La Disparidades en Hispanos de edad  3+ año hasta adultos – Viviendo en Casa </vt:lpstr>
      <vt:lpstr> Tendencias por idioma – Todas Edades </vt:lpstr>
      <vt:lpstr>Tendencias por idioma– Adultos</vt:lpstr>
      <vt:lpstr>Cambios Mayores Entre el  AF17-18 a AF18-19</vt:lpstr>
      <vt:lpstr>¿Como Rompemos Barreras hacia Servicios?</vt:lpstr>
      <vt:lpstr>Diez Cosas Importantes del AF 18-19</vt:lpstr>
      <vt:lpstr>Diez cosa importantes del AF 18-19</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Gabriel/Pomona Regional Center  Purchase of Services Disparity Data –February 2015</dc:title>
  <dc:creator>ctomblin</dc:creator>
  <cp:lastModifiedBy>Gonzalez, Xochitl</cp:lastModifiedBy>
  <cp:revision>1014</cp:revision>
  <cp:lastPrinted>2018-02-05T17:09:50Z</cp:lastPrinted>
  <dcterms:created xsi:type="dcterms:W3CDTF">2016-01-25T18:10:23Z</dcterms:created>
  <dcterms:modified xsi:type="dcterms:W3CDTF">2020-07-01T14:53:56Z</dcterms:modified>
</cp:coreProperties>
</file>