
<file path=[Content_Types].xml><?xml version="1.0" encoding="utf-8"?>
<Types xmlns="http://schemas.openxmlformats.org/package/2006/content-types">
  <Default Extension="emf" ContentType="image/x-emf"/>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6" r:id="rId2"/>
    <p:sldId id="266" r:id="rId3"/>
    <p:sldId id="265" r:id="rId4"/>
    <p:sldId id="261" r:id="rId5"/>
    <p:sldId id="259" r:id="rId6"/>
    <p:sldId id="262" r:id="rId7"/>
    <p:sldId id="269" r:id="rId8"/>
    <p:sldId id="273" r:id="rId9"/>
    <p:sldId id="263" r:id="rId10"/>
    <p:sldId id="264" r:id="rId11"/>
    <p:sldId id="270" r:id="rId12"/>
    <p:sldId id="274" r:id="rId13"/>
    <p:sldId id="272" r:id="rId14"/>
    <p:sldId id="271" r:id="rId15"/>
    <p:sldId id="275" r:id="rId16"/>
    <p:sldId id="267" r:id="rId17"/>
    <p:sldId id="276"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9" autoAdjust="0"/>
    <p:restoredTop sz="83471" autoAdjust="0"/>
  </p:normalViewPr>
  <p:slideViewPr>
    <p:cSldViewPr snapToGrid="0">
      <p:cViewPr varScale="1">
        <p:scale>
          <a:sx n="65" d="100"/>
          <a:sy n="65" d="100"/>
        </p:scale>
        <p:origin x="197"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8949823928093034E-2"/>
          <c:y val="7.0287817645611775E-2"/>
          <c:w val="0.94034116025570036"/>
          <c:h val="0.61555514019328739"/>
        </c:manualLayout>
      </c:layout>
      <c:barChart>
        <c:barDir val="col"/>
        <c:grouping val="clustered"/>
        <c:varyColors val="0"/>
        <c:ser>
          <c:idx val="0"/>
          <c:order val="0"/>
          <c:tx>
            <c:strRef>
              <c:f>Sheet1!$B$349</c:f>
              <c:strCache>
                <c:ptCount val="1"/>
              </c:strCache>
            </c:strRef>
          </c:tx>
          <c:spPr>
            <a:solidFill>
              <a:schemeClr val="accent1"/>
            </a:solidFill>
            <a:ln>
              <a:noFill/>
            </a:ln>
            <a:effectLst/>
          </c:spPr>
          <c:invertIfNegative val="0"/>
          <c:dLbls>
            <c:dLbl>
              <c:idx val="0"/>
              <c:layout>
                <c:manualLayout>
                  <c:x val="-1.1645972128231359E-3"/>
                  <c:y val="7.47403068589827E-3"/>
                </c:manualLayout>
              </c:layout>
              <c:tx>
                <c:rich>
                  <a:bodyPr rot="0" spcFirstLastPara="1" vertOverflow="ellipsis" horzOverflow="clip" vert="horz" wrap="square" lIns="38100" tIns="19050" rIns="38100" bIns="19050" anchor="ctr" anchorCtr="1">
                    <a:noAutofit/>
                  </a:bodyPr>
                  <a:lstStyle/>
                  <a:p>
                    <a:pPr>
                      <a:defRPr sz="1800" b="0" i="0" u="none" strike="noStrike" kern="1200" baseline="0">
                        <a:solidFill>
                          <a:schemeClr val="tx1">
                            <a:lumMod val="75000"/>
                            <a:lumOff val="25000"/>
                          </a:schemeClr>
                        </a:solidFill>
                        <a:latin typeface="+mn-lt"/>
                        <a:ea typeface="+mn-ea"/>
                        <a:cs typeface="+mn-cs"/>
                      </a:defRPr>
                    </a:pPr>
                    <a:fld id="{2CEA9677-7287-4702-B72A-1DDB26D922E6}" type="SERIESNAME">
                      <a:rPr lang="en-US" smtClean="0"/>
                      <a:pPr>
                        <a:defRPr sz="1800">
                          <a:solidFill>
                            <a:schemeClr val="tx1">
                              <a:lumMod val="75000"/>
                              <a:lumOff val="25000"/>
                            </a:schemeClr>
                          </a:solidFill>
                        </a:defRPr>
                      </a:pPr>
                      <a:t>[SERIES NAME]</a:t>
                    </a:fld>
                    <a:r>
                      <a:rPr lang="en-US" dirty="0"/>
                      <a:t>CA</a:t>
                    </a:r>
                  </a:p>
                  <a:p>
                    <a:pPr>
                      <a:defRPr sz="1800">
                        <a:solidFill>
                          <a:schemeClr val="tx1">
                            <a:lumMod val="75000"/>
                            <a:lumOff val="25000"/>
                          </a:schemeClr>
                        </a:solidFill>
                      </a:defRPr>
                    </a:pPr>
                    <a:r>
                      <a:rPr lang="en-US" baseline="0" dirty="0"/>
                      <a:t> </a:t>
                    </a:r>
                    <a:fld id="{B9199453-706E-4614-9785-2FE875E12B9A}" type="VALUE">
                      <a:rPr lang="en-US" baseline="0" smtClean="0"/>
                      <a:pPr>
                        <a:defRPr sz="1800">
                          <a:solidFill>
                            <a:schemeClr val="tx1">
                              <a:lumMod val="75000"/>
                              <a:lumOff val="25000"/>
                            </a:schemeClr>
                          </a:solidFill>
                        </a:defRPr>
                      </a:pPr>
                      <a:t>[VALUE]</a:t>
                    </a:fld>
                    <a:endParaRPr lang="en-US" baseline="0" dirty="0"/>
                  </a:p>
                </c:rich>
              </c:tx>
              <c:spPr>
                <a:noFill/>
                <a:ln>
                  <a:noFill/>
                </a:ln>
                <a:effectLst/>
              </c:spPr>
              <c:txPr>
                <a:bodyPr rot="0" spcFirstLastPara="1" vertOverflow="ellipsis" horzOverflow="clip" vert="horz" wrap="square" lIns="38100" tIns="19050" rIns="38100" bIns="19050" anchor="ctr" anchorCtr="1">
                  <a:no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1"/>
              <c:showPercent val="0"/>
              <c:showBubbleSize val="0"/>
              <c:separator> </c:separator>
              <c:extLst>
                <c:ext xmlns:c15="http://schemas.microsoft.com/office/drawing/2012/chart" uri="{CE6537A1-D6FC-4f65-9D91-7224C49458BB}">
                  <c15:spPr xmlns:c15="http://schemas.microsoft.com/office/drawing/2012/chart">
                    <a:prstGeom prst="rect">
                      <a:avLst/>
                    </a:prstGeom>
                    <a:noFill/>
                    <a:ln>
                      <a:noFill/>
                    </a:ln>
                  </c15:spPr>
                  <c15:dlblFieldTable/>
                  <c15:showDataLabelsRange val="0"/>
                </c:ext>
                <c:ext xmlns:c16="http://schemas.microsoft.com/office/drawing/2014/chart" uri="{C3380CC4-5D6E-409C-BE32-E72D297353CC}">
                  <c16:uniqueId val="{00000000-C82C-4273-A52F-4FE78274D39A}"/>
                </c:ext>
              </c:extLst>
            </c:dLbl>
            <c:dLbl>
              <c:idx val="1"/>
              <c:tx>
                <c:rich>
                  <a:bodyPr/>
                  <a:lstStyle/>
                  <a:p>
                    <a:fld id="{331C77C2-9633-4170-885F-31B28E8A7EFE}" type="SERIESNAME">
                      <a:rPr lang="en-US"/>
                      <a:pPr/>
                      <a:t>[SERIES NAME]</a:t>
                    </a:fld>
                    <a:r>
                      <a:rPr lang="en-US" baseline="0"/>
                      <a:t> CA</a:t>
                    </a:r>
                  </a:p>
                  <a:p>
                    <a:r>
                      <a:rPr lang="en-US" baseline="0"/>
                      <a:t> </a:t>
                    </a:r>
                    <a:fld id="{3F5254DF-8BBA-44CC-9E9F-32F25F283B85}" type="VALUE">
                      <a:rPr lang="en-US" baseline="0" smtClean="0"/>
                      <a:pPr/>
                      <a:t>[VALUE]</a:t>
                    </a:fld>
                    <a:endParaRPr lang="en-US" baseline="0"/>
                  </a:p>
                </c:rich>
              </c:tx>
              <c:dLblPos val="outEnd"/>
              <c:showLegendKey val="0"/>
              <c:showVal val="1"/>
              <c:showCatName val="0"/>
              <c:showSerName val="1"/>
              <c:showPercent val="0"/>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1-C82C-4273-A52F-4FE78274D39A}"/>
                </c:ext>
              </c:extLst>
            </c:dLbl>
            <c:dLbl>
              <c:idx val="2"/>
              <c:tx>
                <c:rich>
                  <a:bodyPr/>
                  <a:lstStyle/>
                  <a:p>
                    <a:fld id="{A3F50F72-FBF8-4195-91F0-D190FA4CC512}" type="SERIESNAME">
                      <a:rPr lang="en-US" smtClean="0"/>
                      <a:pPr/>
                      <a:t>[SERIES NAME]</a:t>
                    </a:fld>
                    <a:r>
                      <a:rPr lang="en-US"/>
                      <a:t>CA</a:t>
                    </a:r>
                  </a:p>
                  <a:p>
                    <a:r>
                      <a:rPr lang="en-US" baseline="0"/>
                      <a:t> </a:t>
                    </a:r>
                    <a:fld id="{8BDC5805-D310-4740-976B-9A654DCB7E8C}" type="VALUE">
                      <a:rPr lang="en-US" baseline="0" smtClean="0"/>
                      <a:pPr/>
                      <a:t>[VALUE]</a:t>
                    </a:fld>
                    <a:endParaRPr lang="en-US" baseline="0"/>
                  </a:p>
                </c:rich>
              </c:tx>
              <c:dLblPos val="outEnd"/>
              <c:showLegendKey val="0"/>
              <c:showVal val="1"/>
              <c:showCatName val="0"/>
              <c:showSerName val="1"/>
              <c:showPercent val="0"/>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2-C82C-4273-A52F-4FE78274D39A}"/>
                </c:ext>
              </c:extLst>
            </c:dLbl>
            <c:dLbl>
              <c:idx val="3"/>
              <c:tx>
                <c:rich>
                  <a:bodyPr/>
                  <a:lstStyle/>
                  <a:p>
                    <a:fld id="{B93C7F08-1B49-484A-9349-8981387603E1}" type="SERIESNAME">
                      <a:rPr lang="en-US"/>
                      <a:pPr/>
                      <a:t>[SERIES NAME]</a:t>
                    </a:fld>
                    <a:r>
                      <a:rPr lang="en-US" baseline="0"/>
                      <a:t> CA</a:t>
                    </a:r>
                  </a:p>
                  <a:p>
                    <a:r>
                      <a:rPr lang="en-US" baseline="0"/>
                      <a:t> </a:t>
                    </a:r>
                    <a:fld id="{5A08B8BC-D093-4AB1-863D-EBF495ECD818}" type="VALUE">
                      <a:rPr lang="en-US" baseline="0" smtClean="0"/>
                      <a:pPr/>
                      <a:t>[VALUE]</a:t>
                    </a:fld>
                    <a:endParaRPr lang="en-US" baseline="0"/>
                  </a:p>
                </c:rich>
              </c:tx>
              <c:dLblPos val="outEnd"/>
              <c:showLegendKey val="0"/>
              <c:showVal val="1"/>
              <c:showCatName val="0"/>
              <c:showSerName val="1"/>
              <c:showPercent val="0"/>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3-C82C-4273-A52F-4FE78274D39A}"/>
                </c:ext>
              </c:extLst>
            </c:dLbl>
            <c:dLbl>
              <c:idx val="4"/>
              <c:tx>
                <c:rich>
                  <a:bodyPr/>
                  <a:lstStyle/>
                  <a:p>
                    <a:fld id="{3CEB917A-1CB0-4C6C-AA81-72AAE1038B57}" type="SERIESNAME">
                      <a:rPr lang="en-US"/>
                      <a:pPr/>
                      <a:t>[SERIES NAME]</a:t>
                    </a:fld>
                    <a:r>
                      <a:rPr lang="en-US" baseline="0"/>
                      <a:t> CA</a:t>
                    </a:r>
                  </a:p>
                  <a:p>
                    <a:r>
                      <a:rPr lang="en-US" baseline="0"/>
                      <a:t> </a:t>
                    </a:r>
                    <a:fld id="{9492399A-196E-45AF-8D4A-14139BC9AA83}" type="VALUE">
                      <a:rPr lang="en-US" baseline="0" smtClean="0"/>
                      <a:pPr/>
                      <a:t>[VALUE]</a:t>
                    </a:fld>
                    <a:endParaRPr lang="en-US" baseline="0"/>
                  </a:p>
                </c:rich>
              </c:tx>
              <c:dLblPos val="outEnd"/>
              <c:showLegendKey val="0"/>
              <c:showVal val="1"/>
              <c:showCatName val="0"/>
              <c:showSerName val="1"/>
              <c:showPercent val="0"/>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4-C82C-4273-A52F-4FE78274D39A}"/>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Sheet1!$A$350:$A$354</c:f>
              <c:strCache>
                <c:ptCount val="5"/>
                <c:pt idx="0">
                  <c:v>Education or training*</c:v>
                </c:pt>
                <c:pt idx="1">
                  <c:v>Health care coordination*</c:v>
                </c:pt>
                <c:pt idx="2">
                  <c:v>Dental care coordination*</c:v>
                </c:pt>
                <c:pt idx="3">
                  <c:v>Assistance finding, maintaining or changing housing*</c:v>
                </c:pt>
                <c:pt idx="4">
                  <c:v>Residential support services*</c:v>
                </c:pt>
              </c:strCache>
            </c:strRef>
          </c:cat>
          <c:val>
            <c:numRef>
              <c:f>Sheet1!$B$350:$B$354</c:f>
              <c:numCache>
                <c:formatCode>0%</c:formatCode>
                <c:ptCount val="5"/>
                <c:pt idx="0">
                  <c:v>0.09</c:v>
                </c:pt>
                <c:pt idx="1">
                  <c:v>0.05</c:v>
                </c:pt>
                <c:pt idx="2">
                  <c:v>7.0000000000000007E-2</c:v>
                </c:pt>
                <c:pt idx="3">
                  <c:v>0.05</c:v>
                </c:pt>
                <c:pt idx="4">
                  <c:v>0.05</c:v>
                </c:pt>
              </c:numCache>
            </c:numRef>
          </c:val>
          <c:extLst>
            <c:ext xmlns:c16="http://schemas.microsoft.com/office/drawing/2014/chart" uri="{C3380CC4-5D6E-409C-BE32-E72D297353CC}">
              <c16:uniqueId val="{00000005-C82C-4273-A52F-4FE78274D39A}"/>
            </c:ext>
          </c:extLst>
        </c:ser>
        <c:ser>
          <c:idx val="1"/>
          <c:order val="1"/>
          <c:tx>
            <c:strRef>
              <c:f>Sheet1!$C$349</c:f>
              <c:strCache>
                <c:ptCount val="1"/>
              </c:strCache>
            </c:strRef>
          </c:tx>
          <c:spPr>
            <a:solidFill>
              <a:schemeClr val="accent2"/>
            </a:solidFill>
            <a:ln>
              <a:noFill/>
            </a:ln>
            <a:effectLst/>
          </c:spPr>
          <c:invertIfNegative val="0"/>
          <c:dLbls>
            <c:dLbl>
              <c:idx val="0"/>
              <c:layout>
                <c:manualLayout>
                  <c:x val="6.7122313565144698E-3"/>
                  <c:y val="2.5773195876288659E-3"/>
                </c:manualLayout>
              </c:layout>
              <c:tx>
                <c:rich>
                  <a:bodyPr rot="0" spcFirstLastPara="1" vertOverflow="ellipsis" vert="horz" wrap="square" lIns="38100" tIns="19050" rIns="38100" bIns="19050" anchor="ctr" anchorCtr="1">
                    <a:noAutofit/>
                  </a:bodyPr>
                  <a:lstStyle/>
                  <a:p>
                    <a:pPr>
                      <a:defRPr sz="1800" b="0" i="0" u="none" strike="noStrike" kern="1200" baseline="0">
                        <a:solidFill>
                          <a:schemeClr val="tx1">
                            <a:lumMod val="75000"/>
                            <a:lumOff val="25000"/>
                          </a:schemeClr>
                        </a:solidFill>
                        <a:latin typeface="+mn-lt"/>
                        <a:ea typeface="+mn-ea"/>
                        <a:cs typeface="+mn-cs"/>
                      </a:defRPr>
                    </a:pPr>
                    <a:r>
                      <a:rPr lang="en-US" dirty="0"/>
                      <a:t>SG/PRC</a:t>
                    </a:r>
                    <a:fld id="{13AAADE3-5EBF-4703-B4A2-DA2EC8A65CFA}" type="VALUE">
                      <a:rPr lang="en-US" smtClean="0"/>
                      <a:pPr>
                        <a:defRPr sz="1800"/>
                      </a:pPr>
                      <a:t>[VALUE]</a:t>
                    </a:fld>
                    <a:endParaRPr lang="en-US" dirty="0"/>
                  </a:p>
                </c:rich>
              </c:tx>
              <c:spPr>
                <a:noFill/>
                <a:ln>
                  <a:noFill/>
                </a:ln>
                <a:effectLst/>
              </c:spPr>
              <c:txPr>
                <a:bodyPr rot="0" spcFirstLastPara="1" vertOverflow="ellipsis" vert="horz" wrap="square" lIns="38100" tIns="19050" rIns="38100" bIns="19050" anchor="ctr" anchorCtr="1">
                  <a:no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8.4500285880391476E-2"/>
                      <c:h val="0.11572164948453609"/>
                    </c:manualLayout>
                  </c15:layout>
                  <c15:dlblFieldTable/>
                  <c15:showDataLabelsRange val="0"/>
                </c:ext>
                <c:ext xmlns:c16="http://schemas.microsoft.com/office/drawing/2014/chart" uri="{C3380CC4-5D6E-409C-BE32-E72D297353CC}">
                  <c16:uniqueId val="{00000006-C82C-4273-A52F-4FE78274D39A}"/>
                </c:ext>
              </c:extLst>
            </c:dLbl>
            <c:dLbl>
              <c:idx val="1"/>
              <c:layout>
                <c:manualLayout>
                  <c:x val="1.2203969653436038E-2"/>
                  <c:y val="-1.9329896907216502E-2"/>
                </c:manualLayout>
              </c:layout>
              <c:tx>
                <c:rich>
                  <a:bodyPr rot="0" spcFirstLastPara="1" vertOverflow="ellipsis" vert="horz" wrap="square" lIns="38100" tIns="19050" rIns="38100" bIns="19050" anchor="ctr" anchorCtr="1">
                    <a:noAutofit/>
                  </a:bodyPr>
                  <a:lstStyle/>
                  <a:p>
                    <a:pPr>
                      <a:defRPr sz="1800" b="0" i="0" u="none" strike="noStrike" kern="1200" baseline="0">
                        <a:solidFill>
                          <a:schemeClr val="tx1">
                            <a:lumMod val="75000"/>
                            <a:lumOff val="25000"/>
                          </a:schemeClr>
                        </a:solidFill>
                        <a:latin typeface="+mn-lt"/>
                        <a:ea typeface="+mn-ea"/>
                        <a:cs typeface="+mn-cs"/>
                      </a:defRPr>
                    </a:pPr>
                    <a:r>
                      <a:rPr lang="en-US"/>
                      <a:t>SG/PRC</a:t>
                    </a:r>
                  </a:p>
                  <a:p>
                    <a:pPr>
                      <a:defRPr sz="1800"/>
                    </a:pPr>
                    <a:fld id="{F2FDAE30-9DB0-4D7D-AC6E-587C1D96B519}" type="VALUE">
                      <a:rPr lang="en-US" smtClean="0"/>
                      <a:pPr>
                        <a:defRPr sz="1800"/>
                      </a:pPr>
                      <a:t>[VALUE]</a:t>
                    </a:fld>
                    <a:endParaRPr lang="en-US"/>
                  </a:p>
                </c:rich>
              </c:tx>
              <c:spPr>
                <a:noFill/>
                <a:ln>
                  <a:noFill/>
                </a:ln>
                <a:effectLst/>
              </c:spPr>
              <c:txPr>
                <a:bodyPr rot="0" spcFirstLastPara="1" vertOverflow="ellipsis" vert="horz" wrap="square" lIns="38100" tIns="19050" rIns="38100" bIns="19050" anchor="ctr" anchorCtr="1">
                  <a:no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9.2194840699758307E-2"/>
                      <c:h val="0.12835051546391751"/>
                    </c:manualLayout>
                  </c15:layout>
                  <c15:dlblFieldTable/>
                  <c15:showDataLabelsRange val="0"/>
                </c:ext>
                <c:ext xmlns:c16="http://schemas.microsoft.com/office/drawing/2014/chart" uri="{C3380CC4-5D6E-409C-BE32-E72D297353CC}">
                  <c16:uniqueId val="{00000007-C82C-4273-A52F-4FE78274D39A}"/>
                </c:ext>
              </c:extLst>
            </c:dLbl>
            <c:dLbl>
              <c:idx val="2"/>
              <c:layout>
                <c:manualLayout>
                  <c:x val="1.8306002527278754E-2"/>
                  <c:y val="0"/>
                </c:manualLayout>
              </c:layout>
              <c:tx>
                <c:rich>
                  <a:bodyPr rot="0" spcFirstLastPara="1" vertOverflow="ellipsis" vert="horz" wrap="square" lIns="38100" tIns="19050" rIns="38100" bIns="19050" anchor="ctr" anchorCtr="1">
                    <a:noAutofit/>
                  </a:bodyPr>
                  <a:lstStyle/>
                  <a:p>
                    <a:pPr>
                      <a:defRPr sz="1800" b="0" i="0" u="none" strike="noStrike" kern="1200" baseline="0">
                        <a:solidFill>
                          <a:schemeClr val="tx1">
                            <a:lumMod val="75000"/>
                            <a:lumOff val="25000"/>
                          </a:schemeClr>
                        </a:solidFill>
                        <a:latin typeface="+mn-lt"/>
                        <a:ea typeface="+mn-ea"/>
                        <a:cs typeface="+mn-cs"/>
                      </a:defRPr>
                    </a:pPr>
                    <a:r>
                      <a:rPr lang="en-US"/>
                      <a:t>SG/PRC </a:t>
                    </a:r>
                    <a:fld id="{A6AE99D3-B4BC-4FC6-9FE2-B2644F21A5B8}" type="VALUE">
                      <a:rPr lang="en-US" smtClean="0"/>
                      <a:pPr>
                        <a:defRPr sz="1800"/>
                      </a:pPr>
                      <a:t>[VALUE]</a:t>
                    </a:fld>
                    <a:endParaRPr lang="en-US"/>
                  </a:p>
                </c:rich>
              </c:tx>
              <c:spPr>
                <a:noFill/>
                <a:ln>
                  <a:noFill/>
                </a:ln>
                <a:effectLst/>
              </c:spPr>
              <c:txPr>
                <a:bodyPr rot="0" spcFirstLastPara="1" vertOverflow="ellipsis" vert="horz" wrap="square" lIns="38100" tIns="19050" rIns="38100" bIns="19050" anchor="ctr" anchorCtr="1">
                  <a:no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9.3006452728836425E-2"/>
                      <c:h val="0.12345360824742269"/>
                    </c:manualLayout>
                  </c15:layout>
                  <c15:dlblFieldTable/>
                  <c15:showDataLabelsRange val="0"/>
                </c:ext>
                <c:ext xmlns:c16="http://schemas.microsoft.com/office/drawing/2014/chart" uri="{C3380CC4-5D6E-409C-BE32-E72D297353CC}">
                  <c16:uniqueId val="{00000008-C82C-4273-A52F-4FE78274D39A}"/>
                </c:ext>
              </c:extLst>
            </c:dLbl>
            <c:dLbl>
              <c:idx val="3"/>
              <c:layout>
                <c:manualLayout>
                  <c:x val="9.7632237698734026E-3"/>
                  <c:y val="-2.0618556701030927E-2"/>
                </c:manualLayout>
              </c:layout>
              <c:tx>
                <c:rich>
                  <a:bodyPr rot="0" spcFirstLastPara="1" vertOverflow="ellipsis" vert="horz" wrap="square" lIns="38100" tIns="19050" rIns="38100" bIns="19050" anchor="ctr" anchorCtr="1">
                    <a:noAutofit/>
                  </a:bodyPr>
                  <a:lstStyle/>
                  <a:p>
                    <a:pPr>
                      <a:defRPr sz="1800" b="0" i="0" u="none" strike="noStrike" kern="1200" baseline="0">
                        <a:solidFill>
                          <a:schemeClr val="tx1">
                            <a:lumMod val="75000"/>
                            <a:lumOff val="25000"/>
                          </a:schemeClr>
                        </a:solidFill>
                        <a:latin typeface="+mn-lt"/>
                        <a:ea typeface="+mn-ea"/>
                        <a:cs typeface="+mn-cs"/>
                      </a:defRPr>
                    </a:pPr>
                    <a:r>
                      <a:rPr lang="en-US"/>
                      <a:t>SG/PRC </a:t>
                    </a:r>
                    <a:fld id="{6CD5468E-ACB3-46C0-9075-E142558C1361}" type="VALUE">
                      <a:rPr lang="en-US" smtClean="0"/>
                      <a:pPr>
                        <a:defRPr sz="1800"/>
                      </a:pPr>
                      <a:t>[VALUE]</a:t>
                    </a:fld>
                    <a:endParaRPr lang="en-US"/>
                  </a:p>
                </c:rich>
              </c:tx>
              <c:spPr>
                <a:noFill/>
                <a:ln>
                  <a:noFill/>
                </a:ln>
                <a:effectLst/>
              </c:spPr>
              <c:txPr>
                <a:bodyPr rot="0" spcFirstLastPara="1" vertOverflow="ellipsis" vert="horz" wrap="square" lIns="38100" tIns="19050" rIns="38100" bIns="19050" anchor="ctr" anchorCtr="1">
                  <a:no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9.1786055763492816E-2"/>
                      <c:h val="0.11572164948453609"/>
                    </c:manualLayout>
                  </c15:layout>
                  <c15:dlblFieldTable/>
                  <c15:showDataLabelsRange val="0"/>
                </c:ext>
                <c:ext xmlns:c16="http://schemas.microsoft.com/office/drawing/2014/chart" uri="{C3380CC4-5D6E-409C-BE32-E72D297353CC}">
                  <c16:uniqueId val="{00000009-C82C-4273-A52F-4FE78274D39A}"/>
                </c:ext>
              </c:extLst>
            </c:dLbl>
            <c:dLbl>
              <c:idx val="4"/>
              <c:layout>
                <c:manualLayout>
                  <c:x val="1.4644763584123309E-2"/>
                  <c:y val="-2.3195876288659795E-2"/>
                </c:manualLayout>
              </c:layout>
              <c:tx>
                <c:rich>
                  <a:bodyPr rot="0" spcFirstLastPara="1" vertOverflow="ellipsis" vert="horz" wrap="square" lIns="38100" tIns="19050" rIns="38100" bIns="19050" anchor="ctr" anchorCtr="1">
                    <a:noAutofit/>
                  </a:bodyPr>
                  <a:lstStyle/>
                  <a:p>
                    <a:pPr>
                      <a:defRPr sz="1800" b="0" i="0" u="none" strike="noStrike" kern="1200" baseline="0">
                        <a:solidFill>
                          <a:schemeClr val="tx1">
                            <a:lumMod val="75000"/>
                            <a:lumOff val="25000"/>
                          </a:schemeClr>
                        </a:solidFill>
                        <a:latin typeface="+mn-lt"/>
                        <a:ea typeface="+mn-ea"/>
                        <a:cs typeface="+mn-cs"/>
                      </a:defRPr>
                    </a:pPr>
                    <a:r>
                      <a:rPr lang="en-US"/>
                      <a:t>SG/PRC </a:t>
                    </a:r>
                    <a:fld id="{3C35029F-4966-4225-A03F-15231470F2A8}" type="VALUE">
                      <a:rPr lang="en-US" smtClean="0"/>
                      <a:pPr>
                        <a:defRPr sz="1800"/>
                      </a:pPr>
                      <a:t>[VALUE]</a:t>
                    </a:fld>
                    <a:endParaRPr lang="en-US"/>
                  </a:p>
                </c:rich>
              </c:tx>
              <c:spPr>
                <a:noFill/>
                <a:ln>
                  <a:noFill/>
                </a:ln>
                <a:effectLst/>
              </c:spPr>
              <c:txPr>
                <a:bodyPr rot="0" spcFirstLastPara="1" vertOverflow="ellipsis" vert="horz" wrap="square" lIns="38100" tIns="19050" rIns="38100" bIns="19050" anchor="ctr" anchorCtr="1">
                  <a:no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8.4463673971431175E-2"/>
                      <c:h val="0.13891752577319588"/>
                    </c:manualLayout>
                  </c15:layout>
                  <c15:dlblFieldTable/>
                  <c15:showDataLabelsRange val="0"/>
                </c:ext>
                <c:ext xmlns:c16="http://schemas.microsoft.com/office/drawing/2014/chart" uri="{C3380CC4-5D6E-409C-BE32-E72D297353CC}">
                  <c16:uniqueId val="{0000000A-C82C-4273-A52F-4FE78274D39A}"/>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Sheet1!$A$350:$A$354</c:f>
              <c:strCache>
                <c:ptCount val="5"/>
                <c:pt idx="0">
                  <c:v>Education or training*</c:v>
                </c:pt>
                <c:pt idx="1">
                  <c:v>Health care coordination*</c:v>
                </c:pt>
                <c:pt idx="2">
                  <c:v>Dental care coordination*</c:v>
                </c:pt>
                <c:pt idx="3">
                  <c:v>Assistance finding, maintaining or changing housing*</c:v>
                </c:pt>
                <c:pt idx="4">
                  <c:v>Residential support services*</c:v>
                </c:pt>
              </c:strCache>
            </c:strRef>
          </c:cat>
          <c:val>
            <c:numRef>
              <c:f>Sheet1!$C$350:$C$354</c:f>
              <c:numCache>
                <c:formatCode>0%</c:formatCode>
                <c:ptCount val="5"/>
                <c:pt idx="0">
                  <c:v>0.04</c:v>
                </c:pt>
                <c:pt idx="1">
                  <c:v>0.02</c:v>
                </c:pt>
                <c:pt idx="2">
                  <c:v>0.04</c:v>
                </c:pt>
                <c:pt idx="3">
                  <c:v>0.03</c:v>
                </c:pt>
                <c:pt idx="4">
                  <c:v>0.02</c:v>
                </c:pt>
              </c:numCache>
            </c:numRef>
          </c:val>
          <c:extLst>
            <c:ext xmlns:c16="http://schemas.microsoft.com/office/drawing/2014/chart" uri="{C3380CC4-5D6E-409C-BE32-E72D297353CC}">
              <c16:uniqueId val="{0000000B-C82C-4273-A52F-4FE78274D39A}"/>
            </c:ext>
          </c:extLst>
        </c:ser>
        <c:dLbls>
          <c:dLblPos val="outEnd"/>
          <c:showLegendKey val="0"/>
          <c:showVal val="1"/>
          <c:showCatName val="0"/>
          <c:showSerName val="0"/>
          <c:showPercent val="0"/>
          <c:showBubbleSize val="0"/>
        </c:dLbls>
        <c:gapWidth val="219"/>
        <c:overlap val="-27"/>
        <c:axId val="310927544"/>
        <c:axId val="310924264"/>
      </c:barChart>
      <c:catAx>
        <c:axId val="310927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310924264"/>
        <c:crosses val="autoZero"/>
        <c:auto val="1"/>
        <c:lblAlgn val="ctr"/>
        <c:lblOffset val="100"/>
        <c:noMultiLvlLbl val="0"/>
      </c:catAx>
      <c:valAx>
        <c:axId val="31092426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109275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4F525F-A5E1-4E55-9FBD-2D392B843943}" type="datetimeFigureOut">
              <a:rPr lang="en-US" smtClean="0"/>
              <a:t>10/8/2020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49BBA4-3A18-4AD6-B4EE-8BEBA3519BCA}" type="slidenum">
              <a:rPr lang="en-US" smtClean="0"/>
              <a:t>‹#›</a:t>
            </a:fld>
            <a:endParaRPr lang="en-US"/>
          </a:p>
        </p:txBody>
      </p:sp>
    </p:spTree>
    <p:extLst>
      <p:ext uri="{BB962C8B-B14F-4D97-AF65-F5344CB8AC3E}">
        <p14:creationId xmlns:p14="http://schemas.microsoft.com/office/powerpoint/2010/main" val="139338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49BBA4-3A18-4AD6-B4EE-8BEBA3519BCA}" type="slidenum">
              <a:rPr lang="en-US" smtClean="0"/>
              <a:t>3</a:t>
            </a:fld>
            <a:endParaRPr lang="en-US"/>
          </a:p>
        </p:txBody>
      </p:sp>
    </p:spTree>
    <p:extLst>
      <p:ext uri="{BB962C8B-B14F-4D97-AF65-F5344CB8AC3E}">
        <p14:creationId xmlns:p14="http://schemas.microsoft.com/office/powerpoint/2010/main" val="2164830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Split into two slides</a:t>
            </a:r>
          </a:p>
        </p:txBody>
      </p:sp>
      <p:sp>
        <p:nvSpPr>
          <p:cNvPr id="4" name="Slide Number Placeholder 3"/>
          <p:cNvSpPr>
            <a:spLocks noGrp="1"/>
          </p:cNvSpPr>
          <p:nvPr>
            <p:ph type="sldNum" sz="quarter" idx="5"/>
          </p:nvPr>
        </p:nvSpPr>
        <p:spPr/>
        <p:txBody>
          <a:bodyPr/>
          <a:lstStyle/>
          <a:p>
            <a:fld id="{8749BBA4-3A18-4AD6-B4EE-8BEBA3519BCA}" type="slidenum">
              <a:rPr lang="en-US" smtClean="0"/>
              <a:t>14</a:t>
            </a:fld>
            <a:endParaRPr lang="en-US"/>
          </a:p>
        </p:txBody>
      </p:sp>
    </p:spTree>
    <p:extLst>
      <p:ext uri="{BB962C8B-B14F-4D97-AF65-F5344CB8AC3E}">
        <p14:creationId xmlns:p14="http://schemas.microsoft.com/office/powerpoint/2010/main" val="19232697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Split into two slides</a:t>
            </a:r>
          </a:p>
        </p:txBody>
      </p:sp>
      <p:sp>
        <p:nvSpPr>
          <p:cNvPr id="4" name="Slide Number Placeholder 3"/>
          <p:cNvSpPr>
            <a:spLocks noGrp="1"/>
          </p:cNvSpPr>
          <p:nvPr>
            <p:ph type="sldNum" sz="quarter" idx="5"/>
          </p:nvPr>
        </p:nvSpPr>
        <p:spPr/>
        <p:txBody>
          <a:bodyPr/>
          <a:lstStyle/>
          <a:p>
            <a:fld id="{8749BBA4-3A18-4AD6-B4EE-8BEBA3519BCA}" type="slidenum">
              <a:rPr lang="en-US" smtClean="0"/>
              <a:t>15</a:t>
            </a:fld>
            <a:endParaRPr lang="en-US"/>
          </a:p>
        </p:txBody>
      </p:sp>
    </p:spTree>
    <p:extLst>
      <p:ext uri="{BB962C8B-B14F-4D97-AF65-F5344CB8AC3E}">
        <p14:creationId xmlns:p14="http://schemas.microsoft.com/office/powerpoint/2010/main" val="1646345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49BBA4-3A18-4AD6-B4EE-8BEBA3519BCA}" type="slidenum">
              <a:rPr lang="en-US" smtClean="0"/>
              <a:t>5</a:t>
            </a:fld>
            <a:endParaRPr lang="en-US"/>
          </a:p>
        </p:txBody>
      </p:sp>
    </p:spTree>
    <p:extLst>
      <p:ext uri="{BB962C8B-B14F-4D97-AF65-F5344CB8AC3E}">
        <p14:creationId xmlns:p14="http://schemas.microsoft.com/office/powerpoint/2010/main" val="2073410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49BBA4-3A18-4AD6-B4EE-8BEBA3519BCA}" type="slidenum">
              <a:rPr lang="en-US" smtClean="0"/>
              <a:t>6</a:t>
            </a:fld>
            <a:endParaRPr lang="en-US"/>
          </a:p>
        </p:txBody>
      </p:sp>
    </p:spTree>
    <p:extLst>
      <p:ext uri="{BB962C8B-B14F-4D97-AF65-F5344CB8AC3E}">
        <p14:creationId xmlns:p14="http://schemas.microsoft.com/office/powerpoint/2010/main" val="898599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split this slide into two slides.</a:t>
            </a:r>
          </a:p>
        </p:txBody>
      </p:sp>
      <p:sp>
        <p:nvSpPr>
          <p:cNvPr id="4" name="Slide Number Placeholder 3"/>
          <p:cNvSpPr>
            <a:spLocks noGrp="1"/>
          </p:cNvSpPr>
          <p:nvPr>
            <p:ph type="sldNum" sz="quarter" idx="5"/>
          </p:nvPr>
        </p:nvSpPr>
        <p:spPr/>
        <p:txBody>
          <a:bodyPr/>
          <a:lstStyle/>
          <a:p>
            <a:fld id="{8749BBA4-3A18-4AD6-B4EE-8BEBA3519BCA}" type="slidenum">
              <a:rPr lang="en-US" smtClean="0"/>
              <a:t>7</a:t>
            </a:fld>
            <a:endParaRPr lang="en-US"/>
          </a:p>
        </p:txBody>
      </p:sp>
    </p:spTree>
    <p:extLst>
      <p:ext uri="{BB962C8B-B14F-4D97-AF65-F5344CB8AC3E}">
        <p14:creationId xmlns:p14="http://schemas.microsoft.com/office/powerpoint/2010/main" val="26478406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split this slide into two slides.</a:t>
            </a:r>
          </a:p>
        </p:txBody>
      </p:sp>
      <p:sp>
        <p:nvSpPr>
          <p:cNvPr id="4" name="Slide Number Placeholder 3"/>
          <p:cNvSpPr>
            <a:spLocks noGrp="1"/>
          </p:cNvSpPr>
          <p:nvPr>
            <p:ph type="sldNum" sz="quarter" idx="5"/>
          </p:nvPr>
        </p:nvSpPr>
        <p:spPr/>
        <p:txBody>
          <a:bodyPr/>
          <a:lstStyle/>
          <a:p>
            <a:fld id="{8749BBA4-3A18-4AD6-B4EE-8BEBA3519BCA}" type="slidenum">
              <a:rPr lang="en-US" smtClean="0"/>
              <a:t>8</a:t>
            </a:fld>
            <a:endParaRPr lang="en-US"/>
          </a:p>
        </p:txBody>
      </p:sp>
    </p:spTree>
    <p:extLst>
      <p:ext uri="{BB962C8B-B14F-4D97-AF65-F5344CB8AC3E}">
        <p14:creationId xmlns:p14="http://schemas.microsoft.com/office/powerpoint/2010/main" val="34139493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Education – SG/PRC – 4%</a:t>
            </a:r>
          </a:p>
          <a:p>
            <a:r>
              <a:rPr lang="en-US" dirty="0"/>
              <a:t>Health Care – SG/PRC 2%</a:t>
            </a:r>
          </a:p>
          <a:p>
            <a:r>
              <a:rPr lang="en-US" dirty="0"/>
              <a:t>Dental Care – SG/PRC 4%</a:t>
            </a:r>
          </a:p>
          <a:p>
            <a:r>
              <a:rPr lang="en-US" dirty="0"/>
              <a:t>Housing – SG/PRC – 3%</a:t>
            </a:r>
          </a:p>
          <a:p>
            <a:r>
              <a:rPr lang="en-US" dirty="0"/>
              <a:t>Residential  -- SG/PRC 2%</a:t>
            </a:r>
          </a:p>
        </p:txBody>
      </p:sp>
      <p:sp>
        <p:nvSpPr>
          <p:cNvPr id="4" name="Slide Number Placeholder 3"/>
          <p:cNvSpPr>
            <a:spLocks noGrp="1"/>
          </p:cNvSpPr>
          <p:nvPr>
            <p:ph type="sldNum" sz="quarter" idx="10"/>
          </p:nvPr>
        </p:nvSpPr>
        <p:spPr/>
        <p:txBody>
          <a:bodyPr/>
          <a:lstStyle/>
          <a:p>
            <a:fld id="{8749BBA4-3A18-4AD6-B4EE-8BEBA3519BCA}" type="slidenum">
              <a:rPr lang="en-US" smtClean="0"/>
              <a:t>9</a:t>
            </a:fld>
            <a:endParaRPr lang="en-US"/>
          </a:p>
        </p:txBody>
      </p:sp>
    </p:spTree>
    <p:extLst>
      <p:ext uri="{BB962C8B-B14F-4D97-AF65-F5344CB8AC3E}">
        <p14:creationId xmlns:p14="http://schemas.microsoft.com/office/powerpoint/2010/main" val="29600766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AS A HEADER -- CA TO FIRST COLUMN AND SG/PRC TO LAST COLUMN (WITH THE HIGHER NUMBERS) </a:t>
            </a:r>
          </a:p>
          <a:p>
            <a:endParaRPr lang="en-US" sz="1800" dirty="0"/>
          </a:p>
          <a:p>
            <a:r>
              <a:rPr lang="en-US" sz="1800" dirty="0"/>
              <a:t>Also – ADD THIS TO THE BOX  ----TAKING 5-10 OR MORE MEDICATIONS FOR MOOD, ANXIETY AND/OR PSYCHOTIC DISORDER  CA = 12%  SG/PRC = 1%</a:t>
            </a:r>
          </a:p>
          <a:p>
            <a:endParaRPr lang="en-US" dirty="0"/>
          </a:p>
        </p:txBody>
      </p:sp>
      <p:sp>
        <p:nvSpPr>
          <p:cNvPr id="4" name="Slide Number Placeholder 3"/>
          <p:cNvSpPr>
            <a:spLocks noGrp="1"/>
          </p:cNvSpPr>
          <p:nvPr>
            <p:ph type="sldNum" sz="quarter" idx="10"/>
          </p:nvPr>
        </p:nvSpPr>
        <p:spPr/>
        <p:txBody>
          <a:bodyPr/>
          <a:lstStyle/>
          <a:p>
            <a:fld id="{8749BBA4-3A18-4AD6-B4EE-8BEBA3519BCA}" type="slidenum">
              <a:rPr lang="en-US" smtClean="0"/>
              <a:t>10</a:t>
            </a:fld>
            <a:endParaRPr lang="en-US"/>
          </a:p>
        </p:txBody>
      </p:sp>
    </p:spTree>
    <p:extLst>
      <p:ext uri="{BB962C8B-B14F-4D97-AF65-F5344CB8AC3E}">
        <p14:creationId xmlns:p14="http://schemas.microsoft.com/office/powerpoint/2010/main" val="20015811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split into two or three slides</a:t>
            </a:r>
          </a:p>
        </p:txBody>
      </p:sp>
      <p:sp>
        <p:nvSpPr>
          <p:cNvPr id="4" name="Slide Number Placeholder 3"/>
          <p:cNvSpPr>
            <a:spLocks noGrp="1"/>
          </p:cNvSpPr>
          <p:nvPr>
            <p:ph type="sldNum" sz="quarter" idx="5"/>
          </p:nvPr>
        </p:nvSpPr>
        <p:spPr/>
        <p:txBody>
          <a:bodyPr/>
          <a:lstStyle/>
          <a:p>
            <a:fld id="{8749BBA4-3A18-4AD6-B4EE-8BEBA3519BCA}" type="slidenum">
              <a:rPr lang="en-US" smtClean="0"/>
              <a:t>11</a:t>
            </a:fld>
            <a:endParaRPr lang="en-US"/>
          </a:p>
        </p:txBody>
      </p:sp>
    </p:spTree>
    <p:extLst>
      <p:ext uri="{BB962C8B-B14F-4D97-AF65-F5344CB8AC3E}">
        <p14:creationId xmlns:p14="http://schemas.microsoft.com/office/powerpoint/2010/main" val="4104013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split into two or three slides</a:t>
            </a:r>
          </a:p>
        </p:txBody>
      </p:sp>
      <p:sp>
        <p:nvSpPr>
          <p:cNvPr id="4" name="Slide Number Placeholder 3"/>
          <p:cNvSpPr>
            <a:spLocks noGrp="1"/>
          </p:cNvSpPr>
          <p:nvPr>
            <p:ph type="sldNum" sz="quarter" idx="5"/>
          </p:nvPr>
        </p:nvSpPr>
        <p:spPr/>
        <p:txBody>
          <a:bodyPr/>
          <a:lstStyle/>
          <a:p>
            <a:fld id="{8749BBA4-3A18-4AD6-B4EE-8BEBA3519BCA}" type="slidenum">
              <a:rPr lang="en-US" smtClean="0"/>
              <a:t>12</a:t>
            </a:fld>
            <a:endParaRPr lang="en-US"/>
          </a:p>
        </p:txBody>
      </p:sp>
    </p:spTree>
    <p:extLst>
      <p:ext uri="{BB962C8B-B14F-4D97-AF65-F5344CB8AC3E}">
        <p14:creationId xmlns:p14="http://schemas.microsoft.com/office/powerpoint/2010/main" val="3167673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10/8/2020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Excel_Worksheet1.xlsx"/></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National Core Indicators  </a:t>
            </a:r>
            <a:br>
              <a:rPr lang="en-US" dirty="0"/>
            </a:br>
            <a:r>
              <a:rPr lang="en-US" dirty="0"/>
              <a:t>Adult In-Person Survey</a:t>
            </a:r>
            <a:br>
              <a:rPr lang="en-US" dirty="0"/>
            </a:br>
            <a:r>
              <a:rPr lang="en-US" dirty="0"/>
              <a:t>FY 2017/18 -– </a:t>
            </a:r>
            <a:br>
              <a:rPr lang="en-US" dirty="0"/>
            </a:br>
            <a:r>
              <a:rPr lang="en-US" dirty="0"/>
              <a:t>Selected Findings</a:t>
            </a:r>
          </a:p>
        </p:txBody>
      </p:sp>
      <p:sp>
        <p:nvSpPr>
          <p:cNvPr id="3" name="Subtitle 2"/>
          <p:cNvSpPr>
            <a:spLocks noGrp="1"/>
          </p:cNvSpPr>
          <p:nvPr>
            <p:ph type="subTitle" idx="1"/>
          </p:nvPr>
        </p:nvSpPr>
        <p:spPr>
          <a:xfrm>
            <a:off x="3371850" y="4050836"/>
            <a:ext cx="5902153" cy="1096899"/>
          </a:xfrm>
        </p:spPr>
        <p:txBody>
          <a:bodyPr>
            <a:normAutofit fontScale="92500"/>
          </a:bodyPr>
          <a:lstStyle/>
          <a:p>
            <a:r>
              <a:rPr lang="en-US" sz="2400" dirty="0"/>
              <a:t>Presented to the SG/PRC Board of Directors </a:t>
            </a:r>
          </a:p>
          <a:p>
            <a:r>
              <a:rPr lang="en-US" sz="2400" dirty="0"/>
              <a:t> on October 28, 2020 </a:t>
            </a:r>
          </a:p>
        </p:txBody>
      </p:sp>
    </p:spTree>
    <p:extLst>
      <p:ext uri="{BB962C8B-B14F-4D97-AF65-F5344CB8AC3E}">
        <p14:creationId xmlns:p14="http://schemas.microsoft.com/office/powerpoint/2010/main" val="3843720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74320"/>
            <a:ext cx="8596668" cy="1198881"/>
          </a:xfrm>
        </p:spPr>
        <p:txBody>
          <a:bodyPr/>
          <a:lstStyle/>
          <a:p>
            <a:r>
              <a:rPr lang="en-US" dirty="0"/>
              <a:t>Health – Exceeding CA averages</a:t>
            </a:r>
          </a:p>
        </p:txBody>
      </p:sp>
      <p:sp>
        <p:nvSpPr>
          <p:cNvPr id="8" name="Content Placeholder 7">
            <a:extLst>
              <a:ext uri="{FF2B5EF4-FFF2-40B4-BE49-F238E27FC236}">
                <a16:creationId xmlns:a16="http://schemas.microsoft.com/office/drawing/2014/main" id="{21DDE81D-8EA9-4ACE-9B73-BD8C77A2B33F}"/>
              </a:ext>
            </a:extLst>
          </p:cNvPr>
          <p:cNvSpPr>
            <a:spLocks noGrp="1"/>
          </p:cNvSpPr>
          <p:nvPr>
            <p:ph idx="1"/>
          </p:nvPr>
        </p:nvSpPr>
        <p:spPr/>
        <p:txBody>
          <a:bodyPr/>
          <a:lstStyle/>
          <a:p>
            <a:endParaRPr lang="en-US"/>
          </a:p>
        </p:txBody>
      </p:sp>
      <p:graphicFrame>
        <p:nvGraphicFramePr>
          <p:cNvPr id="9" name="Object 8">
            <a:extLst>
              <a:ext uri="{FF2B5EF4-FFF2-40B4-BE49-F238E27FC236}">
                <a16:creationId xmlns:a16="http://schemas.microsoft.com/office/drawing/2014/main" id="{48260AA8-61EB-4B83-8CAA-873F11820518}"/>
              </a:ext>
            </a:extLst>
          </p:cNvPr>
          <p:cNvGraphicFramePr>
            <a:graphicFrameLocks noChangeAspect="1"/>
          </p:cNvGraphicFramePr>
          <p:nvPr>
            <p:extLst>
              <p:ext uri="{D42A27DB-BD31-4B8C-83A1-F6EECF244321}">
                <p14:modId xmlns:p14="http://schemas.microsoft.com/office/powerpoint/2010/main" val="3841603098"/>
              </p:ext>
            </p:extLst>
          </p:nvPr>
        </p:nvGraphicFramePr>
        <p:xfrm>
          <a:off x="547688" y="815975"/>
          <a:ext cx="9909175" cy="5583238"/>
        </p:xfrm>
        <a:graphic>
          <a:graphicData uri="http://schemas.openxmlformats.org/presentationml/2006/ole">
            <mc:AlternateContent xmlns:mc="http://schemas.openxmlformats.org/markup-compatibility/2006">
              <mc:Choice xmlns:v="urn:schemas-microsoft-com:vml" Requires="v">
                <p:oleObj spid="_x0000_s3084" name="Worksheet" r:id="rId4" imgW="9658440" imgH="5486569" progId="Excel.Sheet.12">
                  <p:embed/>
                </p:oleObj>
              </mc:Choice>
              <mc:Fallback>
                <p:oleObj name="Worksheet" r:id="rId4" imgW="9658440" imgH="5486569" progId="Excel.Sheet.12">
                  <p:embed/>
                  <p:pic>
                    <p:nvPicPr>
                      <p:cNvPr id="0" name=""/>
                      <p:cNvPicPr/>
                      <p:nvPr/>
                    </p:nvPicPr>
                    <p:blipFill>
                      <a:blip r:embed="rId5"/>
                      <a:stretch>
                        <a:fillRect/>
                      </a:stretch>
                    </p:blipFill>
                    <p:spPr>
                      <a:xfrm>
                        <a:off x="547688" y="815975"/>
                        <a:ext cx="9909175" cy="5583238"/>
                      </a:xfrm>
                      <a:prstGeom prst="rect">
                        <a:avLst/>
                      </a:prstGeom>
                    </p:spPr>
                  </p:pic>
                </p:oleObj>
              </mc:Fallback>
            </mc:AlternateContent>
          </a:graphicData>
        </a:graphic>
      </p:graphicFrame>
    </p:spTree>
    <p:extLst>
      <p:ext uri="{BB962C8B-B14F-4D97-AF65-F5344CB8AC3E}">
        <p14:creationId xmlns:p14="http://schemas.microsoft.com/office/powerpoint/2010/main" val="3002226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E3D896-4A50-4099-83B9-98347853BCE9}"/>
              </a:ext>
            </a:extLst>
          </p:cNvPr>
          <p:cNvSpPr>
            <a:spLocks noGrp="1"/>
          </p:cNvSpPr>
          <p:nvPr>
            <p:ph type="title"/>
          </p:nvPr>
        </p:nvSpPr>
        <p:spPr>
          <a:xfrm>
            <a:off x="1333502" y="609600"/>
            <a:ext cx="8596668" cy="1320800"/>
          </a:xfrm>
        </p:spPr>
        <p:txBody>
          <a:bodyPr>
            <a:normAutofit/>
          </a:bodyPr>
          <a:lstStyle/>
          <a:p>
            <a:r>
              <a:rPr lang="en-US" dirty="0"/>
              <a:t>SATISFACTION/RELATIONSHIPS</a:t>
            </a:r>
            <a:br>
              <a:rPr lang="en-US" dirty="0"/>
            </a:br>
            <a:r>
              <a:rPr lang="en-US" dirty="0"/>
              <a:t>                    – POSITIVE COMMENTS</a:t>
            </a:r>
          </a:p>
        </p:txBody>
      </p:sp>
      <p:sp>
        <p:nvSpPr>
          <p:cNvPr id="10" name="Isosceles Triangle 9">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4" name="Straight Connector 13">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24728F94-2203-4EE5-B30F-3D068EE9438A}"/>
              </a:ext>
            </a:extLst>
          </p:cNvPr>
          <p:cNvSpPr>
            <a:spLocks noGrp="1"/>
          </p:cNvSpPr>
          <p:nvPr>
            <p:ph idx="1"/>
          </p:nvPr>
        </p:nvSpPr>
        <p:spPr>
          <a:xfrm>
            <a:off x="330200" y="1965857"/>
            <a:ext cx="10858499" cy="4697410"/>
          </a:xfrm>
        </p:spPr>
        <p:txBody>
          <a:bodyPr>
            <a:normAutofit/>
          </a:bodyPr>
          <a:lstStyle/>
          <a:p>
            <a:pPr>
              <a:lnSpc>
                <a:spcPct val="90000"/>
              </a:lnSpc>
            </a:pPr>
            <a:r>
              <a:rPr lang="en-US" sz="2000" b="1" dirty="0"/>
              <a:t>SAID “YES” TO THE FOLLOWING STATEMENTS –</a:t>
            </a:r>
          </a:p>
          <a:p>
            <a:pPr lvl="1">
              <a:lnSpc>
                <a:spcPct val="90000"/>
              </a:lnSpc>
            </a:pPr>
            <a:r>
              <a:rPr lang="en-US" sz="2000" dirty="0"/>
              <a:t>WANTS TO LIVE SOMEWHERE ELSE* – CA = 26%    SG/PRC = </a:t>
            </a:r>
            <a:r>
              <a:rPr lang="en-US" sz="2000" b="1" dirty="0">
                <a:solidFill>
                  <a:srgbClr val="00B050"/>
                </a:solidFill>
              </a:rPr>
              <a:t>16%</a:t>
            </a:r>
          </a:p>
          <a:p>
            <a:pPr lvl="1">
              <a:lnSpc>
                <a:spcPct val="90000"/>
              </a:lnSpc>
            </a:pPr>
            <a:r>
              <a:rPr lang="en-US" sz="2000" dirty="0"/>
              <a:t>HAS PAID JOB AND LIKES JOB – CA = 89%    SG/PRC = 93%</a:t>
            </a:r>
          </a:p>
          <a:p>
            <a:pPr lvl="1">
              <a:lnSpc>
                <a:spcPct val="90000"/>
              </a:lnSpc>
            </a:pPr>
            <a:r>
              <a:rPr lang="en-US" sz="2000" dirty="0"/>
              <a:t>HAS PAID JOB AND WANTS TO WORK SOMEWHERE ELSE* -- CA = 31%   SG/PRC = 28%</a:t>
            </a:r>
          </a:p>
          <a:p>
            <a:pPr lvl="1">
              <a:lnSpc>
                <a:spcPct val="90000"/>
              </a:lnSpc>
            </a:pPr>
            <a:r>
              <a:rPr lang="en-US" sz="2000" dirty="0"/>
              <a:t>CAN GO ON A DATE (OR MARRIED OR LIVING WITH PARTNER) CA = 75%   SG/PRC = </a:t>
            </a:r>
            <a:r>
              <a:rPr lang="en-US" sz="2000" b="1" dirty="0">
                <a:solidFill>
                  <a:srgbClr val="00B050"/>
                </a:solidFill>
              </a:rPr>
              <a:t>82%</a:t>
            </a:r>
          </a:p>
          <a:p>
            <a:pPr marL="457200" lvl="1" indent="0">
              <a:lnSpc>
                <a:spcPct val="90000"/>
              </a:lnSpc>
              <a:buNone/>
            </a:pPr>
            <a:r>
              <a:rPr lang="en-US" sz="2000" dirty="0"/>
              <a:t>______________________________________________________________________</a:t>
            </a:r>
          </a:p>
          <a:p>
            <a:pPr marL="57150" indent="0">
              <a:lnSpc>
                <a:spcPct val="90000"/>
              </a:lnSpc>
              <a:buNone/>
            </a:pPr>
            <a:r>
              <a:rPr lang="en-US" sz="2000" dirty="0"/>
              <a:t>      THERE IS AT LEAST ONE PLACE WHERE PERSON FEELS AFRAID OR SCARED* </a:t>
            </a:r>
          </a:p>
          <a:p>
            <a:pPr marL="57150" indent="0">
              <a:lnSpc>
                <a:spcPct val="90000"/>
              </a:lnSpc>
              <a:buNone/>
            </a:pPr>
            <a:r>
              <a:rPr lang="en-US" sz="2000" dirty="0"/>
              <a:t>      CA= 19%  SG/PRC = </a:t>
            </a:r>
            <a:r>
              <a:rPr lang="en-US" sz="2000" b="1" dirty="0">
                <a:solidFill>
                  <a:srgbClr val="00B050"/>
                </a:solidFill>
              </a:rPr>
              <a:t>10%</a:t>
            </a:r>
          </a:p>
          <a:p>
            <a:pPr marL="57150" indent="0">
              <a:lnSpc>
                <a:spcPct val="90000"/>
              </a:lnSpc>
              <a:buNone/>
            </a:pPr>
            <a:r>
              <a:rPr lang="en-US" sz="2000" dirty="0"/>
              <a:t> ________________________________________________________________________</a:t>
            </a:r>
          </a:p>
          <a:p>
            <a:pPr marL="457200" lvl="1" indent="0">
              <a:lnSpc>
                <a:spcPct val="90000"/>
              </a:lnSpc>
              <a:buNone/>
            </a:pPr>
            <a:r>
              <a:rPr lang="en-US" sz="2000" dirty="0"/>
              <a:t>* MEANS THAT THE LOWER NUMBER IS A MORE POSITIVE OUTCOME</a:t>
            </a:r>
          </a:p>
        </p:txBody>
      </p:sp>
      <p:sp>
        <p:nvSpPr>
          <p:cNvPr id="18"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898024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E3D896-4A50-4099-83B9-98347853BCE9}"/>
              </a:ext>
            </a:extLst>
          </p:cNvPr>
          <p:cNvSpPr>
            <a:spLocks noGrp="1"/>
          </p:cNvSpPr>
          <p:nvPr>
            <p:ph type="title"/>
          </p:nvPr>
        </p:nvSpPr>
        <p:spPr>
          <a:xfrm>
            <a:off x="529168" y="379141"/>
            <a:ext cx="9401002" cy="1551259"/>
          </a:xfrm>
        </p:spPr>
        <p:txBody>
          <a:bodyPr>
            <a:normAutofit/>
          </a:bodyPr>
          <a:lstStyle/>
          <a:p>
            <a:r>
              <a:rPr lang="en-US" dirty="0"/>
              <a:t>SATISFACTION/RELATIONSHIPS</a:t>
            </a:r>
            <a:br>
              <a:rPr lang="en-US" dirty="0"/>
            </a:br>
            <a:r>
              <a:rPr lang="en-US" dirty="0"/>
              <a:t>                    – POSITIVE COMMENTS – Cont.</a:t>
            </a:r>
          </a:p>
        </p:txBody>
      </p:sp>
      <p:sp>
        <p:nvSpPr>
          <p:cNvPr id="19" name="Isosceles Triangle 9">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1">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4" name="Straight Connector 13">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21" name="Content Placeholder 2">
            <a:extLst>
              <a:ext uri="{FF2B5EF4-FFF2-40B4-BE49-F238E27FC236}">
                <a16:creationId xmlns:a16="http://schemas.microsoft.com/office/drawing/2014/main" id="{24728F94-2203-4EE5-B30F-3D068EE9438A}"/>
              </a:ext>
            </a:extLst>
          </p:cNvPr>
          <p:cNvSpPr>
            <a:spLocks noGrp="1"/>
          </p:cNvSpPr>
          <p:nvPr>
            <p:ph idx="1"/>
          </p:nvPr>
        </p:nvSpPr>
        <p:spPr>
          <a:xfrm>
            <a:off x="529168" y="1640840"/>
            <a:ext cx="10205335" cy="4973444"/>
          </a:xfrm>
        </p:spPr>
        <p:txBody>
          <a:bodyPr>
            <a:normAutofit/>
          </a:bodyPr>
          <a:lstStyle/>
          <a:p>
            <a:pPr marL="0" indent="0">
              <a:lnSpc>
                <a:spcPct val="90000"/>
              </a:lnSpc>
              <a:buNone/>
            </a:pPr>
            <a:r>
              <a:rPr lang="en-US" sz="2000" b="1" dirty="0"/>
              <a:t>SAID “YES” TO THE FOLLOWING STATEMENTS –</a:t>
            </a:r>
          </a:p>
          <a:p>
            <a:pPr lvl="1">
              <a:lnSpc>
                <a:spcPct val="90000"/>
              </a:lnSpc>
            </a:pPr>
            <a:r>
              <a:rPr lang="en-US" sz="2000" dirty="0"/>
              <a:t>WANTS MORE HELP TO MAKE OR KEEP IN CONTACT WITH FRIENDS*</a:t>
            </a:r>
          </a:p>
          <a:p>
            <a:pPr marL="457200" lvl="1" indent="0">
              <a:lnSpc>
                <a:spcPct val="90000"/>
              </a:lnSpc>
              <a:buNone/>
            </a:pPr>
            <a:r>
              <a:rPr lang="en-US" sz="2000" dirty="0"/>
              <a:t>    CA = 39%   SG/PRC=</a:t>
            </a:r>
            <a:r>
              <a:rPr lang="en-US" sz="2000" b="1" dirty="0">
                <a:solidFill>
                  <a:srgbClr val="00B050"/>
                </a:solidFill>
              </a:rPr>
              <a:t>23%</a:t>
            </a:r>
          </a:p>
          <a:p>
            <a:pPr lvl="1">
              <a:lnSpc>
                <a:spcPct val="90000"/>
              </a:lnSpc>
            </a:pPr>
            <a:r>
              <a:rPr lang="en-US" sz="2000" dirty="0"/>
              <a:t>HAS ENOUGH TO DO AT HOME   CA = 84%   SG/PRC = 86%</a:t>
            </a:r>
          </a:p>
          <a:p>
            <a:pPr lvl="1">
              <a:lnSpc>
                <a:spcPct val="90000"/>
              </a:lnSpc>
            </a:pPr>
            <a:r>
              <a:rPr lang="en-US" sz="2000" dirty="0"/>
              <a:t>GETS TO GO OUT/DO THINGS LIKES TO DO AS MUCH AS WANTS</a:t>
            </a:r>
          </a:p>
          <a:p>
            <a:pPr marL="457200" lvl="1" indent="0">
              <a:lnSpc>
                <a:spcPct val="90000"/>
              </a:lnSpc>
              <a:buNone/>
            </a:pPr>
            <a:r>
              <a:rPr lang="en-US" sz="2000" dirty="0"/>
              <a:t>    CA = 82%  SG/PRC = 84%</a:t>
            </a:r>
          </a:p>
          <a:p>
            <a:pPr lvl="1">
              <a:lnSpc>
                <a:spcPct val="90000"/>
              </a:lnSpc>
            </a:pPr>
            <a:r>
              <a:rPr lang="en-US" sz="2000" dirty="0"/>
              <a:t>THERE ARE RULES ABOUT HAVING FRIENDS/VISITORS IN HOME*  </a:t>
            </a:r>
          </a:p>
          <a:p>
            <a:pPr marL="457200" lvl="1" indent="0">
              <a:lnSpc>
                <a:spcPct val="90000"/>
              </a:lnSpc>
              <a:buNone/>
            </a:pPr>
            <a:r>
              <a:rPr lang="en-US" sz="2000" dirty="0"/>
              <a:t>    CA = 31%  SG/PRC = </a:t>
            </a:r>
            <a:r>
              <a:rPr lang="en-US" sz="2000" b="1" dirty="0">
                <a:solidFill>
                  <a:srgbClr val="00B050"/>
                </a:solidFill>
              </a:rPr>
              <a:t>23%</a:t>
            </a:r>
          </a:p>
          <a:p>
            <a:pPr lvl="1">
              <a:lnSpc>
                <a:spcPct val="90000"/>
              </a:lnSpc>
            </a:pPr>
            <a:r>
              <a:rPr lang="en-US" sz="2000" dirty="0"/>
              <a:t>CAN USE PHONE AND INTERNET WHEN WANTS  CA = 91%  SG/PRC = </a:t>
            </a:r>
            <a:r>
              <a:rPr lang="en-US" sz="2000" b="1" dirty="0">
                <a:solidFill>
                  <a:srgbClr val="00B050"/>
                </a:solidFill>
              </a:rPr>
              <a:t>96%</a:t>
            </a:r>
          </a:p>
          <a:p>
            <a:pPr marL="57150" indent="0">
              <a:lnSpc>
                <a:spcPct val="90000"/>
              </a:lnSpc>
              <a:buNone/>
            </a:pPr>
            <a:r>
              <a:rPr lang="en-US" sz="2000" dirty="0"/>
              <a:t>________________________________________________________________</a:t>
            </a:r>
          </a:p>
          <a:p>
            <a:pPr marL="457200" lvl="1" indent="0">
              <a:lnSpc>
                <a:spcPct val="90000"/>
              </a:lnSpc>
              <a:buNone/>
            </a:pPr>
            <a:r>
              <a:rPr lang="en-US" sz="2000" dirty="0"/>
              <a:t>* MEANS THAT THE LOWER NUMBER IS A MORE POSITIVE OUTCOME</a:t>
            </a:r>
          </a:p>
        </p:txBody>
      </p:sp>
      <p:sp>
        <p:nvSpPr>
          <p:cNvPr id="18"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6956258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BC066-B729-43A2-A2AD-55222D8C06FC}"/>
              </a:ext>
            </a:extLst>
          </p:cNvPr>
          <p:cNvSpPr>
            <a:spLocks noGrp="1"/>
          </p:cNvSpPr>
          <p:nvPr>
            <p:ph type="title"/>
          </p:nvPr>
        </p:nvSpPr>
        <p:spPr>
          <a:xfrm>
            <a:off x="677334" y="609600"/>
            <a:ext cx="8596668" cy="944880"/>
          </a:xfrm>
        </p:spPr>
        <p:txBody>
          <a:bodyPr>
            <a:normAutofit fontScale="90000"/>
          </a:bodyPr>
          <a:lstStyle/>
          <a:p>
            <a:r>
              <a:rPr lang="en-US" dirty="0"/>
              <a:t>CULTURAL COMPETENCE – NEAR OR</a:t>
            </a:r>
            <a:br>
              <a:rPr lang="en-US" dirty="0"/>
            </a:br>
            <a:r>
              <a:rPr lang="en-US" dirty="0"/>
              <a:t>HIGHER THAN  STATEWIDE PERCENTAGES</a:t>
            </a:r>
          </a:p>
        </p:txBody>
      </p:sp>
      <p:sp>
        <p:nvSpPr>
          <p:cNvPr id="3" name="Content Placeholder 2">
            <a:extLst>
              <a:ext uri="{FF2B5EF4-FFF2-40B4-BE49-F238E27FC236}">
                <a16:creationId xmlns:a16="http://schemas.microsoft.com/office/drawing/2014/main" id="{9AE4AD9C-46D6-48D3-88C4-CCAFB6EEA518}"/>
              </a:ext>
            </a:extLst>
          </p:cNvPr>
          <p:cNvSpPr>
            <a:spLocks noGrp="1"/>
          </p:cNvSpPr>
          <p:nvPr>
            <p:ph idx="1"/>
          </p:nvPr>
        </p:nvSpPr>
        <p:spPr>
          <a:xfrm>
            <a:off x="721622" y="1829973"/>
            <a:ext cx="8596668" cy="4258282"/>
          </a:xfrm>
        </p:spPr>
        <p:txBody>
          <a:bodyPr>
            <a:normAutofit/>
          </a:bodyPr>
          <a:lstStyle/>
          <a:p>
            <a:pPr marL="0" indent="0">
              <a:buNone/>
            </a:pPr>
            <a:r>
              <a:rPr lang="en-US" sz="2000" b="1" dirty="0"/>
              <a:t>RESPONDENTS ANSWERED “YES” -- </a:t>
            </a:r>
          </a:p>
          <a:p>
            <a:pPr marL="0" indent="0">
              <a:buNone/>
            </a:pPr>
            <a:r>
              <a:rPr lang="en-US" sz="2000" dirty="0"/>
              <a:t>ARE THERE STAFF AT YOUR JOB WHO SPEAK YOUR PREFERRED LANGUAGE?</a:t>
            </a:r>
          </a:p>
          <a:p>
            <a:pPr marL="0" indent="0">
              <a:buNone/>
            </a:pPr>
            <a:r>
              <a:rPr lang="en-US" sz="2000" dirty="0"/>
              <a:t>        CA = 94%   SG/PRC = </a:t>
            </a:r>
            <a:r>
              <a:rPr lang="en-US" sz="2000" dirty="0">
                <a:solidFill>
                  <a:srgbClr val="00B050"/>
                </a:solidFill>
              </a:rPr>
              <a:t>100%</a:t>
            </a:r>
          </a:p>
          <a:p>
            <a:pPr marL="0" indent="0">
              <a:buNone/>
            </a:pPr>
            <a:endParaRPr lang="en-US" sz="2000" dirty="0"/>
          </a:p>
          <a:p>
            <a:pPr marL="0" indent="0">
              <a:buNone/>
            </a:pPr>
            <a:r>
              <a:rPr lang="en-US" sz="2000" dirty="0"/>
              <a:t>ARE THERE STAFF AT YOUR DAY PROGRAM OR WORKSHOP WHO SPEAK YOUR PREFERRED LANGUAGE?   CA = 96%  SG/PRC = </a:t>
            </a:r>
            <a:r>
              <a:rPr lang="en-US" sz="2000" b="1" dirty="0"/>
              <a:t>99%</a:t>
            </a:r>
          </a:p>
          <a:p>
            <a:pPr marL="0" indent="0">
              <a:buNone/>
            </a:pPr>
            <a:endParaRPr lang="en-US" sz="2000" dirty="0"/>
          </a:p>
          <a:p>
            <a:pPr marL="0" indent="0">
              <a:buNone/>
            </a:pPr>
            <a:r>
              <a:rPr lang="en-US" sz="2000" dirty="0"/>
              <a:t>DID YOU GET A COPY OF YOUR IPP IN YOUR PREFERRED LANGUAGE?   </a:t>
            </a:r>
          </a:p>
          <a:p>
            <a:pPr marL="0" indent="0">
              <a:buNone/>
            </a:pPr>
            <a:r>
              <a:rPr lang="en-US" sz="2000" dirty="0"/>
              <a:t>        CA = 96%  SG/PRC = 95%</a:t>
            </a:r>
          </a:p>
        </p:txBody>
      </p:sp>
    </p:spTree>
    <p:extLst>
      <p:ext uri="{BB962C8B-B14F-4D97-AF65-F5344CB8AC3E}">
        <p14:creationId xmlns:p14="http://schemas.microsoft.com/office/powerpoint/2010/main" val="42325777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5CB23A-B20D-4BE9-B8F1-E30C9AC10158}"/>
              </a:ext>
            </a:extLst>
          </p:cNvPr>
          <p:cNvSpPr>
            <a:spLocks noGrp="1"/>
          </p:cNvSpPr>
          <p:nvPr>
            <p:ph type="title"/>
          </p:nvPr>
        </p:nvSpPr>
        <p:spPr>
          <a:xfrm>
            <a:off x="778933" y="373460"/>
            <a:ext cx="9064626" cy="1037960"/>
          </a:xfrm>
        </p:spPr>
        <p:txBody>
          <a:bodyPr>
            <a:normAutofit/>
          </a:bodyPr>
          <a:lstStyle/>
          <a:p>
            <a:r>
              <a:rPr lang="en-US" sz="4000" dirty="0"/>
              <a:t>AREAS NEEDING IMPROVEMENT</a:t>
            </a:r>
          </a:p>
        </p:txBody>
      </p:sp>
      <p:sp>
        <p:nvSpPr>
          <p:cNvPr id="10" name="Isosceles Triangle 9">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4" name="Straight Connector 13">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18"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3" name="Content Placeholder 2">
            <a:extLst>
              <a:ext uri="{FF2B5EF4-FFF2-40B4-BE49-F238E27FC236}">
                <a16:creationId xmlns:a16="http://schemas.microsoft.com/office/drawing/2014/main" id="{D772C79D-4AA6-4C60-B418-1BF41443D145}"/>
              </a:ext>
            </a:extLst>
          </p:cNvPr>
          <p:cNvSpPr>
            <a:spLocks noGrp="1"/>
          </p:cNvSpPr>
          <p:nvPr>
            <p:ph idx="1"/>
          </p:nvPr>
        </p:nvSpPr>
        <p:spPr>
          <a:xfrm>
            <a:off x="330200" y="1312986"/>
            <a:ext cx="10972801" cy="5350282"/>
          </a:xfrm>
        </p:spPr>
        <p:txBody>
          <a:bodyPr>
            <a:normAutofit fontScale="85000" lnSpcReduction="20000"/>
          </a:bodyPr>
          <a:lstStyle/>
          <a:p>
            <a:pPr marL="0" indent="0">
              <a:buNone/>
            </a:pPr>
            <a:r>
              <a:rPr lang="en-US" sz="3500" dirty="0"/>
              <a:t>AMOUNT OF TIME WANTS TO SPEND AT DAY PROGRAM*</a:t>
            </a:r>
          </a:p>
          <a:p>
            <a:pPr marL="0" indent="0">
              <a:buNone/>
            </a:pPr>
            <a:endParaRPr lang="en-US" sz="3500" dirty="0"/>
          </a:p>
          <a:p>
            <a:pPr lvl="1"/>
            <a:r>
              <a:rPr lang="en-US" sz="2800" b="1" dirty="0"/>
              <a:t>WANTS TO SPEND MORE TIME THERE </a:t>
            </a:r>
            <a:endParaRPr lang="en-US" sz="3000" dirty="0"/>
          </a:p>
          <a:p>
            <a:pPr marL="914400" lvl="2" indent="0">
              <a:buNone/>
            </a:pPr>
            <a:r>
              <a:rPr lang="en-US" sz="2400" dirty="0"/>
              <a:t>CA = 18%  SG/PRC = </a:t>
            </a:r>
            <a:r>
              <a:rPr lang="en-US" sz="2400" dirty="0">
                <a:solidFill>
                  <a:srgbClr val="FF0000"/>
                </a:solidFill>
              </a:rPr>
              <a:t>5%</a:t>
            </a:r>
          </a:p>
          <a:p>
            <a:pPr lvl="1"/>
            <a:r>
              <a:rPr lang="en-US" sz="2800" b="1" dirty="0"/>
              <a:t>HAPPY WITH AMOUNT OF TIME </a:t>
            </a:r>
            <a:r>
              <a:rPr lang="en-US" sz="3000" b="1" dirty="0"/>
              <a:t>	</a:t>
            </a:r>
          </a:p>
          <a:p>
            <a:pPr marL="914400" lvl="2" indent="0">
              <a:buNone/>
            </a:pPr>
            <a:r>
              <a:rPr lang="en-US" sz="2400" dirty="0"/>
              <a:t>CA = 68%  SG/PRC = </a:t>
            </a:r>
            <a:r>
              <a:rPr lang="en-US" sz="2400" dirty="0">
                <a:solidFill>
                  <a:srgbClr val="FF0000"/>
                </a:solidFill>
              </a:rPr>
              <a:t>18%</a:t>
            </a:r>
          </a:p>
          <a:p>
            <a:pPr lvl="1"/>
            <a:r>
              <a:rPr lang="en-US" sz="2800" b="1" dirty="0"/>
              <a:t>WANTS TO SPEND LESS TIME THERE* </a:t>
            </a:r>
          </a:p>
          <a:p>
            <a:pPr marL="914400" lvl="2" indent="0">
              <a:buNone/>
            </a:pPr>
            <a:r>
              <a:rPr lang="en-US" sz="2400" dirty="0"/>
              <a:t>CA – 11%  SG/PRC = </a:t>
            </a:r>
            <a:r>
              <a:rPr lang="en-US" sz="2400" dirty="0">
                <a:solidFill>
                  <a:srgbClr val="FF0000"/>
                </a:solidFill>
              </a:rPr>
              <a:t>70%</a:t>
            </a:r>
          </a:p>
          <a:p>
            <a:pPr lvl="1"/>
            <a:endParaRPr lang="en-US" sz="3000" dirty="0"/>
          </a:p>
          <a:p>
            <a:pPr marL="457200" lvl="1" indent="0">
              <a:buNone/>
            </a:pPr>
            <a:r>
              <a:rPr lang="en-US" sz="2600" b="1" dirty="0"/>
              <a:t>LACK OF TRANSPORTATION  IS REASON CANNOT ALWAYS </a:t>
            </a:r>
          </a:p>
          <a:p>
            <a:pPr marL="457200" lvl="1" indent="0">
              <a:buNone/>
            </a:pPr>
            <a:r>
              <a:rPr lang="en-US" sz="2600" b="1" dirty="0"/>
              <a:t>SEE FRIENDS  </a:t>
            </a:r>
          </a:p>
          <a:p>
            <a:pPr marL="457200" lvl="1" indent="0">
              <a:buNone/>
            </a:pPr>
            <a:r>
              <a:rPr lang="en-US" sz="3000" dirty="0"/>
              <a:t>	</a:t>
            </a:r>
            <a:r>
              <a:rPr lang="en-US" sz="2400" dirty="0"/>
              <a:t>CA = 36%  SG/PRC = </a:t>
            </a:r>
            <a:r>
              <a:rPr lang="en-US" sz="2400" b="1" dirty="0">
                <a:solidFill>
                  <a:srgbClr val="FF0000"/>
                </a:solidFill>
              </a:rPr>
              <a:t>45%</a:t>
            </a:r>
          </a:p>
          <a:p>
            <a:pPr marL="457200" lvl="1" indent="0">
              <a:buNone/>
            </a:pPr>
            <a:endParaRPr lang="en-US" dirty="0"/>
          </a:p>
          <a:p>
            <a:pPr marL="457200" lvl="1" indent="0">
              <a:buNone/>
            </a:pPr>
            <a:endParaRPr lang="en-US" dirty="0"/>
          </a:p>
          <a:p>
            <a:pPr marL="457200" lvl="1" indent="0">
              <a:buNone/>
            </a:pPr>
            <a:endParaRPr lang="en-US" dirty="0"/>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34194291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5CB23A-B20D-4BE9-B8F1-E30C9AC10158}"/>
              </a:ext>
            </a:extLst>
          </p:cNvPr>
          <p:cNvSpPr>
            <a:spLocks noGrp="1"/>
          </p:cNvSpPr>
          <p:nvPr>
            <p:ph type="title"/>
          </p:nvPr>
        </p:nvSpPr>
        <p:spPr>
          <a:xfrm>
            <a:off x="739774" y="331788"/>
            <a:ext cx="8596668" cy="741477"/>
          </a:xfrm>
        </p:spPr>
        <p:txBody>
          <a:bodyPr>
            <a:normAutofit/>
          </a:bodyPr>
          <a:lstStyle/>
          <a:p>
            <a:r>
              <a:rPr lang="en-US" dirty="0"/>
              <a:t>AREAS NEEDING IMPROVEMENT – Cont’d.</a:t>
            </a:r>
          </a:p>
        </p:txBody>
      </p:sp>
      <p:sp>
        <p:nvSpPr>
          <p:cNvPr id="10" name="Isosceles Triangle 9">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4" name="Straight Connector 13">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ED2BAEE2-56FF-4A5E-85A7-DEE5CD1F3DFD}"/>
              </a:ext>
            </a:extLst>
          </p:cNvPr>
          <p:cNvSpPr>
            <a:spLocks noGrp="1"/>
          </p:cNvSpPr>
          <p:nvPr>
            <p:ph idx="1"/>
          </p:nvPr>
        </p:nvSpPr>
        <p:spPr>
          <a:xfrm>
            <a:off x="200799" y="910581"/>
            <a:ext cx="11661001" cy="5947419"/>
          </a:xfrm>
        </p:spPr>
        <p:txBody>
          <a:bodyPr>
            <a:normAutofit fontScale="92500" lnSpcReduction="10000"/>
          </a:bodyPr>
          <a:lstStyle/>
          <a:p>
            <a:pPr marL="457200" lvl="1" indent="0">
              <a:buNone/>
            </a:pPr>
            <a:endParaRPr lang="en-US" sz="1700" dirty="0"/>
          </a:p>
          <a:p>
            <a:pPr marL="457200" lvl="1" indent="0">
              <a:buNone/>
            </a:pPr>
            <a:r>
              <a:rPr lang="en-US" sz="2600" b="1" dirty="0"/>
              <a:t>TYPE OF JOB IS INDIVIDUAL, WITH PUBLICLY FUNDED SUPPORTS  </a:t>
            </a:r>
          </a:p>
          <a:p>
            <a:pPr marL="457200" lvl="1" indent="0">
              <a:buNone/>
            </a:pPr>
            <a:r>
              <a:rPr lang="en-US" sz="2600" dirty="0"/>
              <a:t>	</a:t>
            </a:r>
            <a:r>
              <a:rPr lang="en-US" sz="2200" dirty="0"/>
              <a:t>CA = 24%  SG/PRC = </a:t>
            </a:r>
            <a:r>
              <a:rPr lang="en-US" sz="2200" dirty="0">
                <a:solidFill>
                  <a:srgbClr val="FF0000"/>
                </a:solidFill>
              </a:rPr>
              <a:t>7%</a:t>
            </a:r>
            <a:r>
              <a:rPr lang="en-US" sz="2200" dirty="0"/>
              <a:t> </a:t>
            </a:r>
          </a:p>
          <a:p>
            <a:pPr marL="457200" lvl="1" indent="0">
              <a:buNone/>
            </a:pPr>
            <a:r>
              <a:rPr lang="en-US" sz="2600" b="1" dirty="0"/>
              <a:t>CHOSE OR HAD INPUT ON CHOOSING PAID COMMUNITY JOB </a:t>
            </a:r>
          </a:p>
          <a:p>
            <a:pPr marL="457200" lvl="1" indent="0">
              <a:buNone/>
            </a:pPr>
            <a:r>
              <a:rPr lang="en-US" sz="2600" dirty="0"/>
              <a:t>	</a:t>
            </a:r>
            <a:r>
              <a:rPr lang="en-US" sz="2200" dirty="0"/>
              <a:t>CA = 83%  SG/PRC = </a:t>
            </a:r>
            <a:r>
              <a:rPr lang="en-US" sz="2200" dirty="0">
                <a:solidFill>
                  <a:srgbClr val="FF0000"/>
                </a:solidFill>
              </a:rPr>
              <a:t>72%</a:t>
            </a:r>
          </a:p>
          <a:p>
            <a:pPr marL="457200" lvl="1" indent="0">
              <a:buNone/>
            </a:pPr>
            <a:r>
              <a:rPr lang="en-US" sz="2600" b="1" dirty="0"/>
              <a:t>CHOSE OR HAD INPUT ON CHOOSING DAY PROGRAM OR WORKSHOP  </a:t>
            </a:r>
          </a:p>
          <a:p>
            <a:pPr marL="457200" lvl="1" indent="0">
              <a:buNone/>
            </a:pPr>
            <a:r>
              <a:rPr lang="en-US" sz="2600" dirty="0"/>
              <a:t>	</a:t>
            </a:r>
            <a:r>
              <a:rPr lang="en-US" sz="2200" dirty="0"/>
              <a:t>CA = 48%  SG/PRC = </a:t>
            </a:r>
            <a:r>
              <a:rPr lang="en-US" sz="2200" dirty="0">
                <a:solidFill>
                  <a:srgbClr val="FF0000"/>
                </a:solidFill>
              </a:rPr>
              <a:t>34%</a:t>
            </a:r>
          </a:p>
          <a:p>
            <a:pPr marL="457200" lvl="1" indent="0">
              <a:buNone/>
            </a:pPr>
            <a:r>
              <a:rPr lang="en-US" sz="2600" b="1" dirty="0"/>
              <a:t>WANTS A JOB IN COMMUNITY  </a:t>
            </a:r>
          </a:p>
          <a:p>
            <a:pPr marL="457200" lvl="1" indent="0">
              <a:buNone/>
            </a:pPr>
            <a:r>
              <a:rPr lang="en-US" sz="2600" dirty="0"/>
              <a:t>	</a:t>
            </a:r>
            <a:r>
              <a:rPr lang="en-US" sz="2200" dirty="0"/>
              <a:t>CA = 47%  SG/PRC = </a:t>
            </a:r>
            <a:r>
              <a:rPr lang="en-US" sz="2200" dirty="0">
                <a:solidFill>
                  <a:srgbClr val="FF0000"/>
                </a:solidFill>
              </a:rPr>
              <a:t>40%</a:t>
            </a:r>
          </a:p>
          <a:p>
            <a:pPr marL="457200" lvl="1" indent="0">
              <a:buNone/>
            </a:pPr>
            <a:r>
              <a:rPr lang="en-US" sz="2600" b="1" dirty="0"/>
              <a:t>HAS EMPLOYMENT AS GOAL IN SERVICE PLAN  </a:t>
            </a:r>
          </a:p>
          <a:p>
            <a:pPr marL="457200" lvl="1" indent="0">
              <a:buNone/>
            </a:pPr>
            <a:r>
              <a:rPr lang="en-US" sz="2600" dirty="0"/>
              <a:t>	</a:t>
            </a:r>
            <a:r>
              <a:rPr lang="en-US" sz="2200" dirty="0"/>
              <a:t>CA = 29%  SG/PRC = </a:t>
            </a:r>
            <a:r>
              <a:rPr lang="en-US" sz="2200" dirty="0">
                <a:solidFill>
                  <a:srgbClr val="FF0000"/>
                </a:solidFill>
              </a:rPr>
              <a:t>20%</a:t>
            </a:r>
          </a:p>
          <a:p>
            <a:pPr marL="457200" lvl="1" indent="0">
              <a:buNone/>
            </a:pPr>
            <a:r>
              <a:rPr lang="en-US" sz="2600" b="1" dirty="0"/>
              <a:t>TAKES CLASSES/TRAINING TO GET A JOB OR BETTER JOB  </a:t>
            </a:r>
          </a:p>
          <a:p>
            <a:pPr marL="457200" lvl="1" indent="0">
              <a:buNone/>
            </a:pPr>
            <a:r>
              <a:rPr lang="en-US" sz="2600" dirty="0"/>
              <a:t>	</a:t>
            </a:r>
            <a:r>
              <a:rPr lang="en-US" sz="2200" dirty="0"/>
              <a:t>CA = 20%  SG/PRC = </a:t>
            </a:r>
            <a:r>
              <a:rPr lang="en-US" sz="2200" dirty="0">
                <a:solidFill>
                  <a:srgbClr val="FF0000"/>
                </a:solidFill>
              </a:rPr>
              <a:t>13%</a:t>
            </a:r>
          </a:p>
          <a:p>
            <a:pPr marL="457200" lvl="1" indent="0">
              <a:buNone/>
            </a:pPr>
            <a:endParaRPr lang="en-US" dirty="0"/>
          </a:p>
          <a:p>
            <a:pPr marL="457200" lvl="1" indent="0">
              <a:buNone/>
            </a:pPr>
            <a:endParaRPr lang="en-US" dirty="0"/>
          </a:p>
          <a:p>
            <a:pPr marL="457200" lvl="1" indent="0">
              <a:buNone/>
            </a:pPr>
            <a:endParaRPr lang="en-US" dirty="0"/>
          </a:p>
          <a:p>
            <a:pPr marL="457200" lvl="1" indent="0">
              <a:buNone/>
            </a:pPr>
            <a:endParaRPr lang="en-US" dirty="0"/>
          </a:p>
          <a:p>
            <a:pPr marL="457200" lvl="1" indent="0">
              <a:buNone/>
            </a:pPr>
            <a:endParaRPr lang="en-US" dirty="0"/>
          </a:p>
          <a:p>
            <a:pPr marL="457200" lvl="1" indent="0">
              <a:buNone/>
            </a:pPr>
            <a:endParaRPr lang="en-US" dirty="0"/>
          </a:p>
        </p:txBody>
      </p:sp>
      <p:sp>
        <p:nvSpPr>
          <p:cNvPr id="18"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994709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a:xfrm>
            <a:off x="677334" y="1487347"/>
            <a:ext cx="8596668" cy="4554015"/>
          </a:xfrm>
        </p:spPr>
        <p:txBody>
          <a:bodyPr>
            <a:normAutofit/>
          </a:bodyPr>
          <a:lstStyle/>
          <a:p>
            <a:r>
              <a:rPr lang="en-US" sz="2400" dirty="0"/>
              <a:t>Report to be submitted to DDS within 60 days that includes:</a:t>
            </a:r>
          </a:p>
          <a:p>
            <a:pPr lvl="1"/>
            <a:r>
              <a:rPr lang="en-US" sz="2400" dirty="0"/>
              <a:t>Copies of presentation</a:t>
            </a:r>
          </a:p>
          <a:p>
            <a:pPr lvl="1"/>
            <a:r>
              <a:rPr lang="en-US" sz="2400" dirty="0"/>
              <a:t>Minutes from the community meeting</a:t>
            </a:r>
          </a:p>
          <a:p>
            <a:pPr lvl="1"/>
            <a:r>
              <a:rPr lang="en-US" sz="2400" dirty="0"/>
              <a:t>Attendees comments</a:t>
            </a:r>
          </a:p>
          <a:p>
            <a:pPr lvl="1"/>
            <a:r>
              <a:rPr lang="en-US" sz="2400" dirty="0"/>
              <a:t>Regional Center recommendations and plans to use the information to address regional center priorities and/or strategic directions to improve specific areas of performance, or both</a:t>
            </a:r>
          </a:p>
          <a:p>
            <a:pPr marL="0" indent="0">
              <a:buNone/>
            </a:pPr>
            <a:endParaRPr lang="en-US" sz="2400" dirty="0"/>
          </a:p>
        </p:txBody>
      </p:sp>
    </p:spTree>
    <p:extLst>
      <p:ext uri="{BB962C8B-B14F-4D97-AF65-F5344CB8AC3E}">
        <p14:creationId xmlns:p14="http://schemas.microsoft.com/office/powerpoint/2010/main" val="42318118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EAE09-F6D1-417D-AC35-03F947FE16DF}"/>
              </a:ext>
            </a:extLst>
          </p:cNvPr>
          <p:cNvSpPr>
            <a:spLocks noGrp="1"/>
          </p:cNvSpPr>
          <p:nvPr>
            <p:ph type="title"/>
          </p:nvPr>
        </p:nvSpPr>
        <p:spPr/>
        <p:txBody>
          <a:bodyPr>
            <a:normAutofit/>
          </a:bodyPr>
          <a:lstStyle/>
          <a:p>
            <a:r>
              <a:rPr lang="en-US" sz="4000" dirty="0"/>
              <a:t>Implementing Recommendations</a:t>
            </a:r>
          </a:p>
        </p:txBody>
      </p:sp>
      <p:sp>
        <p:nvSpPr>
          <p:cNvPr id="3" name="Content Placeholder 2">
            <a:extLst>
              <a:ext uri="{FF2B5EF4-FFF2-40B4-BE49-F238E27FC236}">
                <a16:creationId xmlns:a16="http://schemas.microsoft.com/office/drawing/2014/main" id="{C263D0DB-D2F1-4E74-962F-03889D76BE28}"/>
              </a:ext>
            </a:extLst>
          </p:cNvPr>
          <p:cNvSpPr>
            <a:spLocks noGrp="1"/>
          </p:cNvSpPr>
          <p:nvPr>
            <p:ph idx="1"/>
          </p:nvPr>
        </p:nvSpPr>
        <p:spPr>
          <a:xfrm>
            <a:off x="677334" y="1570892"/>
            <a:ext cx="8596668" cy="4677507"/>
          </a:xfrm>
        </p:spPr>
        <p:txBody>
          <a:bodyPr/>
          <a:lstStyle/>
          <a:p>
            <a:r>
              <a:rPr lang="en-US" sz="2400" dirty="0"/>
              <a:t>Areas of your greatest concern</a:t>
            </a:r>
          </a:p>
          <a:p>
            <a:endParaRPr lang="en-US" sz="2400" dirty="0"/>
          </a:p>
          <a:p>
            <a:r>
              <a:rPr lang="en-US" sz="2400" dirty="0"/>
              <a:t>What needs to be prioritized?</a:t>
            </a:r>
          </a:p>
          <a:p>
            <a:endParaRPr lang="en-US" sz="2400" dirty="0"/>
          </a:p>
          <a:p>
            <a:r>
              <a:rPr lang="en-US" sz="2400" dirty="0"/>
              <a:t>How should SG/PRC make the necessary changes?</a:t>
            </a:r>
          </a:p>
          <a:p>
            <a:endParaRPr lang="en-US" sz="2400" dirty="0"/>
          </a:p>
          <a:p>
            <a:r>
              <a:rPr lang="en-US" sz="2400" dirty="0"/>
              <a:t>Remember that these results are from 2017-2018.   Changes made now will not be reflected in the 2020-2021 Survey, as that is already in progress.  Improvements </a:t>
            </a:r>
            <a:r>
              <a:rPr lang="en-US" sz="2400"/>
              <a:t>will not be </a:t>
            </a:r>
            <a:r>
              <a:rPr lang="en-US" sz="2400" dirty="0"/>
              <a:t>seen in 2023-2024</a:t>
            </a:r>
          </a:p>
          <a:p>
            <a:endParaRPr lang="en-US" dirty="0"/>
          </a:p>
        </p:txBody>
      </p:sp>
    </p:spTree>
    <p:extLst>
      <p:ext uri="{BB962C8B-B14F-4D97-AF65-F5344CB8AC3E}">
        <p14:creationId xmlns:p14="http://schemas.microsoft.com/office/powerpoint/2010/main" val="4122692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National Core Indicators?				</a:t>
            </a:r>
          </a:p>
        </p:txBody>
      </p:sp>
      <p:sp>
        <p:nvSpPr>
          <p:cNvPr id="3" name="Content Placeholder 2"/>
          <p:cNvSpPr>
            <a:spLocks noGrp="1"/>
          </p:cNvSpPr>
          <p:nvPr>
            <p:ph idx="1"/>
          </p:nvPr>
        </p:nvSpPr>
        <p:spPr>
          <a:xfrm>
            <a:off x="677333" y="1435261"/>
            <a:ext cx="9295342" cy="4922677"/>
          </a:xfrm>
        </p:spPr>
        <p:txBody>
          <a:bodyPr>
            <a:normAutofit/>
          </a:bodyPr>
          <a:lstStyle/>
          <a:p>
            <a:r>
              <a:rPr lang="en-US" sz="2400" dirty="0"/>
              <a:t>The National Core Indicators (NCI) is a tool that has been used in California since 2010, when the State implemented a nation-wide quality assessment survey (Welfare and Institutions Code -section 4571).  The NCI tool -- </a:t>
            </a:r>
          </a:p>
          <a:p>
            <a:r>
              <a:rPr lang="en-US" sz="2400" dirty="0"/>
              <a:t>(1) Provided nationally validated, benchmarked, consistent, reliable, and measurable data for DDS’ Quality Management System, and </a:t>
            </a:r>
          </a:p>
          <a:p>
            <a:r>
              <a:rPr lang="en-US" sz="2400" dirty="0"/>
              <a:t>(2) Enabled DDS and all regional centers to compare the performance of California’s developmental services system against other states’ developmental services systems –- and to assess quality and performance among all of the regional centers.</a:t>
            </a:r>
          </a:p>
          <a:p>
            <a:endParaRPr lang="en-US" sz="2000" dirty="0"/>
          </a:p>
        </p:txBody>
      </p:sp>
    </p:spTree>
    <p:extLst>
      <p:ext uri="{BB962C8B-B14F-4D97-AF65-F5344CB8AC3E}">
        <p14:creationId xmlns:p14="http://schemas.microsoft.com/office/powerpoint/2010/main" val="3169760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Trailer Bill Language (TBL) Affecting  Statutes of 2019</a:t>
            </a:r>
          </a:p>
        </p:txBody>
      </p:sp>
      <p:sp>
        <p:nvSpPr>
          <p:cNvPr id="3" name="Content Placeholder 2"/>
          <p:cNvSpPr>
            <a:spLocks noGrp="1"/>
          </p:cNvSpPr>
          <p:nvPr>
            <p:ph idx="1"/>
          </p:nvPr>
        </p:nvSpPr>
        <p:spPr>
          <a:xfrm>
            <a:off x="677334" y="2114550"/>
            <a:ext cx="8596668" cy="4314824"/>
          </a:xfrm>
        </p:spPr>
        <p:txBody>
          <a:bodyPr>
            <a:normAutofit/>
          </a:bodyPr>
          <a:lstStyle/>
          <a:p>
            <a:r>
              <a:rPr lang="en-US" sz="2400" dirty="0"/>
              <a:t>Welfare and Institutions Code 4571 was amended in 2019 to require regional centers to annually present data collected from the NCI findings. </a:t>
            </a:r>
          </a:p>
          <a:p>
            <a:pPr lvl="1"/>
            <a:r>
              <a:rPr lang="en-US" sz="2200" dirty="0"/>
              <a:t>Required presentation at a public meeting of the governing board</a:t>
            </a:r>
          </a:p>
          <a:p>
            <a:pPr lvl="1"/>
            <a:r>
              <a:rPr lang="en-US" sz="2200" dirty="0"/>
              <a:t>Required notice to be posted on regional center’s internet website and to be sent to individuals served, families and stakeholders</a:t>
            </a:r>
          </a:p>
          <a:p>
            <a:pPr lvl="1"/>
            <a:r>
              <a:rPr lang="en-US" sz="2200" dirty="0"/>
              <a:t>Required a report to be sent to DDS 60 days following the  meeting regarding implementation of these requirements</a:t>
            </a:r>
          </a:p>
          <a:p>
            <a:endParaRPr lang="en-US" sz="2400" dirty="0"/>
          </a:p>
          <a:p>
            <a:endParaRPr lang="en-US" sz="2400" dirty="0"/>
          </a:p>
        </p:txBody>
      </p:sp>
    </p:spTree>
    <p:extLst>
      <p:ext uri="{BB962C8B-B14F-4D97-AF65-F5344CB8AC3E}">
        <p14:creationId xmlns:p14="http://schemas.microsoft.com/office/powerpoint/2010/main" val="1502704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Features of the Adult In-Person Survey</a:t>
            </a:r>
          </a:p>
        </p:txBody>
      </p:sp>
      <p:sp>
        <p:nvSpPr>
          <p:cNvPr id="3" name="Content Placeholder 2"/>
          <p:cNvSpPr>
            <a:spLocks noGrp="1"/>
          </p:cNvSpPr>
          <p:nvPr>
            <p:ph idx="1"/>
          </p:nvPr>
        </p:nvSpPr>
        <p:spPr>
          <a:xfrm>
            <a:off x="677334" y="1930399"/>
            <a:ext cx="8596668" cy="4609679"/>
          </a:xfrm>
        </p:spPr>
        <p:txBody>
          <a:bodyPr>
            <a:normAutofit/>
          </a:bodyPr>
          <a:lstStyle/>
          <a:p>
            <a:r>
              <a:rPr lang="en-US" sz="2400" dirty="0"/>
              <a:t>A face-to-face meeting is conducted with a person who receives services from the Regional Center</a:t>
            </a:r>
          </a:p>
          <a:p>
            <a:endParaRPr lang="en-US" sz="2400" dirty="0"/>
          </a:p>
          <a:p>
            <a:r>
              <a:rPr lang="en-US" sz="2400" dirty="0"/>
              <a:t>Survey questions cover 60 Outcome Areas</a:t>
            </a:r>
          </a:p>
          <a:p>
            <a:endParaRPr lang="en-US" sz="2400" dirty="0"/>
          </a:p>
          <a:p>
            <a:r>
              <a:rPr lang="en-US" sz="2400" dirty="0"/>
              <a:t>Questions include how individuals feel about where they live and work, the kinds of choices they make, the activities they participate within their community. their relationships. and their health and wellbeing</a:t>
            </a:r>
          </a:p>
          <a:p>
            <a:endParaRPr lang="en-US" sz="2400" dirty="0"/>
          </a:p>
        </p:txBody>
      </p:sp>
    </p:spTree>
    <p:extLst>
      <p:ext uri="{BB962C8B-B14F-4D97-AF65-F5344CB8AC3E}">
        <p14:creationId xmlns:p14="http://schemas.microsoft.com/office/powerpoint/2010/main" val="4231972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6622626" cy="665480"/>
          </a:xfrm>
        </p:spPr>
        <p:txBody>
          <a:bodyPr>
            <a:normAutofit fontScale="90000"/>
          </a:bodyPr>
          <a:lstStyle/>
          <a:p>
            <a:r>
              <a:rPr lang="en-US" dirty="0"/>
              <a:t>Choices – Higher than CA Average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82514985"/>
              </p:ext>
            </p:extLst>
          </p:nvPr>
        </p:nvGraphicFramePr>
        <p:xfrm>
          <a:off x="504092" y="1275081"/>
          <a:ext cx="10128739" cy="5471648"/>
        </p:xfrm>
        <a:graphic>
          <a:graphicData uri="http://schemas.openxmlformats.org/drawingml/2006/table">
            <a:tbl>
              <a:tblPr>
                <a:tableStyleId>{5C22544A-7EE6-4342-B048-85BDC9FD1C3A}</a:tableStyleId>
              </a:tblPr>
              <a:tblGrid>
                <a:gridCol w="7817757">
                  <a:extLst>
                    <a:ext uri="{9D8B030D-6E8A-4147-A177-3AD203B41FA5}">
                      <a16:colId xmlns:a16="http://schemas.microsoft.com/office/drawing/2014/main" val="3247305345"/>
                    </a:ext>
                  </a:extLst>
                </a:gridCol>
                <a:gridCol w="952333">
                  <a:extLst>
                    <a:ext uri="{9D8B030D-6E8A-4147-A177-3AD203B41FA5}">
                      <a16:colId xmlns:a16="http://schemas.microsoft.com/office/drawing/2014/main" val="580124867"/>
                    </a:ext>
                  </a:extLst>
                </a:gridCol>
                <a:gridCol w="1358649">
                  <a:extLst>
                    <a:ext uri="{9D8B030D-6E8A-4147-A177-3AD203B41FA5}">
                      <a16:colId xmlns:a16="http://schemas.microsoft.com/office/drawing/2014/main" val="1638451946"/>
                    </a:ext>
                  </a:extLst>
                </a:gridCol>
              </a:tblGrid>
              <a:tr h="817557">
                <a:tc>
                  <a:txBody>
                    <a:bodyPr/>
                    <a:lstStyle/>
                    <a:p>
                      <a:pPr algn="ctr" fontAlgn="b"/>
                      <a:r>
                        <a:rPr lang="en-US" sz="2800" b="1" i="0" u="none" strike="noStrike" dirty="0">
                          <a:solidFill>
                            <a:srgbClr val="000000"/>
                          </a:solidFill>
                          <a:effectLst/>
                          <a:latin typeface="Calibri" panose="020F0502020204030204" pitchFamily="34" charset="0"/>
                        </a:rPr>
                        <a:t>  </a:t>
                      </a:r>
                    </a:p>
                  </a:txBody>
                  <a:tcPr marL="3810" marR="3810" marT="3810" marB="0" anchor="b"/>
                </a:tc>
                <a:tc>
                  <a:txBody>
                    <a:bodyPr/>
                    <a:lstStyle/>
                    <a:p>
                      <a:pPr algn="l" fontAlgn="b"/>
                      <a:r>
                        <a:rPr lang="en-US" sz="2800" u="none" strike="noStrike" dirty="0">
                          <a:effectLst/>
                        </a:rPr>
                        <a:t>    </a:t>
                      </a:r>
                      <a:r>
                        <a:rPr lang="en-US" sz="2800" b="1" u="none" strike="noStrike" dirty="0">
                          <a:effectLst/>
                        </a:rPr>
                        <a:t>CA</a:t>
                      </a:r>
                      <a:r>
                        <a:rPr lang="en-US" sz="2800" u="none" strike="noStrike" dirty="0">
                          <a:effectLst/>
                        </a:rPr>
                        <a:t> </a:t>
                      </a:r>
                      <a:endParaRPr lang="en-US" sz="2800" b="1" i="0" u="none" strike="noStrike" dirty="0">
                        <a:solidFill>
                          <a:srgbClr val="000000"/>
                        </a:solidFill>
                        <a:effectLst/>
                        <a:latin typeface="Arial" panose="020B0604020202020204" pitchFamily="34" charset="0"/>
                      </a:endParaRPr>
                    </a:p>
                  </a:txBody>
                  <a:tcPr marL="3810" marR="3810" marT="3810" marB="0" anchor="b"/>
                </a:tc>
                <a:tc>
                  <a:txBody>
                    <a:bodyPr/>
                    <a:lstStyle/>
                    <a:p>
                      <a:pPr algn="ctr" fontAlgn="b"/>
                      <a:r>
                        <a:rPr lang="en-US" sz="2800" b="1" i="0" u="none" strike="noStrike" dirty="0">
                          <a:solidFill>
                            <a:srgbClr val="000000"/>
                          </a:solidFill>
                          <a:effectLst/>
                          <a:latin typeface="Calibri" panose="020F0502020204030204" pitchFamily="34" charset="0"/>
                        </a:rPr>
                        <a:t>                </a:t>
                      </a:r>
                      <a:r>
                        <a:rPr lang="en-US" sz="2800" b="1" u="none" strike="noStrike" kern="1200" dirty="0">
                          <a:solidFill>
                            <a:schemeClr val="dk1"/>
                          </a:solidFill>
                          <a:effectLst/>
                          <a:latin typeface="+mn-lt"/>
                          <a:ea typeface="+mn-ea"/>
                          <a:cs typeface="+mn-cs"/>
                        </a:rPr>
                        <a:t>SG/PRC</a:t>
                      </a:r>
                    </a:p>
                  </a:txBody>
                  <a:tcPr marL="3810" marR="3810" marT="3810" marB="0" anchor="b"/>
                </a:tc>
                <a:extLst>
                  <a:ext uri="{0D108BD9-81ED-4DB2-BD59-A6C34878D82A}">
                    <a16:rowId xmlns:a16="http://schemas.microsoft.com/office/drawing/2014/main" val="771454252"/>
                  </a:ext>
                </a:extLst>
              </a:tr>
              <a:tr h="352457">
                <a:tc>
                  <a:txBody>
                    <a:bodyPr/>
                    <a:lstStyle/>
                    <a:p>
                      <a:pPr algn="l" fontAlgn="b"/>
                      <a:r>
                        <a:rPr lang="en-US" sz="2400" b="1" i="0" u="none" strike="noStrike" dirty="0">
                          <a:solidFill>
                            <a:srgbClr val="000000"/>
                          </a:solidFill>
                          <a:effectLst/>
                          <a:latin typeface="Calibri" panose="020F0502020204030204" pitchFamily="34" charset="0"/>
                        </a:rPr>
                        <a:t>The following questions were answered as “yes”  -- </a:t>
                      </a:r>
                    </a:p>
                  </a:txBody>
                  <a:tcPr marL="3810" marR="3810" marT="3810" marB="0" anchor="b"/>
                </a:tc>
                <a:tc>
                  <a:txBody>
                    <a:bodyPr/>
                    <a:lstStyle/>
                    <a:p>
                      <a:pPr algn="l" fontAlgn="b"/>
                      <a:endParaRPr lang="en-US" sz="2400" b="1" i="0" u="none" strike="noStrike" dirty="0">
                        <a:solidFill>
                          <a:srgbClr val="000000"/>
                        </a:solidFill>
                        <a:effectLst/>
                        <a:latin typeface="Arial" panose="020B0604020202020204" pitchFamily="34" charset="0"/>
                      </a:endParaRPr>
                    </a:p>
                  </a:txBody>
                  <a:tcPr marL="3810" marR="3810" marT="3810" marB="0" anchor="b"/>
                </a:tc>
                <a:tc>
                  <a:txBody>
                    <a:bodyPr/>
                    <a:lstStyle/>
                    <a:p>
                      <a:pPr algn="l" fontAlgn="b"/>
                      <a:endParaRPr lang="en-US" sz="2400" b="0" i="0" u="none" strike="noStrike" dirty="0">
                        <a:solidFill>
                          <a:srgbClr val="000000"/>
                        </a:solidFill>
                        <a:effectLst/>
                        <a:latin typeface="Arial" panose="020B0604020202020204" pitchFamily="34" charset="0"/>
                      </a:endParaRPr>
                    </a:p>
                  </a:txBody>
                  <a:tcPr marL="3810" marR="3810" marT="3810" marB="0" anchor="b"/>
                </a:tc>
                <a:extLst>
                  <a:ext uri="{0D108BD9-81ED-4DB2-BD59-A6C34878D82A}">
                    <a16:rowId xmlns:a16="http://schemas.microsoft.com/office/drawing/2014/main" val="381162725"/>
                  </a:ext>
                </a:extLst>
              </a:tr>
              <a:tr h="352457">
                <a:tc>
                  <a:txBody>
                    <a:bodyPr/>
                    <a:lstStyle/>
                    <a:p>
                      <a:pPr algn="l" fontAlgn="b"/>
                      <a:endParaRPr lang="en-US" sz="2400" b="0" i="0" u="none" strike="noStrike" dirty="0">
                        <a:solidFill>
                          <a:srgbClr val="000000"/>
                        </a:solidFill>
                        <a:effectLst/>
                        <a:latin typeface="Calibri" panose="020F0502020204030204" pitchFamily="34" charset="0"/>
                      </a:endParaRPr>
                    </a:p>
                  </a:txBody>
                  <a:tcPr marL="274320" marR="3810" marT="3810" marB="0" anchor="b"/>
                </a:tc>
                <a:tc>
                  <a:txBody>
                    <a:bodyPr/>
                    <a:lstStyle/>
                    <a:p>
                      <a:pPr algn="r" fontAlgn="b"/>
                      <a:endParaRPr lang="en-US" sz="2400" b="1" i="0" u="none" strike="noStrike" dirty="0">
                        <a:solidFill>
                          <a:srgbClr val="000000"/>
                        </a:solidFill>
                        <a:effectLst/>
                        <a:latin typeface="Arial" panose="020B0604020202020204" pitchFamily="34" charset="0"/>
                      </a:endParaRPr>
                    </a:p>
                  </a:txBody>
                  <a:tcPr marL="3810" marR="3810" marT="3810" marB="0" anchor="b"/>
                </a:tc>
                <a:tc>
                  <a:txBody>
                    <a:bodyPr/>
                    <a:lstStyle/>
                    <a:p>
                      <a:pPr algn="r" fontAlgn="b"/>
                      <a:endParaRPr lang="en-US" sz="2400" b="1" i="0" u="none" strike="noStrike" dirty="0">
                        <a:solidFill>
                          <a:srgbClr val="00B050"/>
                        </a:solidFill>
                        <a:effectLst/>
                        <a:latin typeface="Arial" panose="020B0604020202020204" pitchFamily="34" charset="0"/>
                      </a:endParaRPr>
                    </a:p>
                  </a:txBody>
                  <a:tcPr marL="3810" marR="3810" marT="3810" marB="0" anchor="b"/>
                </a:tc>
                <a:extLst>
                  <a:ext uri="{0D108BD9-81ED-4DB2-BD59-A6C34878D82A}">
                    <a16:rowId xmlns:a16="http://schemas.microsoft.com/office/drawing/2014/main" val="1504938892"/>
                  </a:ext>
                </a:extLst>
              </a:tr>
              <a:tr h="545788">
                <a:tc>
                  <a:txBody>
                    <a:bodyPr/>
                    <a:lstStyle/>
                    <a:p>
                      <a:pPr algn="l" fontAlgn="b"/>
                      <a:r>
                        <a:rPr lang="en-US" sz="2400" u="none" strike="noStrike" dirty="0">
                          <a:effectLst/>
                        </a:rPr>
                        <a:t>CHOSE OR CAN REQUEST TO CHANGE CASE MANAGER</a:t>
                      </a:r>
                      <a:endParaRPr lang="en-US" sz="2400" b="1" i="0" u="none" strike="noStrike" dirty="0">
                        <a:solidFill>
                          <a:srgbClr val="000000"/>
                        </a:solidFill>
                        <a:effectLst/>
                        <a:latin typeface="Calibri" panose="020F0502020204030204" pitchFamily="34" charset="0"/>
                      </a:endParaRPr>
                    </a:p>
                  </a:txBody>
                  <a:tcPr marL="3810" marR="3810" marT="3810" marB="0" anchor="b"/>
                </a:tc>
                <a:tc>
                  <a:txBody>
                    <a:bodyPr/>
                    <a:lstStyle/>
                    <a:p>
                      <a:pPr algn="r" fontAlgn="b"/>
                      <a:r>
                        <a:rPr lang="en-US" sz="2400" u="none" strike="noStrike" dirty="0">
                          <a:effectLst/>
                        </a:rPr>
                        <a:t>90%</a:t>
                      </a:r>
                      <a:endParaRPr lang="en-US" sz="2400" b="1" i="0" u="none" strike="noStrike" dirty="0">
                        <a:solidFill>
                          <a:srgbClr val="000000"/>
                        </a:solidFill>
                        <a:effectLst/>
                        <a:latin typeface="Arial" panose="020B0604020202020204" pitchFamily="34" charset="0"/>
                      </a:endParaRPr>
                    </a:p>
                  </a:txBody>
                  <a:tcPr marL="3810" marR="3810" marT="3810" marB="0" anchor="b"/>
                </a:tc>
                <a:tc>
                  <a:txBody>
                    <a:bodyPr/>
                    <a:lstStyle/>
                    <a:p>
                      <a:pPr algn="r" fontAlgn="b"/>
                      <a:r>
                        <a:rPr lang="en-US" sz="2400" b="1" u="none" strike="noStrike" dirty="0">
                          <a:effectLst/>
                        </a:rPr>
                        <a:t>96%</a:t>
                      </a:r>
                      <a:endParaRPr lang="en-US" sz="2400" b="1" i="0" u="none" strike="noStrike" dirty="0">
                        <a:solidFill>
                          <a:srgbClr val="00B050"/>
                        </a:solidFill>
                        <a:effectLst/>
                        <a:latin typeface="Arial" panose="020B0604020202020204" pitchFamily="34" charset="0"/>
                      </a:endParaRPr>
                    </a:p>
                  </a:txBody>
                  <a:tcPr marL="3810" marR="3810" marT="3810" marB="0" anchor="b"/>
                </a:tc>
                <a:extLst>
                  <a:ext uri="{0D108BD9-81ED-4DB2-BD59-A6C34878D82A}">
                    <a16:rowId xmlns:a16="http://schemas.microsoft.com/office/drawing/2014/main" val="3654682436"/>
                  </a:ext>
                </a:extLst>
              </a:tr>
              <a:tr h="352457">
                <a:tc>
                  <a:txBody>
                    <a:bodyPr/>
                    <a:lstStyle/>
                    <a:p>
                      <a:pPr algn="l" fontAlgn="b"/>
                      <a:endParaRPr lang="en-US" sz="2400" b="0" i="0" u="none" strike="noStrike" dirty="0">
                        <a:solidFill>
                          <a:srgbClr val="000000"/>
                        </a:solidFill>
                        <a:effectLst/>
                        <a:latin typeface="Calibri" panose="020F0502020204030204" pitchFamily="34" charset="0"/>
                      </a:endParaRPr>
                    </a:p>
                  </a:txBody>
                  <a:tcPr marL="274320" marR="3810" marT="3810" marB="0" anchor="b"/>
                </a:tc>
                <a:tc>
                  <a:txBody>
                    <a:bodyPr/>
                    <a:lstStyle/>
                    <a:p>
                      <a:pPr algn="r" fontAlgn="b"/>
                      <a:endParaRPr lang="en-US" sz="2400" b="1" i="0" u="none" strike="noStrike" dirty="0">
                        <a:solidFill>
                          <a:srgbClr val="000000"/>
                        </a:solidFill>
                        <a:effectLst/>
                        <a:latin typeface="Arial" panose="020B0604020202020204" pitchFamily="34" charset="0"/>
                      </a:endParaRPr>
                    </a:p>
                  </a:txBody>
                  <a:tcPr marL="3810" marR="3810" marT="3810" marB="0" anchor="b"/>
                </a:tc>
                <a:tc>
                  <a:txBody>
                    <a:bodyPr/>
                    <a:lstStyle/>
                    <a:p>
                      <a:pPr algn="r" fontAlgn="b"/>
                      <a:endParaRPr lang="en-US" sz="2400" b="1" i="0" u="none" strike="noStrike" dirty="0">
                        <a:solidFill>
                          <a:srgbClr val="00B050"/>
                        </a:solidFill>
                        <a:effectLst/>
                        <a:latin typeface="Arial" panose="020B0604020202020204" pitchFamily="34" charset="0"/>
                      </a:endParaRPr>
                    </a:p>
                  </a:txBody>
                  <a:tcPr marL="3810" marR="3810" marT="3810" marB="0" anchor="b"/>
                </a:tc>
                <a:extLst>
                  <a:ext uri="{0D108BD9-81ED-4DB2-BD59-A6C34878D82A}">
                    <a16:rowId xmlns:a16="http://schemas.microsoft.com/office/drawing/2014/main" val="30073690"/>
                  </a:ext>
                </a:extLst>
              </a:tr>
              <a:tr h="701282">
                <a:tc>
                  <a:txBody>
                    <a:bodyPr/>
                    <a:lstStyle/>
                    <a:p>
                      <a:pPr algn="l" fontAlgn="b"/>
                      <a:r>
                        <a:rPr lang="en-US" sz="2400" u="none" strike="noStrike" dirty="0">
                          <a:effectLst/>
                        </a:rPr>
                        <a:t>CHOOSES OR HAS INPUT IN WHAT TO BUY WITH SPENDING MONEY</a:t>
                      </a:r>
                      <a:endParaRPr lang="en-US" sz="2400" b="1" i="0" u="none" strike="noStrike" dirty="0">
                        <a:solidFill>
                          <a:srgbClr val="000000"/>
                        </a:solidFill>
                        <a:effectLst/>
                        <a:latin typeface="Calibri" panose="020F0502020204030204" pitchFamily="34" charset="0"/>
                      </a:endParaRPr>
                    </a:p>
                  </a:txBody>
                  <a:tcPr marL="3810" marR="3810" marT="3810" marB="0" anchor="b"/>
                </a:tc>
                <a:tc>
                  <a:txBody>
                    <a:bodyPr/>
                    <a:lstStyle/>
                    <a:p>
                      <a:pPr algn="r" fontAlgn="b"/>
                      <a:r>
                        <a:rPr lang="en-US" sz="2400" u="none" strike="noStrike" dirty="0">
                          <a:effectLst/>
                        </a:rPr>
                        <a:t>82%</a:t>
                      </a:r>
                      <a:endParaRPr lang="en-US" sz="2400" b="1" i="0" u="none" strike="noStrike" dirty="0">
                        <a:solidFill>
                          <a:srgbClr val="000000"/>
                        </a:solidFill>
                        <a:effectLst/>
                        <a:latin typeface="Arial" panose="020B0604020202020204" pitchFamily="34" charset="0"/>
                      </a:endParaRPr>
                    </a:p>
                  </a:txBody>
                  <a:tcPr marL="3810" marR="3810" marT="3810" marB="0" anchor="b"/>
                </a:tc>
                <a:tc>
                  <a:txBody>
                    <a:bodyPr/>
                    <a:lstStyle/>
                    <a:p>
                      <a:pPr algn="r" fontAlgn="b"/>
                      <a:r>
                        <a:rPr lang="en-US" sz="2400" b="1" u="none" strike="noStrike" dirty="0">
                          <a:effectLst/>
                        </a:rPr>
                        <a:t>88%</a:t>
                      </a:r>
                      <a:endParaRPr lang="en-US" sz="2400" b="1" i="0" u="none" strike="noStrike" dirty="0">
                        <a:solidFill>
                          <a:srgbClr val="00B050"/>
                        </a:solidFill>
                        <a:effectLst/>
                        <a:latin typeface="Arial" panose="020B0604020202020204" pitchFamily="34" charset="0"/>
                      </a:endParaRPr>
                    </a:p>
                  </a:txBody>
                  <a:tcPr marL="3810" marR="3810" marT="3810" marB="0" anchor="b"/>
                </a:tc>
                <a:extLst>
                  <a:ext uri="{0D108BD9-81ED-4DB2-BD59-A6C34878D82A}">
                    <a16:rowId xmlns:a16="http://schemas.microsoft.com/office/drawing/2014/main" val="3480991449"/>
                  </a:ext>
                </a:extLst>
              </a:tr>
              <a:tr h="352457">
                <a:tc>
                  <a:txBody>
                    <a:bodyPr/>
                    <a:lstStyle/>
                    <a:p>
                      <a:pPr algn="l" fontAlgn="b"/>
                      <a:endParaRPr lang="en-US" sz="2400" b="0" i="0" u="none" strike="noStrike" dirty="0">
                        <a:solidFill>
                          <a:srgbClr val="000000"/>
                        </a:solidFill>
                        <a:effectLst/>
                        <a:latin typeface="Calibri" panose="020F0502020204030204" pitchFamily="34" charset="0"/>
                      </a:endParaRPr>
                    </a:p>
                  </a:txBody>
                  <a:tcPr marL="274320" marR="3810" marT="3810" marB="0" anchor="b"/>
                </a:tc>
                <a:tc>
                  <a:txBody>
                    <a:bodyPr/>
                    <a:lstStyle/>
                    <a:p>
                      <a:pPr algn="r" fontAlgn="b"/>
                      <a:endParaRPr lang="en-US" sz="2400" b="1" i="0" u="none" strike="noStrike" dirty="0">
                        <a:solidFill>
                          <a:srgbClr val="000000"/>
                        </a:solidFill>
                        <a:effectLst/>
                        <a:latin typeface="Arial" panose="020B0604020202020204" pitchFamily="34" charset="0"/>
                      </a:endParaRPr>
                    </a:p>
                  </a:txBody>
                  <a:tcPr marL="3810" marR="3810" marT="3810" marB="0" anchor="b"/>
                </a:tc>
                <a:tc>
                  <a:txBody>
                    <a:bodyPr/>
                    <a:lstStyle/>
                    <a:p>
                      <a:pPr algn="r" fontAlgn="b"/>
                      <a:endParaRPr lang="en-US" sz="2400" b="1" i="0" u="none" strike="noStrike" dirty="0">
                        <a:solidFill>
                          <a:srgbClr val="00B050"/>
                        </a:solidFill>
                        <a:effectLst/>
                        <a:latin typeface="Arial" panose="020B0604020202020204" pitchFamily="34" charset="0"/>
                      </a:endParaRPr>
                    </a:p>
                  </a:txBody>
                  <a:tcPr marL="3810" marR="3810" marT="3810" marB="0" anchor="b"/>
                </a:tc>
                <a:extLst>
                  <a:ext uri="{0D108BD9-81ED-4DB2-BD59-A6C34878D82A}">
                    <a16:rowId xmlns:a16="http://schemas.microsoft.com/office/drawing/2014/main" val="3829349839"/>
                  </a:ext>
                </a:extLst>
              </a:tr>
              <a:tr h="352457">
                <a:tc>
                  <a:txBody>
                    <a:bodyPr/>
                    <a:lstStyle/>
                    <a:p>
                      <a:pPr algn="l" fontAlgn="b"/>
                      <a:r>
                        <a:rPr lang="en-US" sz="2400" u="none" strike="noStrike" dirty="0">
                          <a:effectLst/>
                        </a:rPr>
                        <a:t>CHOOSES OR HAS INPUT IN CHOOSING DAILY SCHEDULE</a:t>
                      </a:r>
                      <a:endParaRPr lang="en-US" sz="2400" b="1" i="0" u="none" strike="noStrike" dirty="0">
                        <a:solidFill>
                          <a:srgbClr val="000000"/>
                        </a:solidFill>
                        <a:effectLst/>
                        <a:latin typeface="Calibri" panose="020F0502020204030204" pitchFamily="34" charset="0"/>
                      </a:endParaRPr>
                    </a:p>
                  </a:txBody>
                  <a:tcPr marL="3810" marR="3810" marT="3810" marB="0" anchor="b"/>
                </a:tc>
                <a:tc>
                  <a:txBody>
                    <a:bodyPr/>
                    <a:lstStyle/>
                    <a:p>
                      <a:pPr algn="r" fontAlgn="b"/>
                      <a:r>
                        <a:rPr lang="en-US" sz="2400" u="none" strike="noStrike" dirty="0">
                          <a:effectLst/>
                        </a:rPr>
                        <a:t>82%</a:t>
                      </a:r>
                      <a:endParaRPr lang="en-US" sz="2400" b="1" i="0" u="none" strike="noStrike" dirty="0">
                        <a:solidFill>
                          <a:srgbClr val="000000"/>
                        </a:solidFill>
                        <a:effectLst/>
                        <a:latin typeface="Arial" panose="020B0604020202020204" pitchFamily="34" charset="0"/>
                      </a:endParaRPr>
                    </a:p>
                  </a:txBody>
                  <a:tcPr marL="3810" marR="3810" marT="3810" marB="0" anchor="b"/>
                </a:tc>
                <a:tc>
                  <a:txBody>
                    <a:bodyPr/>
                    <a:lstStyle/>
                    <a:p>
                      <a:pPr algn="r" fontAlgn="b"/>
                      <a:r>
                        <a:rPr lang="en-US" sz="2400" b="1" u="none" strike="noStrike" dirty="0">
                          <a:effectLst/>
                        </a:rPr>
                        <a:t>84%</a:t>
                      </a:r>
                      <a:endParaRPr lang="en-US" sz="2400" b="1" i="0" u="none" strike="noStrike" dirty="0">
                        <a:solidFill>
                          <a:srgbClr val="000000"/>
                        </a:solidFill>
                        <a:effectLst/>
                        <a:latin typeface="Arial" panose="020B0604020202020204" pitchFamily="34" charset="0"/>
                      </a:endParaRPr>
                    </a:p>
                  </a:txBody>
                  <a:tcPr marL="3810" marR="3810" marT="3810" marB="0" anchor="b"/>
                </a:tc>
                <a:extLst>
                  <a:ext uri="{0D108BD9-81ED-4DB2-BD59-A6C34878D82A}">
                    <a16:rowId xmlns:a16="http://schemas.microsoft.com/office/drawing/2014/main" val="511687029"/>
                  </a:ext>
                </a:extLst>
              </a:tr>
              <a:tr h="352457">
                <a:tc>
                  <a:txBody>
                    <a:bodyPr/>
                    <a:lstStyle/>
                    <a:p>
                      <a:pPr algn="l" fontAlgn="b"/>
                      <a:endParaRPr lang="en-US" sz="2400" b="0" i="0" u="none" strike="noStrike" dirty="0">
                        <a:solidFill>
                          <a:srgbClr val="000000"/>
                        </a:solidFill>
                        <a:effectLst/>
                        <a:latin typeface="Calibri" panose="020F0502020204030204" pitchFamily="34" charset="0"/>
                      </a:endParaRPr>
                    </a:p>
                  </a:txBody>
                  <a:tcPr marL="274320" marR="3810" marT="3810" marB="0" anchor="b"/>
                </a:tc>
                <a:tc>
                  <a:txBody>
                    <a:bodyPr/>
                    <a:lstStyle/>
                    <a:p>
                      <a:pPr algn="r" fontAlgn="b"/>
                      <a:endParaRPr lang="en-US" sz="2400" b="1" i="0" u="none" strike="noStrike" dirty="0">
                        <a:solidFill>
                          <a:srgbClr val="000000"/>
                        </a:solidFill>
                        <a:effectLst/>
                        <a:latin typeface="Arial" panose="020B0604020202020204" pitchFamily="34" charset="0"/>
                      </a:endParaRPr>
                    </a:p>
                  </a:txBody>
                  <a:tcPr marL="3810" marR="3810" marT="3810" marB="0" anchor="b"/>
                </a:tc>
                <a:tc>
                  <a:txBody>
                    <a:bodyPr/>
                    <a:lstStyle/>
                    <a:p>
                      <a:pPr algn="r" fontAlgn="b"/>
                      <a:endParaRPr lang="en-US" sz="2400" b="1" i="0" u="none" strike="noStrike" dirty="0">
                        <a:solidFill>
                          <a:srgbClr val="000000"/>
                        </a:solidFill>
                        <a:effectLst/>
                        <a:latin typeface="Arial" panose="020B0604020202020204" pitchFamily="34" charset="0"/>
                      </a:endParaRPr>
                    </a:p>
                  </a:txBody>
                  <a:tcPr marL="3810" marR="3810" marT="3810" marB="0" anchor="b"/>
                </a:tc>
                <a:extLst>
                  <a:ext uri="{0D108BD9-81ED-4DB2-BD59-A6C34878D82A}">
                    <a16:rowId xmlns:a16="http://schemas.microsoft.com/office/drawing/2014/main" val="1840804728"/>
                  </a:ext>
                </a:extLst>
              </a:tr>
              <a:tr h="746290">
                <a:tc>
                  <a:txBody>
                    <a:bodyPr/>
                    <a:lstStyle/>
                    <a:p>
                      <a:pPr algn="l" fontAlgn="b"/>
                      <a:r>
                        <a:rPr lang="en-US" sz="2400" u="none" strike="noStrike" dirty="0">
                          <a:effectLst/>
                        </a:rPr>
                        <a:t>CHOOSES OR HAS INPUT IN CHOOSING HOW TO SPEND FREE TIME</a:t>
                      </a:r>
                      <a:endParaRPr lang="en-US" sz="2400" b="1" i="0" u="none" strike="noStrike" dirty="0">
                        <a:solidFill>
                          <a:srgbClr val="000000"/>
                        </a:solidFill>
                        <a:effectLst/>
                        <a:latin typeface="Calibri" panose="020F0502020204030204" pitchFamily="34" charset="0"/>
                      </a:endParaRPr>
                    </a:p>
                  </a:txBody>
                  <a:tcPr marL="3810" marR="3810" marT="3810" marB="0" anchor="b"/>
                </a:tc>
                <a:tc>
                  <a:txBody>
                    <a:bodyPr/>
                    <a:lstStyle/>
                    <a:p>
                      <a:pPr algn="r" fontAlgn="b"/>
                      <a:r>
                        <a:rPr lang="en-US" sz="2400" u="none" strike="noStrike" dirty="0">
                          <a:effectLst/>
                        </a:rPr>
                        <a:t>89%</a:t>
                      </a:r>
                      <a:endParaRPr lang="en-US" sz="2400" b="1" i="0" u="none" strike="noStrike" dirty="0">
                        <a:solidFill>
                          <a:srgbClr val="000000"/>
                        </a:solidFill>
                        <a:effectLst/>
                        <a:latin typeface="Arial" panose="020B0604020202020204" pitchFamily="34" charset="0"/>
                      </a:endParaRPr>
                    </a:p>
                  </a:txBody>
                  <a:tcPr marL="3810" marR="3810" marT="3810" marB="0" anchor="b"/>
                </a:tc>
                <a:tc>
                  <a:txBody>
                    <a:bodyPr/>
                    <a:lstStyle/>
                    <a:p>
                      <a:pPr algn="r" fontAlgn="b"/>
                      <a:r>
                        <a:rPr lang="en-US" sz="2400" b="1" u="none" strike="noStrike" dirty="0">
                          <a:effectLst/>
                        </a:rPr>
                        <a:t>94%</a:t>
                      </a:r>
                      <a:endParaRPr lang="en-US" sz="2400" b="1" i="0" u="none" strike="noStrike" dirty="0">
                        <a:solidFill>
                          <a:srgbClr val="00B050"/>
                        </a:solidFill>
                        <a:effectLst/>
                        <a:latin typeface="Arial" panose="020B0604020202020204" pitchFamily="34" charset="0"/>
                      </a:endParaRPr>
                    </a:p>
                  </a:txBody>
                  <a:tcPr marL="3810" marR="3810" marT="3810" marB="0" anchor="b"/>
                </a:tc>
                <a:extLst>
                  <a:ext uri="{0D108BD9-81ED-4DB2-BD59-A6C34878D82A}">
                    <a16:rowId xmlns:a16="http://schemas.microsoft.com/office/drawing/2014/main" val="3428380201"/>
                  </a:ext>
                </a:extLst>
              </a:tr>
              <a:tr h="352457">
                <a:tc>
                  <a:txBody>
                    <a:bodyPr/>
                    <a:lstStyle/>
                    <a:p>
                      <a:pPr algn="l" fontAlgn="b"/>
                      <a:endParaRPr lang="en-US" sz="2400" b="0" i="0" u="none" strike="noStrike" dirty="0">
                        <a:solidFill>
                          <a:srgbClr val="000000"/>
                        </a:solidFill>
                        <a:effectLst/>
                        <a:latin typeface="Calibri" panose="020F0502020204030204" pitchFamily="34" charset="0"/>
                      </a:endParaRPr>
                    </a:p>
                  </a:txBody>
                  <a:tcPr marL="274320" marR="3810" marT="3810" marB="0" anchor="b"/>
                </a:tc>
                <a:tc>
                  <a:txBody>
                    <a:bodyPr/>
                    <a:lstStyle/>
                    <a:p>
                      <a:pPr algn="r" fontAlgn="b"/>
                      <a:endParaRPr lang="en-US" sz="2400" b="1" i="0" u="none" strike="noStrike" dirty="0">
                        <a:solidFill>
                          <a:srgbClr val="000000"/>
                        </a:solidFill>
                        <a:effectLst/>
                        <a:latin typeface="Arial" panose="020B0604020202020204" pitchFamily="34" charset="0"/>
                      </a:endParaRPr>
                    </a:p>
                  </a:txBody>
                  <a:tcPr marL="3810" marR="3810" marT="3810" marB="0" anchor="b"/>
                </a:tc>
                <a:tc>
                  <a:txBody>
                    <a:bodyPr/>
                    <a:lstStyle/>
                    <a:p>
                      <a:pPr algn="r" fontAlgn="b"/>
                      <a:endParaRPr lang="en-US" sz="2400" b="1" i="0" u="none" strike="noStrike" dirty="0">
                        <a:solidFill>
                          <a:srgbClr val="00B050"/>
                        </a:solidFill>
                        <a:effectLst/>
                        <a:latin typeface="Arial" panose="020B0604020202020204" pitchFamily="34" charset="0"/>
                      </a:endParaRPr>
                    </a:p>
                  </a:txBody>
                  <a:tcPr marL="3810" marR="3810" marT="3810" marB="0" anchor="b"/>
                </a:tc>
                <a:extLst>
                  <a:ext uri="{0D108BD9-81ED-4DB2-BD59-A6C34878D82A}">
                    <a16:rowId xmlns:a16="http://schemas.microsoft.com/office/drawing/2014/main" val="2795604055"/>
                  </a:ext>
                </a:extLst>
              </a:tr>
            </a:tbl>
          </a:graphicData>
        </a:graphic>
      </p:graphicFrame>
    </p:spTree>
    <p:extLst>
      <p:ext uri="{BB962C8B-B14F-4D97-AF65-F5344CB8AC3E}">
        <p14:creationId xmlns:p14="http://schemas.microsoft.com/office/powerpoint/2010/main" val="1182394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Employment – higher than CA average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38496978"/>
              </p:ext>
            </p:extLst>
          </p:nvPr>
        </p:nvGraphicFramePr>
        <p:xfrm>
          <a:off x="1386746" y="1508355"/>
          <a:ext cx="6069132" cy="1053932"/>
        </p:xfrm>
        <a:graphic>
          <a:graphicData uri="http://schemas.openxmlformats.org/drawingml/2006/table">
            <a:tbl>
              <a:tblPr>
                <a:tableStyleId>{5C22544A-7EE6-4342-B048-85BDC9FD1C3A}</a:tableStyleId>
              </a:tblPr>
              <a:tblGrid>
                <a:gridCol w="4563070">
                  <a:extLst>
                    <a:ext uri="{9D8B030D-6E8A-4147-A177-3AD203B41FA5}">
                      <a16:colId xmlns:a16="http://schemas.microsoft.com/office/drawing/2014/main" val="4211947307"/>
                    </a:ext>
                  </a:extLst>
                </a:gridCol>
                <a:gridCol w="467177">
                  <a:extLst>
                    <a:ext uri="{9D8B030D-6E8A-4147-A177-3AD203B41FA5}">
                      <a16:colId xmlns:a16="http://schemas.microsoft.com/office/drawing/2014/main" val="1545817591"/>
                    </a:ext>
                  </a:extLst>
                </a:gridCol>
                <a:gridCol w="1038885">
                  <a:extLst>
                    <a:ext uri="{9D8B030D-6E8A-4147-A177-3AD203B41FA5}">
                      <a16:colId xmlns:a16="http://schemas.microsoft.com/office/drawing/2014/main" val="1159263168"/>
                    </a:ext>
                  </a:extLst>
                </a:gridCol>
              </a:tblGrid>
              <a:tr h="560643">
                <a:tc>
                  <a:txBody>
                    <a:bodyPr/>
                    <a:lstStyle/>
                    <a:p>
                      <a:pPr algn="l" fontAlgn="b"/>
                      <a:r>
                        <a:rPr lang="en-US" sz="2000" u="none" strike="noStrike" dirty="0">
                          <a:effectLst/>
                        </a:rPr>
                        <a:t>HAS PAID JOB – GROUP WITH OR WITHOUT PUBLICLY FUNDED SUPPORTS</a:t>
                      </a:r>
                      <a:endParaRPr lang="en-US" sz="2000" b="1" i="0" u="none" strike="noStrike" dirty="0">
                        <a:solidFill>
                          <a:srgbClr val="000000"/>
                        </a:solidFill>
                        <a:effectLst/>
                        <a:latin typeface="Calibri" panose="020F0502020204030204" pitchFamily="34" charset="0"/>
                      </a:endParaRPr>
                    </a:p>
                  </a:txBody>
                  <a:tcPr marL="3810" marR="3810" marT="3810" marB="0" anchor="b"/>
                </a:tc>
                <a:tc>
                  <a:txBody>
                    <a:bodyPr/>
                    <a:lstStyle/>
                    <a:p>
                      <a:pPr algn="l" fontAlgn="b"/>
                      <a:r>
                        <a:rPr lang="en-US" sz="1800" u="none" strike="noStrike" dirty="0">
                          <a:effectLst/>
                        </a:rPr>
                        <a:t> CA</a:t>
                      </a:r>
                      <a:endParaRPr lang="en-US" sz="1800" b="1" i="0" u="none" strike="noStrike" dirty="0">
                        <a:solidFill>
                          <a:srgbClr val="000000"/>
                        </a:solidFill>
                        <a:effectLst/>
                        <a:latin typeface="Arial" panose="020B0604020202020204" pitchFamily="34" charset="0"/>
                      </a:endParaRPr>
                    </a:p>
                  </a:txBody>
                  <a:tcPr marL="3810" marR="3810" marT="3810" marB="0" anchor="b"/>
                </a:tc>
                <a:tc>
                  <a:txBody>
                    <a:bodyPr/>
                    <a:lstStyle/>
                    <a:p>
                      <a:pPr algn="l" fontAlgn="b"/>
                      <a:r>
                        <a:rPr lang="en-US" sz="1800" u="none" strike="noStrike" dirty="0">
                          <a:effectLst/>
                        </a:rPr>
                        <a:t> SG/PRC</a:t>
                      </a:r>
                      <a:endParaRPr lang="en-US" sz="1800" b="0" i="0" u="none" strike="noStrike" dirty="0">
                        <a:solidFill>
                          <a:srgbClr val="000000"/>
                        </a:solidFill>
                        <a:effectLst/>
                        <a:latin typeface="Calibri" panose="020F0502020204030204" pitchFamily="34" charset="0"/>
                      </a:endParaRPr>
                    </a:p>
                  </a:txBody>
                  <a:tcPr marL="3810" marR="3810" marT="3810" marB="0" anchor="b"/>
                </a:tc>
                <a:extLst>
                  <a:ext uri="{0D108BD9-81ED-4DB2-BD59-A6C34878D82A}">
                    <a16:rowId xmlns:a16="http://schemas.microsoft.com/office/drawing/2014/main" val="3894595481"/>
                  </a:ext>
                </a:extLst>
              </a:tr>
              <a:tr h="440522">
                <a:tc>
                  <a:txBody>
                    <a:bodyPr/>
                    <a:lstStyle/>
                    <a:p>
                      <a:pPr algn="l" fontAlgn="b"/>
                      <a:r>
                        <a:rPr lang="en-US" sz="1600" u="none" strike="noStrike" dirty="0">
                          <a:effectLst/>
                        </a:rPr>
                        <a:t>Yes</a:t>
                      </a:r>
                      <a:endParaRPr lang="en-US" sz="1600" b="0" i="0" u="none" strike="noStrike" dirty="0">
                        <a:solidFill>
                          <a:srgbClr val="000000"/>
                        </a:solidFill>
                        <a:effectLst/>
                        <a:latin typeface="Calibri" panose="020F0502020204030204" pitchFamily="34" charset="0"/>
                      </a:endParaRPr>
                    </a:p>
                  </a:txBody>
                  <a:tcPr marL="274320" marR="3810" marT="3810" marB="0" anchor="b"/>
                </a:tc>
                <a:tc>
                  <a:txBody>
                    <a:bodyPr/>
                    <a:lstStyle/>
                    <a:p>
                      <a:pPr algn="l" fontAlgn="b"/>
                      <a:r>
                        <a:rPr lang="en-US" sz="1800" b="1" i="0" u="none" strike="noStrike" dirty="0">
                          <a:solidFill>
                            <a:srgbClr val="000000"/>
                          </a:solidFill>
                          <a:effectLst/>
                          <a:latin typeface="Arial" panose="020B0604020202020204" pitchFamily="34" charset="0"/>
                        </a:rPr>
                        <a:t>29%</a:t>
                      </a:r>
                    </a:p>
                  </a:txBody>
                  <a:tcPr marL="3810" marR="3810" marT="3810" marB="0" anchor="b"/>
                </a:tc>
                <a:tc>
                  <a:txBody>
                    <a:bodyPr/>
                    <a:lstStyle/>
                    <a:p>
                      <a:pPr algn="l" fontAlgn="b"/>
                      <a:r>
                        <a:rPr lang="en-US" sz="1800" b="1" i="0" u="none" strike="noStrike" dirty="0">
                          <a:solidFill>
                            <a:srgbClr val="00B050"/>
                          </a:solidFill>
                          <a:effectLst/>
                          <a:latin typeface="Arial" panose="020B0604020202020204" pitchFamily="34" charset="0"/>
                        </a:rPr>
                        <a:t>     56%</a:t>
                      </a:r>
                    </a:p>
                  </a:txBody>
                  <a:tcPr marL="3810" marR="3810" marT="3810" marB="0" anchor="b"/>
                </a:tc>
                <a:extLst>
                  <a:ext uri="{0D108BD9-81ED-4DB2-BD59-A6C34878D82A}">
                    <a16:rowId xmlns:a16="http://schemas.microsoft.com/office/drawing/2014/main" val="3208488117"/>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776822011"/>
              </p:ext>
            </p:extLst>
          </p:nvPr>
        </p:nvGraphicFramePr>
        <p:xfrm>
          <a:off x="2590800" y="2829155"/>
          <a:ext cx="6940400" cy="1273922"/>
        </p:xfrm>
        <a:graphic>
          <a:graphicData uri="http://schemas.openxmlformats.org/drawingml/2006/table">
            <a:tbl>
              <a:tblPr>
                <a:tableStyleId>{5C22544A-7EE6-4342-B048-85BDC9FD1C3A}</a:tableStyleId>
              </a:tblPr>
              <a:tblGrid>
                <a:gridCol w="5028444">
                  <a:extLst>
                    <a:ext uri="{9D8B030D-6E8A-4147-A177-3AD203B41FA5}">
                      <a16:colId xmlns:a16="http://schemas.microsoft.com/office/drawing/2014/main" val="3903428677"/>
                    </a:ext>
                  </a:extLst>
                </a:gridCol>
                <a:gridCol w="770028">
                  <a:extLst>
                    <a:ext uri="{9D8B030D-6E8A-4147-A177-3AD203B41FA5}">
                      <a16:colId xmlns:a16="http://schemas.microsoft.com/office/drawing/2014/main" val="3049069068"/>
                    </a:ext>
                  </a:extLst>
                </a:gridCol>
                <a:gridCol w="1141928">
                  <a:extLst>
                    <a:ext uri="{9D8B030D-6E8A-4147-A177-3AD203B41FA5}">
                      <a16:colId xmlns:a16="http://schemas.microsoft.com/office/drawing/2014/main" val="4096867181"/>
                    </a:ext>
                  </a:extLst>
                </a:gridCol>
              </a:tblGrid>
              <a:tr h="988040">
                <a:tc>
                  <a:txBody>
                    <a:bodyPr/>
                    <a:lstStyle/>
                    <a:p>
                      <a:pPr algn="l" fontAlgn="b"/>
                      <a:r>
                        <a:rPr lang="en-US" sz="1800" u="none" strike="noStrike" dirty="0">
                          <a:effectLst/>
                        </a:rPr>
                        <a:t>NUMBER OF HOURS WORKED DURING TWO-WEEK PERIOD IN PAID GROUP JOB IN COMMUNITY-BASED SETTING</a:t>
                      </a:r>
                      <a:endParaRPr lang="en-US" sz="1800" b="1" i="0" u="none" strike="noStrike" dirty="0">
                        <a:solidFill>
                          <a:srgbClr val="000000"/>
                        </a:solidFill>
                        <a:effectLst/>
                        <a:latin typeface="Calibri" panose="020F0502020204030204" pitchFamily="34" charset="0"/>
                      </a:endParaRPr>
                    </a:p>
                  </a:txBody>
                  <a:tcPr marL="3810" marR="3810" marT="3810" marB="0" anchor="b"/>
                </a:tc>
                <a:tc>
                  <a:txBody>
                    <a:bodyPr/>
                    <a:lstStyle/>
                    <a:p>
                      <a:pPr algn="l" fontAlgn="b"/>
                      <a:r>
                        <a:rPr lang="en-US" sz="1800" u="none" strike="noStrike" dirty="0">
                          <a:effectLst/>
                        </a:rPr>
                        <a:t> CA</a:t>
                      </a:r>
                      <a:endParaRPr lang="en-US" sz="1800" b="1" i="0" u="none" strike="noStrike" dirty="0">
                        <a:solidFill>
                          <a:srgbClr val="000000"/>
                        </a:solidFill>
                        <a:effectLst/>
                        <a:latin typeface="Arial" panose="020B0604020202020204" pitchFamily="34" charset="0"/>
                      </a:endParaRPr>
                    </a:p>
                  </a:txBody>
                  <a:tcPr marL="3810" marR="3810" marT="3810" marB="0" anchor="b"/>
                </a:tc>
                <a:tc>
                  <a:txBody>
                    <a:bodyPr/>
                    <a:lstStyle/>
                    <a:p>
                      <a:pPr algn="l" fontAlgn="b"/>
                      <a:r>
                        <a:rPr lang="en-US" sz="1800" u="none" strike="noStrike" dirty="0">
                          <a:effectLst/>
                        </a:rPr>
                        <a:t> SG/PRC</a:t>
                      </a:r>
                      <a:endParaRPr lang="en-US" sz="1800" b="0" i="0" u="none" strike="noStrike" dirty="0">
                        <a:solidFill>
                          <a:srgbClr val="000000"/>
                        </a:solidFill>
                        <a:effectLst/>
                        <a:latin typeface="Arial" panose="020B0604020202020204" pitchFamily="34" charset="0"/>
                      </a:endParaRPr>
                    </a:p>
                  </a:txBody>
                  <a:tcPr marL="3810" marR="3810" marT="3810" marB="0" anchor="b"/>
                </a:tc>
                <a:extLst>
                  <a:ext uri="{0D108BD9-81ED-4DB2-BD59-A6C34878D82A}">
                    <a16:rowId xmlns:a16="http://schemas.microsoft.com/office/drawing/2014/main" val="796791552"/>
                  </a:ext>
                </a:extLst>
              </a:tr>
              <a:tr h="285882">
                <a:tc>
                  <a:txBody>
                    <a:bodyPr/>
                    <a:lstStyle/>
                    <a:p>
                      <a:pPr algn="l" fontAlgn="b"/>
                      <a:endParaRPr lang="en-US" sz="1800" b="0" i="0" u="none" strike="noStrike" dirty="0">
                        <a:solidFill>
                          <a:srgbClr val="000000"/>
                        </a:solidFill>
                        <a:effectLst/>
                        <a:latin typeface="Calibri" panose="020F0502020204030204" pitchFamily="34" charset="0"/>
                      </a:endParaRPr>
                    </a:p>
                  </a:txBody>
                  <a:tcPr marL="274320" marR="3810" marT="3810" marB="0" anchor="b"/>
                </a:tc>
                <a:tc>
                  <a:txBody>
                    <a:bodyPr/>
                    <a:lstStyle/>
                    <a:p>
                      <a:pPr algn="l" fontAlgn="ctr"/>
                      <a:r>
                        <a:rPr lang="en-US" sz="1800" u="none" strike="noStrike" dirty="0">
                          <a:effectLst/>
                        </a:rPr>
                        <a:t>34.8%</a:t>
                      </a:r>
                      <a:endParaRPr lang="en-US" sz="1800" b="1" i="0" u="none" strike="noStrike" dirty="0">
                        <a:solidFill>
                          <a:srgbClr val="000000"/>
                        </a:solidFill>
                        <a:effectLst/>
                        <a:latin typeface="Arial" panose="020B0604020202020204" pitchFamily="34" charset="0"/>
                      </a:endParaRPr>
                    </a:p>
                  </a:txBody>
                  <a:tcPr marL="3810" marR="3810" marT="3810" marB="0" anchor="ctr"/>
                </a:tc>
                <a:tc>
                  <a:txBody>
                    <a:bodyPr/>
                    <a:lstStyle/>
                    <a:p>
                      <a:pPr algn="l" fontAlgn="ctr"/>
                      <a:r>
                        <a:rPr lang="en-US" sz="1800" b="1" u="none" strike="noStrike" dirty="0">
                          <a:solidFill>
                            <a:srgbClr val="00B050"/>
                          </a:solidFill>
                          <a:effectLst/>
                        </a:rPr>
                        <a:t>37%</a:t>
                      </a:r>
                      <a:endParaRPr lang="en-US" sz="1800" b="1" i="0" u="none" strike="noStrike" dirty="0">
                        <a:solidFill>
                          <a:srgbClr val="00B050"/>
                        </a:solidFill>
                        <a:effectLst/>
                        <a:latin typeface="Arial" panose="020B0604020202020204" pitchFamily="34" charset="0"/>
                      </a:endParaRPr>
                    </a:p>
                  </a:txBody>
                  <a:tcPr marL="3810" marR="3810" marT="3810" marB="0" anchor="ctr"/>
                </a:tc>
                <a:extLst>
                  <a:ext uri="{0D108BD9-81ED-4DB2-BD59-A6C34878D82A}">
                    <a16:rowId xmlns:a16="http://schemas.microsoft.com/office/drawing/2014/main" val="2229893662"/>
                  </a:ext>
                </a:extLst>
              </a:tr>
            </a:tbl>
          </a:graphicData>
        </a:graphic>
      </p:graphicFrame>
      <p:graphicFrame>
        <p:nvGraphicFramePr>
          <p:cNvPr id="3" name="Table 2">
            <a:extLst>
              <a:ext uri="{FF2B5EF4-FFF2-40B4-BE49-F238E27FC236}">
                <a16:creationId xmlns:a16="http://schemas.microsoft.com/office/drawing/2014/main" id="{FFBCE6BD-9F03-484D-9072-7E5E320CF83A}"/>
              </a:ext>
            </a:extLst>
          </p:cNvPr>
          <p:cNvGraphicFramePr>
            <a:graphicFrameLocks noGrp="1"/>
          </p:cNvGraphicFramePr>
          <p:nvPr>
            <p:extLst>
              <p:ext uri="{D42A27DB-BD31-4B8C-83A1-F6EECF244321}">
                <p14:modId xmlns:p14="http://schemas.microsoft.com/office/powerpoint/2010/main" val="3735234156"/>
              </p:ext>
            </p:extLst>
          </p:nvPr>
        </p:nvGraphicFramePr>
        <p:xfrm>
          <a:off x="1100137" y="4348481"/>
          <a:ext cx="6438011" cy="2514600"/>
        </p:xfrm>
        <a:graphic>
          <a:graphicData uri="http://schemas.openxmlformats.org/drawingml/2006/table">
            <a:tbl>
              <a:tblPr/>
              <a:tblGrid>
                <a:gridCol w="6438011">
                  <a:extLst>
                    <a:ext uri="{9D8B030D-6E8A-4147-A177-3AD203B41FA5}">
                      <a16:colId xmlns:a16="http://schemas.microsoft.com/office/drawing/2014/main" val="2180005829"/>
                    </a:ext>
                  </a:extLst>
                </a:gridCol>
              </a:tblGrid>
              <a:tr h="2514600">
                <a:tc>
                  <a:txBody>
                    <a:bodyPr/>
                    <a:lstStyle/>
                    <a:p>
                      <a:r>
                        <a:rPr lang="en-US" dirty="0"/>
                        <a:t>JOB INDUSTRY –                                              CA      SG/PRC</a:t>
                      </a:r>
                    </a:p>
                    <a:p>
                      <a:r>
                        <a:rPr lang="en-US" dirty="0"/>
                        <a:t>FOOD PREPARATION AND FOOD SERVICE           13%      </a:t>
                      </a:r>
                      <a:r>
                        <a:rPr lang="en-US" dirty="0">
                          <a:solidFill>
                            <a:srgbClr val="00B050"/>
                          </a:solidFill>
                        </a:rPr>
                        <a:t>20%</a:t>
                      </a:r>
                    </a:p>
                    <a:p>
                      <a:endParaRPr lang="en-US" dirty="0"/>
                    </a:p>
                    <a:p>
                      <a:r>
                        <a:rPr lang="en-US" dirty="0"/>
                        <a:t>BUILDING AND GROUNDS CLEANING OR            28%      </a:t>
                      </a:r>
                      <a:r>
                        <a:rPr lang="en-US" dirty="0">
                          <a:solidFill>
                            <a:srgbClr val="00B050"/>
                          </a:solidFill>
                        </a:rPr>
                        <a:t>33%</a:t>
                      </a:r>
                    </a:p>
                    <a:p>
                      <a:r>
                        <a:rPr lang="en-US" dirty="0"/>
                        <a:t>MAINTENANCE</a:t>
                      </a:r>
                    </a:p>
                    <a:p>
                      <a:endParaRPr lang="en-US" dirty="0"/>
                    </a:p>
                    <a:p>
                      <a:r>
                        <a:rPr lang="en-US" dirty="0"/>
                        <a:t>INDIVIDUAL, COMPETITVE EMPLOYMENT           31%      30%</a:t>
                      </a:r>
                    </a:p>
                    <a:p>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651373996"/>
                  </a:ext>
                </a:extLst>
              </a:tr>
            </a:tbl>
          </a:graphicData>
        </a:graphic>
      </p:graphicFrame>
    </p:spTree>
    <p:extLst>
      <p:ext uri="{BB962C8B-B14F-4D97-AF65-F5344CB8AC3E}">
        <p14:creationId xmlns:p14="http://schemas.microsoft.com/office/powerpoint/2010/main" val="2938227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Service Coordinator – Higher or at CA average</a:t>
            </a:r>
          </a:p>
        </p:txBody>
      </p:sp>
      <p:graphicFrame>
        <p:nvGraphicFramePr>
          <p:cNvPr id="6" name="Content Placeholder 5">
            <a:extLst>
              <a:ext uri="{FF2B5EF4-FFF2-40B4-BE49-F238E27FC236}">
                <a16:creationId xmlns:a16="http://schemas.microsoft.com/office/drawing/2014/main" id="{FF250A46-2122-4D70-8A14-6E4775D904AC}"/>
              </a:ext>
            </a:extLst>
          </p:cNvPr>
          <p:cNvGraphicFramePr>
            <a:graphicFrameLocks noGrp="1"/>
          </p:cNvGraphicFramePr>
          <p:nvPr>
            <p:ph idx="1"/>
            <p:extLst>
              <p:ext uri="{D42A27DB-BD31-4B8C-83A1-F6EECF244321}">
                <p14:modId xmlns:p14="http://schemas.microsoft.com/office/powerpoint/2010/main" val="3727044600"/>
              </p:ext>
            </p:extLst>
          </p:nvPr>
        </p:nvGraphicFramePr>
        <p:xfrm>
          <a:off x="480645" y="1930400"/>
          <a:ext cx="11183817" cy="4675907"/>
        </p:xfrm>
        <a:graphic>
          <a:graphicData uri="http://schemas.openxmlformats.org/drawingml/2006/table">
            <a:tbl>
              <a:tblPr/>
              <a:tblGrid>
                <a:gridCol w="9572890">
                  <a:extLst>
                    <a:ext uri="{9D8B030D-6E8A-4147-A177-3AD203B41FA5}">
                      <a16:colId xmlns:a16="http://schemas.microsoft.com/office/drawing/2014/main" val="3503371817"/>
                    </a:ext>
                  </a:extLst>
                </a:gridCol>
                <a:gridCol w="721246">
                  <a:extLst>
                    <a:ext uri="{9D8B030D-6E8A-4147-A177-3AD203B41FA5}">
                      <a16:colId xmlns:a16="http://schemas.microsoft.com/office/drawing/2014/main" val="3474884807"/>
                    </a:ext>
                  </a:extLst>
                </a:gridCol>
                <a:gridCol w="889681">
                  <a:extLst>
                    <a:ext uri="{9D8B030D-6E8A-4147-A177-3AD203B41FA5}">
                      <a16:colId xmlns:a16="http://schemas.microsoft.com/office/drawing/2014/main" val="3682671375"/>
                    </a:ext>
                  </a:extLst>
                </a:gridCol>
              </a:tblGrid>
              <a:tr h="590606">
                <a:tc>
                  <a:txBody>
                    <a:bodyPr/>
                    <a:lstStyle/>
                    <a:p>
                      <a:pPr algn="ctr" rtl="0" fontAlgn="ctr"/>
                      <a:r>
                        <a:rPr lang="en-US" sz="2800" b="1" i="0" u="none" strike="noStrike" dirty="0">
                          <a:solidFill>
                            <a:srgbClr val="000000"/>
                          </a:solidFill>
                          <a:effectLst/>
                          <a:latin typeface="Trebuchet MS" panose="020B0603020202020204" pitchFamily="34" charset="0"/>
                        </a:rPr>
                        <a:t>Service Coordinator</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algn="ctr" rtl="0" fontAlgn="ctr"/>
                      <a:r>
                        <a:rPr lang="en-US" sz="2400" b="1" i="0" u="none" strike="noStrike">
                          <a:solidFill>
                            <a:srgbClr val="000000"/>
                          </a:solidFill>
                          <a:effectLst/>
                          <a:latin typeface="Trebuchet MS" panose="020B0603020202020204" pitchFamily="34" charset="0"/>
                        </a:rPr>
                        <a:t>CA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algn="ctr" rtl="0" fontAlgn="ctr"/>
                      <a:r>
                        <a:rPr lang="en-US" sz="2400" b="1" i="0" u="none" strike="noStrike" dirty="0">
                          <a:solidFill>
                            <a:srgbClr val="000000"/>
                          </a:solidFill>
                          <a:effectLst/>
                          <a:latin typeface="Arial" panose="020B0604020202020204" pitchFamily="34" charset="0"/>
                        </a:rPr>
                        <a:t>SG/PRC</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extLst>
                  <a:ext uri="{0D108BD9-81ED-4DB2-BD59-A6C34878D82A}">
                    <a16:rowId xmlns:a16="http://schemas.microsoft.com/office/drawing/2014/main" val="164068252"/>
                  </a:ext>
                </a:extLst>
              </a:tr>
              <a:tr h="458855">
                <a:tc>
                  <a:txBody>
                    <a:bodyPr/>
                    <a:lstStyle/>
                    <a:p>
                      <a:pPr algn="l" rtl="0" fontAlgn="ctr"/>
                      <a:r>
                        <a:rPr lang="en-US" sz="2400" b="1" i="0" u="none" strike="noStrike" dirty="0">
                          <a:solidFill>
                            <a:srgbClr val="000000"/>
                          </a:solidFill>
                          <a:effectLst/>
                          <a:latin typeface="Trebuchet MS" panose="020B0603020202020204" pitchFamily="34" charset="0"/>
                        </a:rPr>
                        <a:t>MET CASE MANAGER/SERVICE COORDINATOR</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algn="r" rtl="0" fontAlgn="ctr"/>
                      <a:r>
                        <a:rPr lang="en-US" sz="2000" b="1" i="0" u="none" strike="noStrike">
                          <a:solidFill>
                            <a:srgbClr val="000000"/>
                          </a:solidFill>
                          <a:effectLst/>
                          <a:latin typeface="Trebuchet MS" panose="020B0603020202020204" pitchFamily="34" charset="0"/>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algn="r" rtl="0" fontAlgn="ctr"/>
                      <a:r>
                        <a:rPr lang="en-US" sz="2000" b="1" i="0" u="none" strike="noStrike">
                          <a:solidFill>
                            <a:srgbClr val="000000"/>
                          </a:solidFill>
                          <a:effectLst/>
                          <a:latin typeface="Trebuchet MS" panose="020B0603020202020204" pitchFamily="34" charset="0"/>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extLst>
                  <a:ext uri="{0D108BD9-81ED-4DB2-BD59-A6C34878D82A}">
                    <a16:rowId xmlns:a16="http://schemas.microsoft.com/office/drawing/2014/main" val="2660478498"/>
                  </a:ext>
                </a:extLst>
              </a:tr>
              <a:tr h="454313">
                <a:tc>
                  <a:txBody>
                    <a:bodyPr/>
                    <a:lstStyle/>
                    <a:p>
                      <a:pPr algn="l" rtl="0" fontAlgn="ctr"/>
                      <a:r>
                        <a:rPr lang="en-US" sz="2000" b="1" i="0" u="none" strike="noStrike" dirty="0">
                          <a:solidFill>
                            <a:srgbClr val="000000"/>
                          </a:solidFill>
                          <a:effectLst/>
                          <a:latin typeface="Trebuchet MS" panose="020B0603020202020204" pitchFamily="34" charset="0"/>
                        </a:rPr>
                        <a:t>Yes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algn="r" rtl="0" fontAlgn="ctr"/>
                      <a:r>
                        <a:rPr lang="en-US" sz="2400" b="1" i="0" u="none" strike="noStrike" dirty="0">
                          <a:solidFill>
                            <a:srgbClr val="000000"/>
                          </a:solidFill>
                          <a:effectLst/>
                          <a:latin typeface="Trebuchet MS" panose="020B0603020202020204" pitchFamily="34" charset="0"/>
                        </a:rPr>
                        <a:t>93%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algn="r" rtl="0" fontAlgn="ctr"/>
                      <a:r>
                        <a:rPr lang="en-US" sz="2400" b="1" i="0" u="none" strike="noStrike">
                          <a:solidFill>
                            <a:srgbClr val="000000"/>
                          </a:solidFill>
                          <a:effectLst/>
                          <a:latin typeface="Arial" panose="020B0604020202020204" pitchFamily="34" charset="0"/>
                        </a:rPr>
                        <a:t>94%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extLst>
                  <a:ext uri="{0D108BD9-81ED-4DB2-BD59-A6C34878D82A}">
                    <a16:rowId xmlns:a16="http://schemas.microsoft.com/office/drawing/2014/main" val="3358661772"/>
                  </a:ext>
                </a:extLst>
              </a:tr>
              <a:tr h="458855">
                <a:tc>
                  <a:txBody>
                    <a:bodyPr/>
                    <a:lstStyle/>
                    <a:p>
                      <a:pPr algn="l" rtl="0" fontAlgn="ctr"/>
                      <a:r>
                        <a:rPr lang="en-US" sz="2400" b="1" i="0" u="none" strike="noStrike" dirty="0">
                          <a:solidFill>
                            <a:srgbClr val="000000"/>
                          </a:solidFill>
                          <a:effectLst/>
                          <a:latin typeface="Trebuchet MS" panose="020B0603020202020204" pitchFamily="34" charset="0"/>
                        </a:rPr>
                        <a:t>CASE MANAGER/SERVICE COORDINATOR ASKS WHAT PERSON WANTS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algn="r" rtl="0" fontAlgn="ctr"/>
                      <a:r>
                        <a:rPr lang="en-US" sz="2400" b="1" i="0" u="none" strike="noStrike">
                          <a:solidFill>
                            <a:srgbClr val="000000"/>
                          </a:solidFill>
                          <a:effectLst/>
                          <a:latin typeface="Trebuchet MS" panose="020B0603020202020204" pitchFamily="34" charset="0"/>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algn="r" rtl="0" fontAlgn="ctr"/>
                      <a:r>
                        <a:rPr lang="en-US" sz="2400" b="1" i="0" u="none" strike="noStrike">
                          <a:solidFill>
                            <a:srgbClr val="000000"/>
                          </a:solidFill>
                          <a:effectLst/>
                          <a:latin typeface="Trebuchet MS" panose="020B0603020202020204" pitchFamily="34" charset="0"/>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extLst>
                  <a:ext uri="{0D108BD9-81ED-4DB2-BD59-A6C34878D82A}">
                    <a16:rowId xmlns:a16="http://schemas.microsoft.com/office/drawing/2014/main" val="3766577259"/>
                  </a:ext>
                </a:extLst>
              </a:tr>
              <a:tr h="454313">
                <a:tc>
                  <a:txBody>
                    <a:bodyPr/>
                    <a:lstStyle/>
                    <a:p>
                      <a:pPr algn="l" rtl="0" fontAlgn="ctr"/>
                      <a:r>
                        <a:rPr lang="en-US" sz="2000" b="1" i="0" u="none" strike="noStrike" dirty="0">
                          <a:solidFill>
                            <a:srgbClr val="000000"/>
                          </a:solidFill>
                          <a:effectLst/>
                          <a:latin typeface="Trebuchet MS" panose="020B0603020202020204" pitchFamily="34" charset="0"/>
                        </a:rPr>
                        <a:t>Yes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algn="r" rtl="0" fontAlgn="ctr"/>
                      <a:r>
                        <a:rPr lang="en-US" sz="2400" b="1" i="0" u="none" strike="noStrike">
                          <a:solidFill>
                            <a:srgbClr val="000000"/>
                          </a:solidFill>
                          <a:effectLst/>
                          <a:latin typeface="Trebuchet MS" panose="020B0603020202020204" pitchFamily="34" charset="0"/>
                        </a:rPr>
                        <a:t>84%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algn="r" rtl="0" fontAlgn="ctr"/>
                      <a:r>
                        <a:rPr lang="en-US" sz="2400" b="1" i="0" u="none" strike="noStrike" dirty="0">
                          <a:solidFill>
                            <a:srgbClr val="00B050"/>
                          </a:solidFill>
                          <a:effectLst/>
                          <a:latin typeface="Arial" panose="020B0604020202020204" pitchFamily="34" charset="0"/>
                        </a:rPr>
                        <a:t>90%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extLst>
                  <a:ext uri="{0D108BD9-81ED-4DB2-BD59-A6C34878D82A}">
                    <a16:rowId xmlns:a16="http://schemas.microsoft.com/office/drawing/2014/main" val="1892504163"/>
                  </a:ext>
                </a:extLst>
              </a:tr>
              <a:tr h="542306">
                <a:tc>
                  <a:txBody>
                    <a:bodyPr/>
                    <a:lstStyle/>
                    <a:p>
                      <a:pPr algn="l" rtl="0" fontAlgn="ctr"/>
                      <a:r>
                        <a:rPr lang="en-US" sz="2400" b="1" i="0" u="none" strike="noStrike" dirty="0">
                          <a:solidFill>
                            <a:srgbClr val="000000"/>
                          </a:solidFill>
                          <a:effectLst/>
                          <a:latin typeface="Trebuchet MS" panose="020B0603020202020204" pitchFamily="34" charset="0"/>
                        </a:rPr>
                        <a:t>ABLE TO CONTACT CASE MANAGER/SERVICE COORDINATOR WHEN WANTS TO</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algn="r" rtl="0" fontAlgn="ctr"/>
                      <a:r>
                        <a:rPr lang="en-US" sz="2400" b="1" i="0" u="none" strike="noStrike">
                          <a:solidFill>
                            <a:srgbClr val="000000"/>
                          </a:solidFill>
                          <a:effectLst/>
                          <a:latin typeface="Trebuchet MS" panose="020B0603020202020204" pitchFamily="34" charset="0"/>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algn="r" rtl="0" fontAlgn="ctr"/>
                      <a:r>
                        <a:rPr lang="en-US" sz="2400" b="1" i="0" u="none" strike="noStrike">
                          <a:solidFill>
                            <a:srgbClr val="000000"/>
                          </a:solidFill>
                          <a:effectLst/>
                          <a:latin typeface="Trebuchet MS" panose="020B0603020202020204" pitchFamily="34" charset="0"/>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extLst>
                  <a:ext uri="{0D108BD9-81ED-4DB2-BD59-A6C34878D82A}">
                    <a16:rowId xmlns:a16="http://schemas.microsoft.com/office/drawing/2014/main" val="1589809323"/>
                  </a:ext>
                </a:extLst>
              </a:tr>
              <a:tr h="454313">
                <a:tc>
                  <a:txBody>
                    <a:bodyPr/>
                    <a:lstStyle/>
                    <a:p>
                      <a:pPr algn="l" rtl="0" fontAlgn="ctr"/>
                      <a:r>
                        <a:rPr lang="en-US" sz="2000" b="1" i="0" u="none" strike="noStrike" dirty="0">
                          <a:solidFill>
                            <a:srgbClr val="000000"/>
                          </a:solidFill>
                          <a:effectLst/>
                          <a:latin typeface="Trebuchet MS" panose="020B0603020202020204" pitchFamily="34" charset="0"/>
                        </a:rPr>
                        <a:t>Yes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algn="r" rtl="0" fontAlgn="ctr"/>
                      <a:r>
                        <a:rPr lang="en-US" sz="2400" b="1" i="0" u="none" strike="noStrike" dirty="0">
                          <a:solidFill>
                            <a:srgbClr val="000000"/>
                          </a:solidFill>
                          <a:effectLst/>
                          <a:latin typeface="Trebuchet MS" panose="020B0603020202020204" pitchFamily="34" charset="0"/>
                        </a:rPr>
                        <a:t>84%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algn="r" rtl="0" fontAlgn="ctr"/>
                      <a:r>
                        <a:rPr lang="en-US" sz="2400" b="1" i="0" u="none" strike="noStrike">
                          <a:solidFill>
                            <a:srgbClr val="000000"/>
                          </a:solidFill>
                          <a:effectLst/>
                          <a:latin typeface="Arial" panose="020B0604020202020204" pitchFamily="34" charset="0"/>
                        </a:rPr>
                        <a:t>82%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extLst>
                  <a:ext uri="{0D108BD9-81ED-4DB2-BD59-A6C34878D82A}">
                    <a16:rowId xmlns:a16="http://schemas.microsoft.com/office/drawing/2014/main" val="3483254292"/>
                  </a:ext>
                </a:extLst>
              </a:tr>
              <a:tr h="458855">
                <a:tc>
                  <a:txBody>
                    <a:bodyPr/>
                    <a:lstStyle/>
                    <a:p>
                      <a:pPr algn="l" rtl="0" fontAlgn="ctr"/>
                      <a:r>
                        <a:rPr lang="en-US" sz="2400" b="1" i="0" u="none" strike="noStrike" dirty="0">
                          <a:solidFill>
                            <a:srgbClr val="000000"/>
                          </a:solidFill>
                          <a:effectLst/>
                          <a:latin typeface="Trebuchet MS" panose="020B0603020202020204" pitchFamily="34" charset="0"/>
                        </a:rPr>
                        <a:t>STAFF COME AND LEAVE ON TIME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algn="r" rtl="0" fontAlgn="ctr"/>
                      <a:r>
                        <a:rPr lang="en-US" sz="2400" b="1" i="0" u="none" strike="noStrike" dirty="0">
                          <a:solidFill>
                            <a:srgbClr val="000000"/>
                          </a:solidFill>
                          <a:effectLst/>
                          <a:latin typeface="Trebuchet MS" panose="020B0603020202020204" pitchFamily="34" charset="0"/>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algn="r" rtl="0" fontAlgn="ctr"/>
                      <a:r>
                        <a:rPr lang="en-US" sz="2400" b="1" i="0" u="none" strike="noStrike">
                          <a:solidFill>
                            <a:srgbClr val="000000"/>
                          </a:solidFill>
                          <a:effectLst/>
                          <a:latin typeface="Trebuchet MS" panose="020B0603020202020204" pitchFamily="34" charset="0"/>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extLst>
                  <a:ext uri="{0D108BD9-81ED-4DB2-BD59-A6C34878D82A}">
                    <a16:rowId xmlns:a16="http://schemas.microsoft.com/office/drawing/2014/main" val="1257175531"/>
                  </a:ext>
                </a:extLst>
              </a:tr>
              <a:tr h="454313">
                <a:tc>
                  <a:txBody>
                    <a:bodyPr/>
                    <a:lstStyle/>
                    <a:p>
                      <a:pPr algn="l" rtl="0" fontAlgn="ctr"/>
                      <a:r>
                        <a:rPr lang="en-US" sz="2000" b="1" i="0" u="none" strike="noStrike">
                          <a:solidFill>
                            <a:srgbClr val="000000"/>
                          </a:solidFill>
                          <a:effectLst/>
                          <a:latin typeface="Trebuchet MS" panose="020B0603020202020204" pitchFamily="34" charset="0"/>
                        </a:rPr>
                        <a:t>Yes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algn="r" rtl="0" fontAlgn="ctr"/>
                      <a:r>
                        <a:rPr lang="en-US" sz="2400" b="1" i="0" u="none" strike="noStrike" dirty="0">
                          <a:solidFill>
                            <a:srgbClr val="000000"/>
                          </a:solidFill>
                          <a:effectLst/>
                          <a:latin typeface="Trebuchet MS" panose="020B0603020202020204" pitchFamily="34" charset="0"/>
                        </a:rPr>
                        <a:t>93%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tc>
                  <a:txBody>
                    <a:bodyPr/>
                    <a:lstStyle/>
                    <a:p>
                      <a:pPr algn="r" rtl="0" fontAlgn="ctr"/>
                      <a:r>
                        <a:rPr lang="en-US" sz="2400" b="1" i="0" u="none" strike="noStrike" dirty="0">
                          <a:solidFill>
                            <a:srgbClr val="000000"/>
                          </a:solidFill>
                          <a:effectLst/>
                          <a:latin typeface="Trebuchet MS" panose="020B0603020202020204" pitchFamily="34" charset="0"/>
                        </a:rPr>
                        <a:t>92%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EF4E8"/>
                    </a:solidFill>
                  </a:tcPr>
                </a:tc>
                <a:extLst>
                  <a:ext uri="{0D108BD9-81ED-4DB2-BD59-A6C34878D82A}">
                    <a16:rowId xmlns:a16="http://schemas.microsoft.com/office/drawing/2014/main" val="4010313884"/>
                  </a:ext>
                </a:extLst>
              </a:tr>
            </a:tbl>
          </a:graphicData>
        </a:graphic>
      </p:graphicFrame>
    </p:spTree>
    <p:extLst>
      <p:ext uri="{BB962C8B-B14F-4D97-AF65-F5344CB8AC3E}">
        <p14:creationId xmlns:p14="http://schemas.microsoft.com/office/powerpoint/2010/main" val="997631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dirty="0"/>
              <a:t>Service Coordinator – </a:t>
            </a:r>
            <a:br>
              <a:rPr lang="en-US" dirty="0"/>
            </a:br>
            <a:r>
              <a:rPr lang="en-US" dirty="0"/>
              <a:t>Higher or at CA average -continued</a:t>
            </a:r>
          </a:p>
        </p:txBody>
      </p:sp>
      <p:graphicFrame>
        <p:nvGraphicFramePr>
          <p:cNvPr id="7" name="Content Placeholder 6">
            <a:extLst>
              <a:ext uri="{FF2B5EF4-FFF2-40B4-BE49-F238E27FC236}">
                <a16:creationId xmlns:a16="http://schemas.microsoft.com/office/drawing/2014/main" id="{B67E817A-D654-4C70-AF6F-4C8205A4AC6C}"/>
              </a:ext>
            </a:extLst>
          </p:cNvPr>
          <p:cNvGraphicFramePr>
            <a:graphicFrameLocks noGrp="1"/>
          </p:cNvGraphicFramePr>
          <p:nvPr>
            <p:ph idx="1"/>
            <p:extLst>
              <p:ext uri="{D42A27DB-BD31-4B8C-83A1-F6EECF244321}">
                <p14:modId xmlns:p14="http://schemas.microsoft.com/office/powerpoint/2010/main" val="18258485"/>
              </p:ext>
            </p:extLst>
          </p:nvPr>
        </p:nvGraphicFramePr>
        <p:xfrm>
          <a:off x="503348" y="1942790"/>
          <a:ext cx="11185303" cy="4576344"/>
        </p:xfrm>
        <a:graphic>
          <a:graphicData uri="http://schemas.openxmlformats.org/drawingml/2006/table">
            <a:tbl>
              <a:tblPr>
                <a:tableStyleId>{5C22544A-7EE6-4342-B048-85BDC9FD1C3A}</a:tableStyleId>
              </a:tblPr>
              <a:tblGrid>
                <a:gridCol w="8947323">
                  <a:extLst>
                    <a:ext uri="{9D8B030D-6E8A-4147-A177-3AD203B41FA5}">
                      <a16:colId xmlns:a16="http://schemas.microsoft.com/office/drawing/2014/main" val="1474395047"/>
                    </a:ext>
                  </a:extLst>
                </a:gridCol>
                <a:gridCol w="959135">
                  <a:extLst>
                    <a:ext uri="{9D8B030D-6E8A-4147-A177-3AD203B41FA5}">
                      <a16:colId xmlns:a16="http://schemas.microsoft.com/office/drawing/2014/main" val="3740079124"/>
                    </a:ext>
                  </a:extLst>
                </a:gridCol>
                <a:gridCol w="1278845">
                  <a:extLst>
                    <a:ext uri="{9D8B030D-6E8A-4147-A177-3AD203B41FA5}">
                      <a16:colId xmlns:a16="http://schemas.microsoft.com/office/drawing/2014/main" val="109921134"/>
                    </a:ext>
                  </a:extLst>
                </a:gridCol>
              </a:tblGrid>
              <a:tr h="587950">
                <a:tc>
                  <a:txBody>
                    <a:bodyPr/>
                    <a:lstStyle/>
                    <a:p>
                      <a:pPr algn="ctr" rtl="0" fontAlgn="ctr"/>
                      <a:r>
                        <a:rPr lang="en-US" sz="2800" b="1" u="none" strike="noStrike" dirty="0">
                          <a:effectLst/>
                        </a:rPr>
                        <a:t>Service Coordinator</a:t>
                      </a:r>
                      <a:endParaRPr lang="en-US" sz="2800" b="1" i="0" u="none" strike="noStrike" dirty="0">
                        <a:solidFill>
                          <a:srgbClr val="000000"/>
                        </a:solidFill>
                        <a:effectLst/>
                        <a:latin typeface="Trebuchet MS" panose="020B0603020202020204" pitchFamily="34" charset="0"/>
                      </a:endParaRPr>
                    </a:p>
                  </a:txBody>
                  <a:tcPr marL="9525" marR="9525" marT="9525" marB="0" anchor="ctr"/>
                </a:tc>
                <a:tc>
                  <a:txBody>
                    <a:bodyPr/>
                    <a:lstStyle/>
                    <a:p>
                      <a:pPr algn="ctr" rtl="0" fontAlgn="ctr"/>
                      <a:r>
                        <a:rPr lang="en-US" sz="2400" b="1" u="none" strike="noStrike">
                          <a:effectLst/>
                        </a:rPr>
                        <a:t>CA </a:t>
                      </a:r>
                      <a:endParaRPr lang="en-US" sz="2400" b="1" i="0" u="none" strike="noStrike">
                        <a:solidFill>
                          <a:srgbClr val="000000"/>
                        </a:solidFill>
                        <a:effectLst/>
                        <a:latin typeface="Trebuchet MS" panose="020B0603020202020204" pitchFamily="34" charset="0"/>
                      </a:endParaRPr>
                    </a:p>
                  </a:txBody>
                  <a:tcPr marL="9525" marR="9525" marT="9525" marB="0" anchor="ctr"/>
                </a:tc>
                <a:tc>
                  <a:txBody>
                    <a:bodyPr/>
                    <a:lstStyle/>
                    <a:p>
                      <a:pPr algn="ctr" rtl="0" fontAlgn="ctr"/>
                      <a:r>
                        <a:rPr lang="en-US" sz="2400" b="1" u="none" strike="noStrike">
                          <a:effectLst/>
                        </a:rPr>
                        <a:t>SG/PRC</a:t>
                      </a:r>
                      <a:endParaRPr lang="en-US" sz="2400" b="1"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278750331"/>
                  </a:ext>
                </a:extLst>
              </a:tr>
              <a:tr h="505791">
                <a:tc>
                  <a:txBody>
                    <a:bodyPr/>
                    <a:lstStyle/>
                    <a:p>
                      <a:pPr algn="l" rtl="0" fontAlgn="ctr"/>
                      <a:r>
                        <a:rPr lang="en-US" sz="2400" b="1" u="none" strike="noStrike" dirty="0">
                          <a:effectLst/>
                        </a:rPr>
                        <a:t>TOOK PART IN LAST IPP MEETING</a:t>
                      </a:r>
                      <a:endParaRPr lang="en-US" sz="2400" b="1" i="0" u="none" strike="noStrike" dirty="0">
                        <a:solidFill>
                          <a:srgbClr val="000000"/>
                        </a:solidFill>
                        <a:effectLst/>
                        <a:latin typeface="Trebuchet MS" panose="020B0603020202020204" pitchFamily="34" charset="0"/>
                      </a:endParaRPr>
                    </a:p>
                  </a:txBody>
                  <a:tcPr marL="9525" marR="9525" marT="9525" marB="0" anchor="ctr"/>
                </a:tc>
                <a:tc>
                  <a:txBody>
                    <a:bodyPr/>
                    <a:lstStyle/>
                    <a:p>
                      <a:pPr algn="r" rtl="0" fontAlgn="ctr"/>
                      <a:endParaRPr lang="en-US" sz="2000" b="1" u="none" strike="noStrike" dirty="0">
                        <a:effectLst/>
                      </a:endParaRPr>
                    </a:p>
                  </a:txBody>
                  <a:tcPr marL="9525" marR="9525" marT="9525" marB="0" anchor="ctr"/>
                </a:tc>
                <a:tc>
                  <a:txBody>
                    <a:bodyPr/>
                    <a:lstStyle/>
                    <a:p>
                      <a:pPr algn="r" rtl="0" fontAlgn="ctr"/>
                      <a:r>
                        <a:rPr lang="en-US" sz="2000" b="1" u="none" strike="noStrike" dirty="0">
                          <a:effectLst/>
                        </a:rPr>
                        <a:t> </a:t>
                      </a:r>
                      <a:endParaRPr lang="en-US" sz="2000" b="1" i="0" u="none" strike="noStrike" dirty="0">
                        <a:solidFill>
                          <a:srgbClr val="000000"/>
                        </a:solidFill>
                        <a:effectLst/>
                        <a:latin typeface="Trebuchet MS" panose="020B0603020202020204" pitchFamily="34" charset="0"/>
                      </a:endParaRPr>
                    </a:p>
                  </a:txBody>
                  <a:tcPr marL="9525" marR="9525" marT="9525" marB="0" anchor="ctr"/>
                </a:tc>
                <a:extLst>
                  <a:ext uri="{0D108BD9-81ED-4DB2-BD59-A6C34878D82A}">
                    <a16:rowId xmlns:a16="http://schemas.microsoft.com/office/drawing/2014/main" val="597669748"/>
                  </a:ext>
                </a:extLst>
              </a:tr>
              <a:tr h="423632">
                <a:tc>
                  <a:txBody>
                    <a:bodyPr/>
                    <a:lstStyle/>
                    <a:p>
                      <a:pPr algn="l" rtl="0" fontAlgn="ctr"/>
                      <a:r>
                        <a:rPr lang="en-US" sz="2000" u="none" strike="noStrike" dirty="0">
                          <a:effectLst/>
                        </a:rPr>
                        <a:t>Yes, or had option but chose not to</a:t>
                      </a:r>
                      <a:endParaRPr lang="en-US" sz="2000" b="0" i="0" u="none" strike="noStrike" dirty="0">
                        <a:solidFill>
                          <a:srgbClr val="000000"/>
                        </a:solidFill>
                        <a:effectLst/>
                        <a:latin typeface="Trebuchet MS" panose="020B0603020202020204" pitchFamily="34" charset="0"/>
                      </a:endParaRPr>
                    </a:p>
                  </a:txBody>
                  <a:tcPr marL="9525" marR="9525" marT="9525" marB="0" anchor="ctr"/>
                </a:tc>
                <a:tc>
                  <a:txBody>
                    <a:bodyPr/>
                    <a:lstStyle/>
                    <a:p>
                      <a:pPr algn="r" rtl="0" fontAlgn="ctr"/>
                      <a:r>
                        <a:rPr lang="en-US" sz="2400" b="1" u="none" strike="noStrike" dirty="0">
                          <a:effectLst/>
                        </a:rPr>
                        <a:t>99%</a:t>
                      </a:r>
                      <a:endParaRPr lang="en-US" sz="2400" b="1" i="0" u="none" strike="noStrike" dirty="0">
                        <a:solidFill>
                          <a:srgbClr val="000000"/>
                        </a:solidFill>
                        <a:effectLst/>
                        <a:latin typeface="Trebuchet MS" panose="020B0603020202020204" pitchFamily="34" charset="0"/>
                      </a:endParaRPr>
                    </a:p>
                  </a:txBody>
                  <a:tcPr marL="9525" marR="9525" marT="9525" marB="0" anchor="ctr"/>
                </a:tc>
                <a:tc>
                  <a:txBody>
                    <a:bodyPr/>
                    <a:lstStyle/>
                    <a:p>
                      <a:pPr algn="r" rtl="0" fontAlgn="ctr"/>
                      <a:r>
                        <a:rPr lang="en-US" sz="2400" b="1" u="none" strike="noStrike" dirty="0">
                          <a:effectLst/>
                        </a:rPr>
                        <a:t>99%</a:t>
                      </a:r>
                      <a:endParaRPr lang="en-US" sz="2400" b="1" i="0" u="none" strike="noStrike" dirty="0">
                        <a:solidFill>
                          <a:srgbClr val="000000"/>
                        </a:solidFill>
                        <a:effectLst/>
                        <a:latin typeface="Trebuchet MS" panose="020B0603020202020204" pitchFamily="34" charset="0"/>
                      </a:endParaRPr>
                    </a:p>
                  </a:txBody>
                  <a:tcPr marL="9525" marR="9525" marT="9525" marB="0" anchor="ctr"/>
                </a:tc>
                <a:extLst>
                  <a:ext uri="{0D108BD9-81ED-4DB2-BD59-A6C34878D82A}">
                    <a16:rowId xmlns:a16="http://schemas.microsoft.com/office/drawing/2014/main" val="972122466"/>
                  </a:ext>
                </a:extLst>
              </a:tr>
              <a:tr h="776493">
                <a:tc>
                  <a:txBody>
                    <a:bodyPr/>
                    <a:lstStyle/>
                    <a:p>
                      <a:pPr algn="l" rtl="0" fontAlgn="ctr"/>
                      <a:r>
                        <a:rPr lang="en-US" sz="2400" b="1" u="none" strike="noStrike" dirty="0">
                          <a:effectLst/>
                        </a:rPr>
                        <a:t>KNEW WHAT WAS BEING TALKED ABOUT AT LAST IPP MEETING</a:t>
                      </a:r>
                      <a:endParaRPr lang="en-US" sz="2400" b="1" i="0" u="none" strike="noStrike" dirty="0">
                        <a:solidFill>
                          <a:srgbClr val="000000"/>
                        </a:solidFill>
                        <a:effectLst/>
                        <a:latin typeface="Trebuchet MS" panose="020B0603020202020204" pitchFamily="34" charset="0"/>
                      </a:endParaRPr>
                    </a:p>
                  </a:txBody>
                  <a:tcPr marL="9525" marR="9525" marT="9525" marB="0" anchor="ctr"/>
                </a:tc>
                <a:tc>
                  <a:txBody>
                    <a:bodyPr/>
                    <a:lstStyle/>
                    <a:p>
                      <a:pPr algn="r" rtl="0" fontAlgn="ctr"/>
                      <a:r>
                        <a:rPr lang="en-US" sz="2400" b="1" u="none" strike="noStrike" dirty="0">
                          <a:effectLst/>
                        </a:rPr>
                        <a:t> </a:t>
                      </a:r>
                      <a:endParaRPr lang="en-US" sz="2400" b="1" i="0" u="none" strike="noStrike" dirty="0">
                        <a:solidFill>
                          <a:srgbClr val="000000"/>
                        </a:solidFill>
                        <a:effectLst/>
                        <a:latin typeface="Trebuchet MS" panose="020B0603020202020204" pitchFamily="34" charset="0"/>
                      </a:endParaRPr>
                    </a:p>
                  </a:txBody>
                  <a:tcPr marL="9525" marR="9525" marT="9525" marB="0" anchor="ctr"/>
                </a:tc>
                <a:tc>
                  <a:txBody>
                    <a:bodyPr/>
                    <a:lstStyle/>
                    <a:p>
                      <a:pPr algn="r" rtl="0" fontAlgn="ctr"/>
                      <a:r>
                        <a:rPr lang="en-US" sz="2400" b="1" u="none" strike="noStrike" dirty="0">
                          <a:effectLst/>
                        </a:rPr>
                        <a:t> </a:t>
                      </a:r>
                      <a:endParaRPr lang="en-US" sz="2400" b="1" i="0" u="none" strike="noStrike" dirty="0">
                        <a:solidFill>
                          <a:srgbClr val="000000"/>
                        </a:solidFill>
                        <a:effectLst/>
                        <a:latin typeface="Trebuchet MS" panose="020B0603020202020204" pitchFamily="34" charset="0"/>
                      </a:endParaRPr>
                    </a:p>
                  </a:txBody>
                  <a:tcPr marL="9525" marR="9525" marT="9525" marB="0" anchor="ctr"/>
                </a:tc>
                <a:extLst>
                  <a:ext uri="{0D108BD9-81ED-4DB2-BD59-A6C34878D82A}">
                    <a16:rowId xmlns:a16="http://schemas.microsoft.com/office/drawing/2014/main" val="3094086401"/>
                  </a:ext>
                </a:extLst>
              </a:tr>
              <a:tr h="423632">
                <a:tc>
                  <a:txBody>
                    <a:bodyPr/>
                    <a:lstStyle/>
                    <a:p>
                      <a:pPr algn="l" rtl="0" fontAlgn="ctr"/>
                      <a:r>
                        <a:rPr lang="en-US" sz="2000" u="none" strike="noStrike" dirty="0">
                          <a:effectLst/>
                        </a:rPr>
                        <a:t>Yes</a:t>
                      </a:r>
                      <a:endParaRPr lang="en-US" sz="2000" b="0" i="0" u="none" strike="noStrike" dirty="0">
                        <a:solidFill>
                          <a:srgbClr val="000000"/>
                        </a:solidFill>
                        <a:effectLst/>
                        <a:latin typeface="Trebuchet MS" panose="020B0603020202020204" pitchFamily="34" charset="0"/>
                      </a:endParaRPr>
                    </a:p>
                  </a:txBody>
                  <a:tcPr marL="9525" marR="9525" marT="9525" marB="0" anchor="ctr"/>
                </a:tc>
                <a:tc>
                  <a:txBody>
                    <a:bodyPr/>
                    <a:lstStyle/>
                    <a:p>
                      <a:pPr algn="r" rtl="0" fontAlgn="ctr"/>
                      <a:r>
                        <a:rPr lang="en-US" sz="2400" b="1" u="none" strike="noStrike">
                          <a:effectLst/>
                        </a:rPr>
                        <a:t>84%</a:t>
                      </a:r>
                      <a:endParaRPr lang="en-US" sz="2400" b="1" i="0" u="none" strike="noStrike">
                        <a:solidFill>
                          <a:srgbClr val="000000"/>
                        </a:solidFill>
                        <a:effectLst/>
                        <a:latin typeface="Trebuchet MS" panose="020B0603020202020204" pitchFamily="34" charset="0"/>
                      </a:endParaRPr>
                    </a:p>
                  </a:txBody>
                  <a:tcPr marL="9525" marR="9525" marT="9525" marB="0" anchor="ctr"/>
                </a:tc>
                <a:tc>
                  <a:txBody>
                    <a:bodyPr/>
                    <a:lstStyle/>
                    <a:p>
                      <a:pPr algn="r" rtl="0" fontAlgn="ctr"/>
                      <a:r>
                        <a:rPr lang="en-US" sz="2400" b="1" u="none" strike="noStrike" dirty="0">
                          <a:effectLst/>
                        </a:rPr>
                        <a:t>84%</a:t>
                      </a:r>
                      <a:endParaRPr lang="en-US" sz="2400" b="1" i="0" u="none" strike="noStrike" dirty="0">
                        <a:solidFill>
                          <a:srgbClr val="000000"/>
                        </a:solidFill>
                        <a:effectLst/>
                        <a:latin typeface="Trebuchet MS" panose="020B0603020202020204" pitchFamily="34" charset="0"/>
                      </a:endParaRPr>
                    </a:p>
                  </a:txBody>
                  <a:tcPr marL="9525" marR="9525" marT="9525" marB="0" anchor="ctr"/>
                </a:tc>
                <a:extLst>
                  <a:ext uri="{0D108BD9-81ED-4DB2-BD59-A6C34878D82A}">
                    <a16:rowId xmlns:a16="http://schemas.microsoft.com/office/drawing/2014/main" val="3804704752"/>
                  </a:ext>
                </a:extLst>
              </a:tr>
              <a:tr h="505791">
                <a:tc>
                  <a:txBody>
                    <a:bodyPr/>
                    <a:lstStyle/>
                    <a:p>
                      <a:pPr algn="l" rtl="0" fontAlgn="ctr"/>
                      <a:r>
                        <a:rPr lang="en-US" sz="2400" b="1" u="none" strike="noStrike" dirty="0">
                          <a:effectLst/>
                        </a:rPr>
                        <a:t>IPP MEETING INCLUDES PEOPLE PERSON WANTED THERE</a:t>
                      </a:r>
                      <a:endParaRPr lang="en-US" sz="2400" b="1" i="0" u="none" strike="noStrike" dirty="0">
                        <a:solidFill>
                          <a:srgbClr val="000000"/>
                        </a:solidFill>
                        <a:effectLst/>
                        <a:latin typeface="Trebuchet MS" panose="020B0603020202020204" pitchFamily="34" charset="0"/>
                      </a:endParaRPr>
                    </a:p>
                  </a:txBody>
                  <a:tcPr marL="9525" marR="9525" marT="9525" marB="0" anchor="ctr"/>
                </a:tc>
                <a:tc>
                  <a:txBody>
                    <a:bodyPr/>
                    <a:lstStyle/>
                    <a:p>
                      <a:pPr algn="r" rtl="0" fontAlgn="ctr"/>
                      <a:r>
                        <a:rPr lang="en-US" sz="2400" b="1" u="none" strike="noStrike">
                          <a:effectLst/>
                        </a:rPr>
                        <a:t> </a:t>
                      </a:r>
                      <a:endParaRPr lang="en-US" sz="2400" b="1" i="0" u="none" strike="noStrike">
                        <a:solidFill>
                          <a:srgbClr val="000000"/>
                        </a:solidFill>
                        <a:effectLst/>
                        <a:latin typeface="Trebuchet MS" panose="020B0603020202020204" pitchFamily="34" charset="0"/>
                      </a:endParaRPr>
                    </a:p>
                  </a:txBody>
                  <a:tcPr marL="9525" marR="9525" marT="9525" marB="0" anchor="ctr"/>
                </a:tc>
                <a:tc>
                  <a:txBody>
                    <a:bodyPr/>
                    <a:lstStyle/>
                    <a:p>
                      <a:pPr algn="r" rtl="0" fontAlgn="ctr"/>
                      <a:r>
                        <a:rPr lang="en-US" sz="2400" b="1" u="none" strike="noStrike" dirty="0">
                          <a:effectLst/>
                        </a:rPr>
                        <a:t> </a:t>
                      </a:r>
                      <a:endParaRPr lang="en-US" sz="2400" b="1" i="0" u="none" strike="noStrike" dirty="0">
                        <a:solidFill>
                          <a:srgbClr val="000000"/>
                        </a:solidFill>
                        <a:effectLst/>
                        <a:latin typeface="Trebuchet MS" panose="020B0603020202020204" pitchFamily="34" charset="0"/>
                      </a:endParaRPr>
                    </a:p>
                  </a:txBody>
                  <a:tcPr marL="9525" marR="9525" marT="9525" marB="0" anchor="ctr"/>
                </a:tc>
                <a:extLst>
                  <a:ext uri="{0D108BD9-81ED-4DB2-BD59-A6C34878D82A}">
                    <a16:rowId xmlns:a16="http://schemas.microsoft.com/office/drawing/2014/main" val="459810122"/>
                  </a:ext>
                </a:extLst>
              </a:tr>
              <a:tr h="423632">
                <a:tc>
                  <a:txBody>
                    <a:bodyPr/>
                    <a:lstStyle/>
                    <a:p>
                      <a:pPr algn="l" rtl="0" fontAlgn="ctr"/>
                      <a:r>
                        <a:rPr lang="en-US" sz="2000" u="none" strike="noStrike" dirty="0">
                          <a:effectLst/>
                        </a:rPr>
                        <a:t>Yes</a:t>
                      </a:r>
                      <a:endParaRPr lang="en-US" sz="2000" b="0" i="0" u="none" strike="noStrike" dirty="0">
                        <a:solidFill>
                          <a:srgbClr val="000000"/>
                        </a:solidFill>
                        <a:effectLst/>
                        <a:latin typeface="Trebuchet MS" panose="020B0603020202020204" pitchFamily="34" charset="0"/>
                      </a:endParaRPr>
                    </a:p>
                  </a:txBody>
                  <a:tcPr marL="9525" marR="9525" marT="9525" marB="0" anchor="ctr"/>
                </a:tc>
                <a:tc>
                  <a:txBody>
                    <a:bodyPr/>
                    <a:lstStyle/>
                    <a:p>
                      <a:pPr algn="r" rtl="0" fontAlgn="ctr"/>
                      <a:r>
                        <a:rPr lang="en-US" sz="2400" b="1" u="none" strike="noStrike">
                          <a:effectLst/>
                        </a:rPr>
                        <a:t>93%</a:t>
                      </a:r>
                      <a:endParaRPr lang="en-US" sz="2400" b="1" i="0" u="none" strike="noStrike">
                        <a:solidFill>
                          <a:srgbClr val="000000"/>
                        </a:solidFill>
                        <a:effectLst/>
                        <a:latin typeface="Trebuchet MS" panose="020B0603020202020204" pitchFamily="34" charset="0"/>
                      </a:endParaRPr>
                    </a:p>
                  </a:txBody>
                  <a:tcPr marL="9525" marR="9525" marT="9525" marB="0" anchor="ctr"/>
                </a:tc>
                <a:tc>
                  <a:txBody>
                    <a:bodyPr/>
                    <a:lstStyle/>
                    <a:p>
                      <a:pPr algn="r" rtl="0" fontAlgn="ctr"/>
                      <a:r>
                        <a:rPr lang="en-US" sz="2400" b="1" u="none" strike="noStrike" dirty="0">
                          <a:effectLst/>
                        </a:rPr>
                        <a:t>96%</a:t>
                      </a:r>
                      <a:endParaRPr lang="en-US" sz="2400" b="1" i="0" u="none" strike="noStrike" dirty="0">
                        <a:solidFill>
                          <a:srgbClr val="000000"/>
                        </a:solidFill>
                        <a:effectLst/>
                        <a:latin typeface="Trebuchet MS" panose="020B0603020202020204" pitchFamily="34" charset="0"/>
                      </a:endParaRPr>
                    </a:p>
                  </a:txBody>
                  <a:tcPr marL="9525" marR="9525" marT="9525" marB="0" anchor="ctr"/>
                </a:tc>
                <a:extLst>
                  <a:ext uri="{0D108BD9-81ED-4DB2-BD59-A6C34878D82A}">
                    <a16:rowId xmlns:a16="http://schemas.microsoft.com/office/drawing/2014/main" val="3378188686"/>
                  </a:ext>
                </a:extLst>
              </a:tr>
              <a:tr h="505791">
                <a:tc>
                  <a:txBody>
                    <a:bodyPr/>
                    <a:lstStyle/>
                    <a:p>
                      <a:pPr algn="l" rtl="0" fontAlgn="ctr"/>
                      <a:r>
                        <a:rPr lang="en-US" sz="2400" b="1" u="none" strike="noStrike" dirty="0">
                          <a:effectLst/>
                        </a:rPr>
                        <a:t>CHOSE SERVICES GETS AS PART OF IPP</a:t>
                      </a:r>
                      <a:endParaRPr lang="en-US" sz="2400" b="1" i="0" u="none" strike="noStrike" dirty="0">
                        <a:solidFill>
                          <a:srgbClr val="000000"/>
                        </a:solidFill>
                        <a:effectLst/>
                        <a:latin typeface="Trebuchet MS" panose="020B0603020202020204" pitchFamily="34" charset="0"/>
                      </a:endParaRPr>
                    </a:p>
                  </a:txBody>
                  <a:tcPr marL="9525" marR="9525" marT="9525" marB="0" anchor="ctr"/>
                </a:tc>
                <a:tc>
                  <a:txBody>
                    <a:bodyPr/>
                    <a:lstStyle/>
                    <a:p>
                      <a:pPr algn="r" rtl="0" fontAlgn="ctr"/>
                      <a:r>
                        <a:rPr lang="en-US" sz="2400" b="1" u="none" strike="noStrike" dirty="0">
                          <a:effectLst/>
                        </a:rPr>
                        <a:t> </a:t>
                      </a:r>
                      <a:endParaRPr lang="en-US" sz="2400" b="1" i="0" u="none" strike="noStrike" dirty="0">
                        <a:solidFill>
                          <a:srgbClr val="000000"/>
                        </a:solidFill>
                        <a:effectLst/>
                        <a:latin typeface="Trebuchet MS" panose="020B0603020202020204" pitchFamily="34" charset="0"/>
                      </a:endParaRPr>
                    </a:p>
                  </a:txBody>
                  <a:tcPr marL="9525" marR="9525" marT="9525" marB="0" anchor="ctr"/>
                </a:tc>
                <a:tc>
                  <a:txBody>
                    <a:bodyPr/>
                    <a:lstStyle/>
                    <a:p>
                      <a:pPr algn="r" rtl="0" fontAlgn="ctr"/>
                      <a:r>
                        <a:rPr lang="en-US" sz="2400" b="1" u="none" strike="noStrike" dirty="0">
                          <a:effectLst/>
                        </a:rPr>
                        <a:t> </a:t>
                      </a:r>
                      <a:endParaRPr lang="en-US" sz="2400" b="1" i="0" u="none" strike="noStrike" dirty="0">
                        <a:solidFill>
                          <a:srgbClr val="000000"/>
                        </a:solidFill>
                        <a:effectLst/>
                        <a:latin typeface="Trebuchet MS" panose="020B0603020202020204" pitchFamily="34" charset="0"/>
                      </a:endParaRPr>
                    </a:p>
                  </a:txBody>
                  <a:tcPr marL="9525" marR="9525" marT="9525" marB="0" anchor="ctr"/>
                </a:tc>
                <a:extLst>
                  <a:ext uri="{0D108BD9-81ED-4DB2-BD59-A6C34878D82A}">
                    <a16:rowId xmlns:a16="http://schemas.microsoft.com/office/drawing/2014/main" val="3715173239"/>
                  </a:ext>
                </a:extLst>
              </a:tr>
              <a:tr h="423632">
                <a:tc>
                  <a:txBody>
                    <a:bodyPr/>
                    <a:lstStyle/>
                    <a:p>
                      <a:pPr algn="l" rtl="0" fontAlgn="ctr"/>
                      <a:r>
                        <a:rPr lang="en-US" sz="2000" u="none" strike="noStrike">
                          <a:effectLst/>
                        </a:rPr>
                        <a:t>Yes</a:t>
                      </a:r>
                      <a:endParaRPr lang="en-US" sz="2000" b="0" i="0" u="none" strike="noStrike">
                        <a:solidFill>
                          <a:srgbClr val="000000"/>
                        </a:solidFill>
                        <a:effectLst/>
                        <a:latin typeface="Trebuchet MS" panose="020B0603020202020204" pitchFamily="34" charset="0"/>
                      </a:endParaRPr>
                    </a:p>
                  </a:txBody>
                  <a:tcPr marL="9525" marR="9525" marT="9525" marB="0" anchor="ctr"/>
                </a:tc>
                <a:tc>
                  <a:txBody>
                    <a:bodyPr/>
                    <a:lstStyle/>
                    <a:p>
                      <a:pPr algn="r" rtl="0" fontAlgn="ctr"/>
                      <a:r>
                        <a:rPr lang="en-US" sz="2400" b="1" u="none" strike="noStrike" dirty="0">
                          <a:effectLst/>
                        </a:rPr>
                        <a:t>76%</a:t>
                      </a:r>
                      <a:endParaRPr lang="en-US" sz="2400" b="1" i="0" u="none" strike="noStrike" dirty="0">
                        <a:solidFill>
                          <a:srgbClr val="000000"/>
                        </a:solidFill>
                        <a:effectLst/>
                        <a:latin typeface="Trebuchet MS" panose="020B0603020202020204" pitchFamily="34" charset="0"/>
                      </a:endParaRPr>
                    </a:p>
                  </a:txBody>
                  <a:tcPr marL="9525" marR="9525" marT="9525" marB="0" anchor="ctr"/>
                </a:tc>
                <a:tc>
                  <a:txBody>
                    <a:bodyPr/>
                    <a:lstStyle/>
                    <a:p>
                      <a:pPr algn="r" rtl="0" fontAlgn="ctr"/>
                      <a:r>
                        <a:rPr lang="en-US" sz="2400" b="1" u="none" strike="noStrike" dirty="0">
                          <a:effectLst/>
                        </a:rPr>
                        <a:t>80%</a:t>
                      </a:r>
                      <a:endParaRPr lang="en-US" sz="2400" b="1" i="0" u="none" strike="noStrike" dirty="0">
                        <a:solidFill>
                          <a:srgbClr val="00B05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466364439"/>
                  </a:ext>
                </a:extLst>
              </a:tr>
            </a:tbl>
          </a:graphicData>
        </a:graphic>
      </p:graphicFrame>
    </p:spTree>
    <p:extLst>
      <p:ext uri="{BB962C8B-B14F-4D97-AF65-F5344CB8AC3E}">
        <p14:creationId xmlns:p14="http://schemas.microsoft.com/office/powerpoint/2010/main" val="218258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86932" y="609600"/>
            <a:ext cx="10325947" cy="1099457"/>
          </a:xfrm>
        </p:spPr>
        <p:txBody>
          <a:bodyPr>
            <a:normAutofit/>
          </a:bodyPr>
          <a:lstStyle/>
          <a:p>
            <a:r>
              <a:rPr lang="en-US" dirty="0"/>
              <a:t>Additional Services Needed/Requested </a:t>
            </a:r>
            <a:r>
              <a:rPr lang="en-US" sz="1800" dirty="0"/>
              <a:t>(*lower % is better)</a:t>
            </a:r>
          </a:p>
        </p:txBody>
      </p:sp>
      <p:sp>
        <p:nvSpPr>
          <p:cNvPr id="25" name="Isosceles Triangle 1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21" name="Content Placeholder 3">
            <a:extLst>
              <a:ext uri="{FF2B5EF4-FFF2-40B4-BE49-F238E27FC236}">
                <a16:creationId xmlns:a16="http://schemas.microsoft.com/office/drawing/2014/main" id="{37845E6E-E86B-494F-9366-9E09A34ECC71}"/>
              </a:ext>
            </a:extLst>
          </p:cNvPr>
          <p:cNvGraphicFramePr>
            <a:graphicFrameLocks/>
          </p:cNvGraphicFramePr>
          <p:nvPr>
            <p:extLst>
              <p:ext uri="{D42A27DB-BD31-4B8C-83A1-F6EECF244321}">
                <p14:modId xmlns:p14="http://schemas.microsoft.com/office/powerpoint/2010/main" val="2822974306"/>
              </p:ext>
            </p:extLst>
          </p:nvPr>
        </p:nvGraphicFramePr>
        <p:xfrm>
          <a:off x="1014295" y="1333629"/>
          <a:ext cx="10742770" cy="528053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3842416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1477</Words>
  <Application>Microsoft Office PowerPoint</Application>
  <PresentationFormat>Widescreen</PresentationFormat>
  <Paragraphs>232</Paragraphs>
  <Slides>17</Slides>
  <Notes>11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3" baseType="lpstr">
      <vt:lpstr>Arial</vt:lpstr>
      <vt:lpstr>Calibri</vt:lpstr>
      <vt:lpstr>Trebuchet MS</vt:lpstr>
      <vt:lpstr>Wingdings 3</vt:lpstr>
      <vt:lpstr>Facet</vt:lpstr>
      <vt:lpstr>Microsoft Excel Worksheet</vt:lpstr>
      <vt:lpstr>National Core Indicators   Adult In-Person Survey FY 2017/18 -–  Selected Findings</vt:lpstr>
      <vt:lpstr>What is National Core Indicators?    </vt:lpstr>
      <vt:lpstr>Trailer Bill Language (TBL) Affecting  Statutes of 2019</vt:lpstr>
      <vt:lpstr>Features of the Adult In-Person Survey</vt:lpstr>
      <vt:lpstr>Choices – Higher than CA Average</vt:lpstr>
      <vt:lpstr>Employment – higher than CA average</vt:lpstr>
      <vt:lpstr>Service Coordinator – Higher or at CA average</vt:lpstr>
      <vt:lpstr>Service Coordinator –  Higher or at CA average -continued</vt:lpstr>
      <vt:lpstr>Additional Services Needed/Requested (*lower % is better)</vt:lpstr>
      <vt:lpstr>Health – Exceeding CA averages</vt:lpstr>
      <vt:lpstr>SATISFACTION/RELATIONSHIPS                     – POSITIVE COMMENTS</vt:lpstr>
      <vt:lpstr>SATISFACTION/RELATIONSHIPS                     – POSITIVE COMMENTS – Cont.</vt:lpstr>
      <vt:lpstr>CULTURAL COMPETENCE – NEAR OR HIGHER THAN  STATEWIDE PERCENTAGES</vt:lpstr>
      <vt:lpstr>AREAS NEEDING IMPROVEMENT</vt:lpstr>
      <vt:lpstr>AREAS NEEDING IMPROVEMENT – Cont’d.</vt:lpstr>
      <vt:lpstr>Next Steps</vt:lpstr>
      <vt:lpstr>Implementing Recommendations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NCI In Person Survey FY 2017/18 -–  Selected Findings</dc:title>
  <dc:creator>Carmona, Marilyn</dc:creator>
  <cp:lastModifiedBy>Tomblin, Carol</cp:lastModifiedBy>
  <cp:revision>6</cp:revision>
  <dcterms:created xsi:type="dcterms:W3CDTF">2020-10-07T01:57:53Z</dcterms:created>
  <dcterms:modified xsi:type="dcterms:W3CDTF">2020-10-08T17:00:56Z</dcterms:modified>
</cp:coreProperties>
</file>