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65" r:id="rId4"/>
    <p:sldId id="261" r:id="rId5"/>
    <p:sldId id="273" r:id="rId6"/>
    <p:sldId id="259" r:id="rId7"/>
    <p:sldId id="277" r:id="rId8"/>
    <p:sldId id="274" r:id="rId9"/>
    <p:sldId id="276" r:id="rId10"/>
    <p:sldId id="275" r:id="rId11"/>
    <p:sldId id="26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9" autoAdjust="0"/>
    <p:restoredTop sz="83471" autoAdjust="0"/>
  </p:normalViewPr>
  <p:slideViewPr>
    <p:cSldViewPr snapToGrid="0">
      <p:cViewPr varScale="1">
        <p:scale>
          <a:sx n="54" d="100"/>
          <a:sy n="54" d="100"/>
        </p:scale>
        <p:origin x="6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F525F-A5E1-4E55-9FBD-2D392B843943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9BBA4-3A18-4AD6-B4EE-8BEBA3519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49BBA4-3A18-4AD6-B4EE-8BEBA3519B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3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49BBA4-3A18-4AD6-B4EE-8BEBA3519B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77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9BBA4-3A18-4AD6-B4EE-8BEBA3519B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1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9BBA4-3A18-4AD6-B4EE-8BEBA3519B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28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49BBA4-3A18-4AD6-B4EE-8BEBA3519B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17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49BBA4-3A18-4AD6-B4EE-8BEBA3519B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73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49BBA4-3A18-4AD6-B4EE-8BEBA3519B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58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00100"/>
            <a:ext cx="7766936" cy="3250736"/>
          </a:xfrm>
        </p:spPr>
        <p:txBody>
          <a:bodyPr/>
          <a:lstStyle/>
          <a:p>
            <a:r>
              <a:rPr lang="en-US" dirty="0"/>
              <a:t>National Core Indicators </a:t>
            </a:r>
            <a:br>
              <a:rPr lang="en-US" dirty="0"/>
            </a:br>
            <a:r>
              <a:rPr lang="en-US" dirty="0"/>
              <a:t>Child Family Survey</a:t>
            </a:r>
            <a:br>
              <a:rPr lang="en-US" dirty="0"/>
            </a:br>
            <a:r>
              <a:rPr lang="en-US" dirty="0"/>
              <a:t>FY 2018/19 -– </a:t>
            </a:r>
            <a:br>
              <a:rPr lang="en-US" dirty="0"/>
            </a:br>
            <a:r>
              <a:rPr lang="en-US" dirty="0"/>
              <a:t>Selected Findings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850" y="4050836"/>
            <a:ext cx="5902153" cy="1096899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Presented to the SG/PRC Board of Directors </a:t>
            </a:r>
          </a:p>
          <a:p>
            <a:r>
              <a:rPr lang="en-US" sz="2400" dirty="0"/>
              <a:t> on October 28, 2020 </a:t>
            </a:r>
          </a:p>
        </p:txBody>
      </p:sp>
    </p:spTree>
    <p:extLst>
      <p:ext uri="{BB962C8B-B14F-4D97-AF65-F5344CB8AC3E}">
        <p14:creationId xmlns:p14="http://schemas.microsoft.com/office/powerpoint/2010/main" val="384372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597" y="153362"/>
            <a:ext cx="10939830" cy="10668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5000" dirty="0"/>
              <a:t>AREAS IN NEED OF IMPROVEMENT – </a:t>
            </a:r>
            <a:br>
              <a:rPr lang="en-US" sz="5000" dirty="0"/>
            </a:br>
            <a:r>
              <a:rPr lang="en-US" sz="3100" dirty="0"/>
              <a:t>LOWER THAN STATEWIDE AVERAGES - Continued</a:t>
            </a:r>
            <a:endParaRPr lang="en-US" sz="5000" dirty="0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E1C82E-34D8-414E-A81F-E9F180FA6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538768"/>
              </p:ext>
            </p:extLst>
          </p:nvPr>
        </p:nvGraphicFramePr>
        <p:xfrm>
          <a:off x="882867" y="1373524"/>
          <a:ext cx="10361396" cy="5154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61021">
                  <a:extLst>
                    <a:ext uri="{9D8B030D-6E8A-4147-A177-3AD203B41FA5}">
                      <a16:colId xmlns:a16="http://schemas.microsoft.com/office/drawing/2014/main" val="2647502554"/>
                    </a:ext>
                  </a:extLst>
                </a:gridCol>
                <a:gridCol w="660041">
                  <a:extLst>
                    <a:ext uri="{9D8B030D-6E8A-4147-A177-3AD203B41FA5}">
                      <a16:colId xmlns:a16="http://schemas.microsoft.com/office/drawing/2014/main" val="1644037342"/>
                    </a:ext>
                  </a:extLst>
                </a:gridCol>
                <a:gridCol w="1140334">
                  <a:extLst>
                    <a:ext uri="{9D8B030D-6E8A-4147-A177-3AD203B41FA5}">
                      <a16:colId xmlns:a16="http://schemas.microsoft.com/office/drawing/2014/main" val="3490264790"/>
                    </a:ext>
                  </a:extLst>
                </a:gridCol>
              </a:tblGrid>
              <a:tr h="316428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CA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SG/PRC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2225526278"/>
                  </a:ext>
                </a:extLst>
              </a:tr>
              <a:tr h="663509">
                <a:tc>
                  <a:txBody>
                    <a:bodyPr/>
                    <a:lstStyle/>
                    <a:p>
                      <a:pPr algn="l" fontAlgn="b">
                        <a:spcBef>
                          <a:spcPts val="400"/>
                        </a:spcBef>
                      </a:pPr>
                      <a:r>
                        <a:rPr lang="en-US" sz="2000" u="none" strike="noStrike" dirty="0">
                          <a:effectLst/>
                        </a:rPr>
                        <a:t>CAN YOU CHILD ALWAYS SEE HEALTH PROFESSIONALS (DOCTOR, DENTIST, PSYCHOLOGIST) WHEN NEEDED?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400"/>
                        </a:spcBef>
                      </a:pPr>
                      <a:r>
                        <a:rPr lang="en-US" sz="2000" b="1" u="none" strike="noStrike" dirty="0">
                          <a:effectLst/>
                        </a:rPr>
                        <a:t> 71%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400"/>
                        </a:spcBef>
                      </a:pPr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65%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/>
                </a:tc>
                <a:extLst>
                  <a:ext uri="{0D108BD9-81ED-4DB2-BD59-A6C34878D82A}">
                    <a16:rowId xmlns:a16="http://schemas.microsoft.com/office/drawing/2014/main" val="332760807"/>
                  </a:ext>
                </a:extLst>
              </a:tr>
              <a:tr h="333192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3563364232"/>
                  </a:ext>
                </a:extLst>
              </a:tr>
              <a:tr h="3331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CAN YOUR CHILD GO TO THE DENTIST WHEN NEEDED?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66%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59%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209542963"/>
                  </a:ext>
                </a:extLst>
              </a:tr>
              <a:tr h="457869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3536150977"/>
                  </a:ext>
                </a:extLst>
              </a:tr>
              <a:tr h="62700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ARE YOU </a:t>
                      </a:r>
                      <a:r>
                        <a:rPr lang="en-US" sz="20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ALWAYS </a:t>
                      </a:r>
                      <a:r>
                        <a:rPr lang="en-US" sz="2000" u="none" strike="noStrike" dirty="0">
                          <a:effectLst/>
                        </a:rPr>
                        <a:t>ABLE TO CONTACT YOUR CHILD’S SERVICE COORDINATOR WHEN YOU WANT TO?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50%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44%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/>
                </a:tc>
                <a:extLst>
                  <a:ext uri="{0D108BD9-81ED-4DB2-BD59-A6C34878D82A}">
                    <a16:rowId xmlns:a16="http://schemas.microsoft.com/office/drawing/2014/main" val="4072236318"/>
                  </a:ext>
                </a:extLst>
              </a:tr>
              <a:tr h="33319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USUALLY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ABLE TO CONTACT…?</a:t>
                      </a: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33%</a:t>
                      </a: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37%</a:t>
                      </a: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4128477239"/>
                  </a:ext>
                </a:extLst>
              </a:tr>
              <a:tr h="3164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[NOTE;  AWAYS + USUALLY = CA 83%  SG/PRC  81%]</a:t>
                      </a: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83%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81%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556359907"/>
                  </a:ext>
                </a:extLst>
              </a:tr>
              <a:tr h="457854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2697568076"/>
                  </a:ext>
                </a:extLst>
              </a:tr>
              <a:tr h="68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DO SUPPORT WORKERS </a:t>
                      </a:r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ALWAYS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SPEAK TO YOU IN A WAY THAT YOU UNDERSTAND?</a:t>
                      </a: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71%</a:t>
                      </a:r>
                    </a:p>
                  </a:txBody>
                  <a:tcPr marL="5741" marR="5741" marT="57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%</a:t>
                      </a:r>
                    </a:p>
                  </a:txBody>
                  <a:tcPr marL="5741" marR="5741" marT="5741" marB="0"/>
                </a:tc>
                <a:extLst>
                  <a:ext uri="{0D108BD9-81ED-4DB2-BD59-A6C34878D82A}">
                    <a16:rowId xmlns:a16="http://schemas.microsoft.com/office/drawing/2014/main" val="84860496"/>
                  </a:ext>
                </a:extLst>
              </a:tr>
              <a:tr h="62700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USUALLY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SPEAK TO  YOU IN A WAY THAT YOU UNDERSTAND? [NOTE;  AWAYS + USUALLY = CA 95%  SG/PRC  96%]                                           </a:t>
                      </a: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24%</a:t>
                      </a:r>
                    </a:p>
                  </a:txBody>
                  <a:tcPr marL="5741" marR="5741" marT="57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30%</a:t>
                      </a:r>
                    </a:p>
                  </a:txBody>
                  <a:tcPr marL="5741" marR="5741" marT="5741" marB="0"/>
                </a:tc>
                <a:extLst>
                  <a:ext uri="{0D108BD9-81ED-4DB2-BD59-A6C34878D82A}">
                    <a16:rowId xmlns:a16="http://schemas.microsoft.com/office/drawing/2014/main" val="394041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171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7347"/>
            <a:ext cx="8596668" cy="4554015"/>
          </a:xfrm>
        </p:spPr>
        <p:txBody>
          <a:bodyPr>
            <a:normAutofit/>
          </a:bodyPr>
          <a:lstStyle/>
          <a:p>
            <a:r>
              <a:rPr lang="en-US" sz="2400" dirty="0"/>
              <a:t>Report to be submitted to DDS within 60 days that includes:</a:t>
            </a:r>
          </a:p>
          <a:p>
            <a:pPr lvl="1"/>
            <a:r>
              <a:rPr lang="en-US" sz="2400" dirty="0"/>
              <a:t>Copies of presentation</a:t>
            </a:r>
          </a:p>
          <a:p>
            <a:pPr lvl="1"/>
            <a:r>
              <a:rPr lang="en-US" sz="2400" dirty="0"/>
              <a:t>Minutes from the community meeting</a:t>
            </a:r>
          </a:p>
          <a:p>
            <a:pPr lvl="1"/>
            <a:r>
              <a:rPr lang="en-US" sz="2400" dirty="0"/>
              <a:t>Attendees comments</a:t>
            </a:r>
          </a:p>
          <a:p>
            <a:pPr lvl="1"/>
            <a:r>
              <a:rPr lang="en-US" sz="2400" dirty="0"/>
              <a:t>Regional Center recommendations and plans to use the information to address regional center priorities and/or strategic directions to improve specific areas of performance, or both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1811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65FA3-6E0F-4FA6-BBC5-826F62B78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SG/PRC Recommendations – How can we improve our service?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6A550-ACB4-4860-8663-CD3EEA9BF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Areas of your greatest concern</a:t>
            </a:r>
          </a:p>
          <a:p>
            <a:endParaRPr lang="en-US" sz="2400" dirty="0"/>
          </a:p>
          <a:p>
            <a:r>
              <a:rPr lang="en-US" sz="2400" dirty="0"/>
              <a:t>What needs to be prioritized?</a:t>
            </a:r>
          </a:p>
          <a:p>
            <a:endParaRPr lang="en-US" sz="2400" dirty="0"/>
          </a:p>
          <a:p>
            <a:r>
              <a:rPr lang="en-US" sz="2400" dirty="0"/>
              <a:t>How should SG/PRC make the necessary changes?</a:t>
            </a:r>
          </a:p>
          <a:p>
            <a:endParaRPr lang="en-US" sz="2400" dirty="0"/>
          </a:p>
          <a:p>
            <a:r>
              <a:rPr lang="en-US" sz="2400" dirty="0"/>
              <a:t>Remember that these results are from 2018-2019.   Changes made now will not be reflected until 2021-2022</a:t>
            </a:r>
          </a:p>
        </p:txBody>
      </p:sp>
    </p:spTree>
    <p:extLst>
      <p:ext uri="{BB962C8B-B14F-4D97-AF65-F5344CB8AC3E}">
        <p14:creationId xmlns:p14="http://schemas.microsoft.com/office/powerpoint/2010/main" val="133867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National Core Indicators?	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35261"/>
            <a:ext cx="9295342" cy="4922677"/>
          </a:xfrm>
        </p:spPr>
        <p:txBody>
          <a:bodyPr>
            <a:normAutofit/>
          </a:bodyPr>
          <a:lstStyle/>
          <a:p>
            <a:r>
              <a:rPr lang="en-US" sz="2400" dirty="0"/>
              <a:t>The National Core Indicators (NCI) is a tool that has been used in California since 2010, when the State implemented a nation-wide quality assessment survey (Welfare and Institutions Code -section 4571).  The NCI tool -- </a:t>
            </a:r>
          </a:p>
          <a:p>
            <a:r>
              <a:rPr lang="en-US" sz="2400" dirty="0"/>
              <a:t>(1) Provides nationally validated, benchmarked, consistent, reliable, and measurable data for DDS’ Quality Management System, and </a:t>
            </a:r>
          </a:p>
          <a:p>
            <a:r>
              <a:rPr lang="en-US" sz="2400" dirty="0"/>
              <a:t>(2) Enables DDS and all regional centers to compare the performance of California’s developmental services system against other states’ developmental services systems –- and to assess quality and performance among all of the regional centers.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976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Trailer Bill Language (TBL) Affecting  Statutes of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4550"/>
            <a:ext cx="8596668" cy="4314824"/>
          </a:xfrm>
        </p:spPr>
        <p:txBody>
          <a:bodyPr>
            <a:normAutofit/>
          </a:bodyPr>
          <a:lstStyle/>
          <a:p>
            <a:r>
              <a:rPr lang="en-US" sz="2400" dirty="0"/>
              <a:t>Welfare and Institutions Code 4571 was amended in 2019 to require regional centers to annually present data collected from the NCI findings. </a:t>
            </a:r>
          </a:p>
          <a:p>
            <a:pPr lvl="1"/>
            <a:r>
              <a:rPr lang="en-US" sz="2200" dirty="0"/>
              <a:t>Required presentation at a public meeting of the governing board</a:t>
            </a:r>
          </a:p>
          <a:p>
            <a:pPr lvl="1"/>
            <a:r>
              <a:rPr lang="en-US" sz="2200" dirty="0"/>
              <a:t>Required notice to be posted on regional center’s internet website and to be sent to individuals served, families and stakeholders</a:t>
            </a:r>
          </a:p>
          <a:p>
            <a:pPr lvl="1"/>
            <a:r>
              <a:rPr lang="en-US" sz="2200" dirty="0"/>
              <a:t>Required a report to be sent to DDS 60 days following the  meeting regarding implementation of these requirements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2704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9" y="317921"/>
            <a:ext cx="8596668" cy="1320800"/>
          </a:xfrm>
        </p:spPr>
        <p:txBody>
          <a:bodyPr/>
          <a:lstStyle/>
          <a:p>
            <a:r>
              <a:rPr lang="en-US" dirty="0"/>
              <a:t>Child Family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9" y="1268413"/>
            <a:ext cx="9215436" cy="5068466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Traditionally, the Child Family Survey was only available in paper form, sent to the families to complete and return.  More recently, states have the option of providing on-line responses or both paper and on-line  options.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It is recommended that 1000 families be sampled, in the hopes of getting 40% response to the survey. 400 respondents are needed to get most accurate and reliable data.  </a:t>
            </a:r>
          </a:p>
          <a:p>
            <a:endParaRPr lang="en-US" sz="2400" dirty="0"/>
          </a:p>
          <a:p>
            <a:r>
              <a:rPr lang="en-US" sz="2400" dirty="0"/>
              <a:t>Survey questions cover demographics as well as Outcome Areas, such as access to healthcare professionals, access to other services, choice, community participation, information, planning, and satisfaction. </a:t>
            </a:r>
          </a:p>
          <a:p>
            <a:endParaRPr lang="en-US" sz="2400" dirty="0"/>
          </a:p>
          <a:p>
            <a:r>
              <a:rPr lang="en-US" sz="2400" dirty="0"/>
              <a:t>Questions include how individuals feel about the services and supports that they have received from providers and regional center, and whether regional center services have made a difference.</a:t>
            </a:r>
          </a:p>
        </p:txBody>
      </p:sp>
    </p:spTree>
    <p:extLst>
      <p:ext uri="{BB962C8B-B14F-4D97-AF65-F5344CB8AC3E}">
        <p14:creationId xmlns:p14="http://schemas.microsoft.com/office/powerpoint/2010/main" val="423197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D541F-CE61-4FC8-8C04-0C2B960AD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Family Survey,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A51F2-BBDA-4BAF-B34A-997681CB1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3050"/>
            <a:ext cx="9000066" cy="4883150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/>
              <a:t>This review provides a comparison of statewide averages with the percentages from the SG/PRC surveys.</a:t>
            </a:r>
          </a:p>
          <a:p>
            <a:endParaRPr lang="en-US" sz="2200" dirty="0"/>
          </a:p>
          <a:p>
            <a:r>
              <a:rPr lang="en-US" sz="2200" dirty="0"/>
              <a:t>Most often, if the differences in percentages on a question are 3% or less, they are not included in this review. </a:t>
            </a:r>
          </a:p>
          <a:p>
            <a:endParaRPr lang="en-US" sz="2200" dirty="0"/>
          </a:p>
          <a:p>
            <a:r>
              <a:rPr lang="en-US" sz="2200" dirty="0"/>
              <a:t>In general, DDS highlights the results that are either 5% above the statewide average or 5% below the statewide average.  The significance of the difference depends on the number of respondents.</a:t>
            </a:r>
          </a:p>
          <a:p>
            <a:endParaRPr lang="en-US" sz="2200" dirty="0"/>
          </a:p>
          <a:p>
            <a:r>
              <a:rPr lang="en-US" sz="2200" dirty="0"/>
              <a:t>Answers of “Always” and “Usually” are combined to yield  a “yes” response. All other responses are considered to be a “no” answer. 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DDS does not provide the results of the statewide surveys compared with other states.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2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253" y="300038"/>
            <a:ext cx="10746014" cy="919997"/>
          </a:xfrm>
        </p:spPr>
        <p:txBody>
          <a:bodyPr>
            <a:normAutofit/>
          </a:bodyPr>
          <a:lstStyle/>
          <a:p>
            <a:r>
              <a:rPr lang="en-US" dirty="0"/>
              <a:t>Positive Responses – SG/PRC vs. Statewide Average</a:t>
            </a: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1842877-FC58-47CD-96A9-B2AA0E637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26447"/>
              </p:ext>
            </p:extLst>
          </p:nvPr>
        </p:nvGraphicFramePr>
        <p:xfrm>
          <a:off x="842596" y="1220035"/>
          <a:ext cx="10854103" cy="469118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9072122">
                  <a:extLst>
                    <a:ext uri="{9D8B030D-6E8A-4147-A177-3AD203B41FA5}">
                      <a16:colId xmlns:a16="http://schemas.microsoft.com/office/drawing/2014/main" val="3355516727"/>
                    </a:ext>
                  </a:extLst>
                </a:gridCol>
                <a:gridCol w="730332">
                  <a:extLst>
                    <a:ext uri="{9D8B030D-6E8A-4147-A177-3AD203B41FA5}">
                      <a16:colId xmlns:a16="http://schemas.microsoft.com/office/drawing/2014/main" val="114463140"/>
                    </a:ext>
                  </a:extLst>
                </a:gridCol>
                <a:gridCol w="1051649">
                  <a:extLst>
                    <a:ext uri="{9D8B030D-6E8A-4147-A177-3AD203B41FA5}">
                      <a16:colId xmlns:a16="http://schemas.microsoft.com/office/drawing/2014/main" val="1980539083"/>
                    </a:ext>
                  </a:extLst>
                </a:gridCol>
              </a:tblGrid>
              <a:tr h="431629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660" marR="6660" marT="666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 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SG/PRC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441533"/>
                  </a:ext>
                </a:extLst>
              </a:tr>
              <a:tr h="772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DO YOU FEEL THAT REGIONAL CENTER SERVICES HAVE MADE A POSITIVE DIFFERENCE IN THE LIFE OF YOUR FAMILY?</a:t>
                      </a:r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solidFill>
                            <a:sysClr val="windowText" lastClr="000000"/>
                          </a:solidFill>
                          <a:effectLst/>
                        </a:rPr>
                        <a:t>90%</a:t>
                      </a:r>
                      <a:endParaRPr lang="en-US" sz="2400" b="1" i="0" u="none" strike="noStrike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92%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98013000"/>
                  </a:ext>
                </a:extLst>
              </a:tr>
              <a:tr h="389767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3112666411"/>
                  </a:ext>
                </a:extLst>
              </a:tr>
              <a:tr h="772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DO YOU KNOW HOW TO FILE A COMPLAINT OR GRIEVANCE ABOUT PROVIDER AGENCIES OR STAFF?</a:t>
                      </a:r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43%</a:t>
                      </a:r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48%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2924519287"/>
                  </a:ext>
                </a:extLst>
              </a:tr>
              <a:tr h="389767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2911674274"/>
                  </a:ext>
                </a:extLst>
              </a:tr>
              <a:tr h="772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IF YOUR CHILD DOES NOT COMMUNICATE VERBALLY, ARE THERE SUPPORT WORKERS WHO CAN COMMUNICATE WITH YOUR CHILD?</a:t>
                      </a:r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30%</a:t>
                      </a:r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36%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960118833"/>
                  </a:ext>
                </a:extLst>
              </a:tr>
              <a:tr h="389767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1899412161"/>
                  </a:ext>
                </a:extLst>
              </a:tr>
              <a:tr h="772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DO YOU NEED ADDITIONAL RESPITE SERVICES* (LOWER % IS BETTER)</a:t>
                      </a:r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  40%</a:t>
                      </a:r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35%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2774156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39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253" y="120578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Positive Responses, continued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1842877-FC58-47CD-96A9-B2AA0E637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629548"/>
              </p:ext>
            </p:extLst>
          </p:nvPr>
        </p:nvGraphicFramePr>
        <p:xfrm>
          <a:off x="742950" y="671513"/>
          <a:ext cx="10722769" cy="5798557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8984909">
                  <a:extLst>
                    <a:ext uri="{9D8B030D-6E8A-4147-A177-3AD203B41FA5}">
                      <a16:colId xmlns:a16="http://schemas.microsoft.com/office/drawing/2014/main" val="3355516727"/>
                    </a:ext>
                  </a:extLst>
                </a:gridCol>
                <a:gridCol w="729246">
                  <a:extLst>
                    <a:ext uri="{9D8B030D-6E8A-4147-A177-3AD203B41FA5}">
                      <a16:colId xmlns:a16="http://schemas.microsoft.com/office/drawing/2014/main" val="114463140"/>
                    </a:ext>
                  </a:extLst>
                </a:gridCol>
                <a:gridCol w="1008614">
                  <a:extLst>
                    <a:ext uri="{9D8B030D-6E8A-4147-A177-3AD203B41FA5}">
                      <a16:colId xmlns:a16="http://schemas.microsoft.com/office/drawing/2014/main" val="1980539083"/>
                    </a:ext>
                  </a:extLst>
                </a:gridCol>
              </a:tblGrid>
              <a:tr h="320098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660" marR="6660" marT="666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 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SG/PRC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441533"/>
                  </a:ext>
                </a:extLst>
              </a:tr>
              <a:tr h="32009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rebuchet MS" panose="020B0603020202020204" pitchFamily="34" charset="0"/>
                        </a:rPr>
                        <a:t>OUT OF POCKET EXPENSES LAST YEAR – NOTHING $0.00</a:t>
                      </a: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rebuchet MS" panose="020B0603020202020204" pitchFamily="34" charset="0"/>
                        </a:rPr>
                        <a:t>34%</a:t>
                      </a: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40%</a:t>
                      </a: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3112666411"/>
                  </a:ext>
                </a:extLst>
              </a:tr>
              <a:tr h="288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rebuchet MS" panose="020B0603020202020204" pitchFamily="34" charset="0"/>
                        </a:rPr>
                        <a:t>$101 TO $1,000</a:t>
                      </a: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rebuchet MS" panose="020B0603020202020204" pitchFamily="34" charset="0"/>
                        </a:rPr>
                        <a:t>25%</a:t>
                      </a: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19%</a:t>
                      </a: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2924519287"/>
                  </a:ext>
                </a:extLst>
              </a:tr>
              <a:tr h="288773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2911674274"/>
                  </a:ext>
                </a:extLst>
              </a:tr>
              <a:tr h="7586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rebuchet MS" panose="020B0603020202020204" pitchFamily="34" charset="0"/>
                        </a:rPr>
                        <a:t>SERVICES AND SUPPORTS RECEIVED FROM THE REGIONAL CENTER  </a:t>
                      </a: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rebuchet MS" panose="020B0603020202020204" pitchFamily="34" charset="0"/>
                        </a:rPr>
                        <a:t>24%</a:t>
                      </a: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32%</a:t>
                      </a: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960118833"/>
                  </a:ext>
                </a:extLst>
              </a:tr>
              <a:tr h="57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rebuchet MS" panose="020B0603020202020204" pitchFamily="34" charset="0"/>
                        </a:rPr>
                        <a:t>OTHER SERVICES/SUPPORTS BESIDES RESPITE, EARLY INTERVENTION, TRANSPORTATION </a:t>
                      </a: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   </a:t>
                      </a:r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4264229897"/>
                  </a:ext>
                </a:extLst>
              </a:tr>
              <a:tr h="3583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3274105395"/>
                  </a:ext>
                </a:extLst>
              </a:tr>
              <a:tr h="38274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EVER RECEIVED OTHER SERVICES AND SUPPORTS ? – example SSI</a:t>
                      </a: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37%</a:t>
                      </a:r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44%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1016815132"/>
                  </a:ext>
                </a:extLst>
              </a:tr>
              <a:tr h="3583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658779006"/>
                  </a:ext>
                </a:extLst>
              </a:tr>
              <a:tr h="38274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SERVICES OR SUPPORTS FROM OTHER AGENCIES</a:t>
                      </a: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63%</a:t>
                      </a:r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70%</a:t>
                      </a:r>
                      <a:endParaRPr lang="en-US" sz="24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3606921735"/>
                  </a:ext>
                </a:extLst>
              </a:tr>
              <a:tr h="293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281328767"/>
                  </a:ext>
                </a:extLst>
              </a:tr>
              <a:tr h="38274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ARE SERVICES AND SUPPORTS HELPING YOUR CHILD TO LIVE A GOOD LIFE?</a:t>
                      </a: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91%</a:t>
                      </a:r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92%</a:t>
                      </a:r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1085073107"/>
                  </a:ext>
                </a:extLst>
              </a:tr>
              <a:tr h="382749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1412916207"/>
                  </a:ext>
                </a:extLst>
              </a:tr>
              <a:tr h="71038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DID YOU DISCUSS HOW TO HANDLE EMERGENCIES ( MEDICAL OR NATURAL DISASTER) AT YOUR CHILD’S LAST IPP/IFSP MEETING?</a:t>
                      </a: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41%</a:t>
                      </a:r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44%</a:t>
                      </a:r>
                      <a:endParaRPr lang="en-US" sz="24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6660" marR="6660" marT="6660" marB="0" anchor="b"/>
                </a:tc>
                <a:extLst>
                  <a:ext uri="{0D108BD9-81ED-4DB2-BD59-A6C34878D82A}">
                    <a16:rowId xmlns:a16="http://schemas.microsoft.com/office/drawing/2014/main" val="3531262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514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6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7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8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18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211" y="394253"/>
            <a:ext cx="10303934" cy="13476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dirty="0"/>
              <a:t>AREAS IN NEED OF IMPROVEMENT – </a:t>
            </a:r>
            <a:r>
              <a:rPr lang="en-US" sz="3200" dirty="0"/>
              <a:t>COMPARED WITH STATEWIDE AVERAGES</a:t>
            </a:r>
            <a:endParaRPr lang="en-US" sz="5000" dirty="0"/>
          </a:p>
        </p:txBody>
      </p:sp>
      <p:sp>
        <p:nvSpPr>
          <p:cNvPr id="35" name="Isosceles Triangle 20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6" name="Straight Connector 22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24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EEC105-9914-4887-BFEB-72DEC9C37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46841"/>
              </p:ext>
            </p:extLst>
          </p:nvPr>
        </p:nvGraphicFramePr>
        <p:xfrm>
          <a:off x="828555" y="1741930"/>
          <a:ext cx="10520850" cy="4522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64633">
                  <a:extLst>
                    <a:ext uri="{9D8B030D-6E8A-4147-A177-3AD203B41FA5}">
                      <a16:colId xmlns:a16="http://schemas.microsoft.com/office/drawing/2014/main" val="2603182943"/>
                    </a:ext>
                  </a:extLst>
                </a:gridCol>
                <a:gridCol w="798056">
                  <a:extLst>
                    <a:ext uri="{9D8B030D-6E8A-4147-A177-3AD203B41FA5}">
                      <a16:colId xmlns:a16="http://schemas.microsoft.com/office/drawing/2014/main" val="3671785076"/>
                    </a:ext>
                  </a:extLst>
                </a:gridCol>
                <a:gridCol w="1058161">
                  <a:extLst>
                    <a:ext uri="{9D8B030D-6E8A-4147-A177-3AD203B41FA5}">
                      <a16:colId xmlns:a16="http://schemas.microsoft.com/office/drawing/2014/main" val="4161130328"/>
                    </a:ext>
                  </a:extLst>
                </a:gridCol>
              </a:tblGrid>
              <a:tr h="633995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CA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SG/PRC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3535604130"/>
                  </a:ext>
                </a:extLst>
              </a:tr>
              <a:tr h="460408">
                <a:tc>
                  <a:txBody>
                    <a:bodyPr/>
                    <a:lstStyle/>
                    <a:p>
                      <a:pPr algn="just" fontAlgn="b"/>
                      <a:r>
                        <a:rPr lang="en-US" sz="2000" b="1" u="none" strike="noStrike" dirty="0">
                          <a:effectLst/>
                        </a:rPr>
                        <a:t>DOES YOUR FAMILY GET THE SUPPORT IT NEEDS?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70%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66%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203194432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just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2033280205"/>
                  </a:ext>
                </a:extLst>
              </a:tr>
              <a:tr h="78962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2000" b="1" u="none" strike="noStrike" dirty="0">
                          <a:effectLst/>
                        </a:rPr>
                        <a:t>IF YOU ASKED FOR CRISIS OR EMERGENCY SERVICES DURING THE PAST YEAR, WERE SERVICES PROVIDED WHEN NEEDED?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91%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30%</a:t>
                      </a:r>
                      <a:endParaRPr lang="en-US" sz="2000" b="1" i="0" u="none" strike="noStrike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2731433503"/>
                  </a:ext>
                </a:extLst>
              </a:tr>
              <a:tr h="398494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721036737"/>
                  </a:ext>
                </a:extLst>
              </a:tr>
              <a:tr h="5106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DOES THE SERVICE COORDINATOR </a:t>
                      </a:r>
                      <a:r>
                        <a:rPr lang="en-US" sz="20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ALWAYS</a:t>
                      </a:r>
                      <a:r>
                        <a:rPr lang="en-US" sz="2000" b="1" u="none" strike="noStrike" dirty="0">
                          <a:effectLst/>
                        </a:rPr>
                        <a:t> RESPECT YOUR FAMILY’S CHOICES AND OPINIONS?</a:t>
                      </a:r>
                    </a:p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 66%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59%</a:t>
                      </a:r>
                      <a:endParaRPr lang="en-US" sz="2000" b="1" i="0" u="none" strike="noStrike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171875405"/>
                  </a:ext>
                </a:extLst>
              </a:tr>
              <a:tr h="6142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DOES THE SERVICE COORDINATOR </a:t>
                      </a:r>
                      <a:r>
                        <a:rPr lang="en-US" sz="20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rebuchet MS" panose="020B0603020202020204" pitchFamily="34" charset="0"/>
                        </a:rPr>
                        <a:t>USUALLY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RESPECT YOUR FAMILY’S CHOICES AND OPINONS</a:t>
                      </a:r>
                    </a:p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Trebuchet MS" panose="020B0603020202020204" pitchFamily="34" charset="0"/>
                        </a:rPr>
                        <a:t>25%</a:t>
                      </a: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32%</a:t>
                      </a: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2603946416"/>
                  </a:ext>
                </a:extLst>
              </a:tr>
              <a:tr h="454914">
                <a:tc>
                  <a:txBody>
                    <a:bodyPr/>
                    <a:lstStyle/>
                    <a:p>
                      <a:pPr algn="just" fontAlgn="b"/>
                      <a:r>
                        <a:rPr lang="en-US" sz="2000" b="1" u="none" strike="noStrike" dirty="0">
                          <a:effectLst/>
                        </a:rPr>
                        <a:t> [NOTE: ALWAYS + USUALLY = 91% FOR BOTH STATEWIDE AND SG/PRC]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91%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</a:rPr>
                        <a:t>91%</a:t>
                      </a: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777540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595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6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7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8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4" name="Rectangle 18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033" y="150923"/>
            <a:ext cx="10303934" cy="13476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dirty="0"/>
              <a:t>AREAS IN NEED OF IMPROVEMENT – </a:t>
            </a:r>
            <a:r>
              <a:rPr lang="en-US" sz="3200" dirty="0"/>
              <a:t>LOWER THAN STATEWIDE AVERAGES-Cont.</a:t>
            </a:r>
            <a:endParaRPr lang="en-US" sz="5000" dirty="0"/>
          </a:p>
        </p:txBody>
      </p:sp>
      <p:sp>
        <p:nvSpPr>
          <p:cNvPr id="35" name="Isosceles Triangle 20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6" name="Straight Connector 22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24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AF2339B-4C95-495E-8E10-6A535810D7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276355"/>
              </p:ext>
            </p:extLst>
          </p:nvPr>
        </p:nvGraphicFramePr>
        <p:xfrm>
          <a:off x="728668" y="1498602"/>
          <a:ext cx="10620735" cy="4740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04167">
                  <a:extLst>
                    <a:ext uri="{9D8B030D-6E8A-4147-A177-3AD203B41FA5}">
                      <a16:colId xmlns:a16="http://schemas.microsoft.com/office/drawing/2014/main" val="66687902"/>
                    </a:ext>
                  </a:extLst>
                </a:gridCol>
                <a:gridCol w="745876">
                  <a:extLst>
                    <a:ext uri="{9D8B030D-6E8A-4147-A177-3AD203B41FA5}">
                      <a16:colId xmlns:a16="http://schemas.microsoft.com/office/drawing/2014/main" val="89139603"/>
                    </a:ext>
                  </a:extLst>
                </a:gridCol>
                <a:gridCol w="1070692">
                  <a:extLst>
                    <a:ext uri="{9D8B030D-6E8A-4147-A177-3AD203B41FA5}">
                      <a16:colId xmlns:a16="http://schemas.microsoft.com/office/drawing/2014/main" val="968353477"/>
                    </a:ext>
                  </a:extLst>
                </a:gridCol>
              </a:tblGrid>
              <a:tr h="598212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CA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SG/PRC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2379851751"/>
                  </a:ext>
                </a:extLst>
              </a:tr>
              <a:tr h="36349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DOES YOUR CHILD GET ALL SERVICES LISTED IN IPP/IFSP?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87%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79%</a:t>
                      </a:r>
                      <a:endParaRPr lang="en-US" sz="2400" b="1" i="0" u="none" strike="noStrike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extLst>
                  <a:ext uri="{0D108BD9-81ED-4DB2-BD59-A6C34878D82A}">
                    <a16:rowId xmlns:a16="http://schemas.microsoft.com/office/drawing/2014/main" val="1934188565"/>
                  </a:ext>
                </a:extLst>
              </a:tr>
              <a:tr h="363499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extLst>
                  <a:ext uri="{0D108BD9-81ED-4DB2-BD59-A6C34878D82A}">
                    <a16:rowId xmlns:a16="http://schemas.microsoft.com/office/drawing/2014/main" val="980472266"/>
                  </a:ext>
                </a:extLst>
              </a:tr>
              <a:tr h="4090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DID YOU HELP MAKE YOUR CHILD’S TRANSITION PLAN?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84%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79%</a:t>
                      </a:r>
                      <a:endParaRPr lang="en-US" sz="2400" b="1" i="0" u="none" strike="noStrike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extLst>
                  <a:ext uri="{0D108BD9-81ED-4DB2-BD59-A6C34878D82A}">
                    <a16:rowId xmlns:a16="http://schemas.microsoft.com/office/drawing/2014/main" val="377692519"/>
                  </a:ext>
                </a:extLst>
              </a:tr>
              <a:tr h="303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(69% SAID THEY HAD A TRANSITION PLAN AT SG/PRC; 66% FOR CA)</a:t>
                      </a: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extLst>
                  <a:ext uri="{0D108BD9-81ED-4DB2-BD59-A6C34878D82A}">
                    <a16:rowId xmlns:a16="http://schemas.microsoft.com/office/drawing/2014/main" val="635977829"/>
                  </a:ext>
                </a:extLst>
              </a:tr>
              <a:tr h="105485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DO YOU FEEL PREPARED TO HANDLE THE NEEDS OF YOUR CHILD IN AN EMERGENCY SUCH AS A MEDICAL EMERGENCY OR A NATURAL DISASTER?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 71% 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62% </a:t>
                      </a:r>
                      <a:endParaRPr lang="en-US" sz="2400" b="1" i="0" u="none" strike="noStrike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extLst>
                  <a:ext uri="{0D108BD9-81ED-4DB2-BD59-A6C34878D82A}">
                    <a16:rowId xmlns:a16="http://schemas.microsoft.com/office/drawing/2014/main" val="1126013452"/>
                  </a:ext>
                </a:extLst>
              </a:tr>
              <a:tr h="363499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extLst>
                  <a:ext uri="{0D108BD9-81ED-4DB2-BD59-A6C34878D82A}">
                    <a16:rowId xmlns:a16="http://schemas.microsoft.com/office/drawing/2014/main" val="3790599259"/>
                  </a:ext>
                </a:extLst>
              </a:tr>
              <a:tr h="125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DOES YOUR CHILD ALWAYS HAVE THE SPECIAL EQUIPMENT OR ACCOMMODATIONS THAT S/HE NEEDS (E.G., WHEELCHAIR, RAMP, COMMUNICATION BOARD)?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41%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35%</a:t>
                      </a:r>
                      <a:endParaRPr lang="en-US" sz="2400" b="1" i="0" u="none" strike="noStrike" dirty="0">
                        <a:solidFill>
                          <a:schemeClr val="accent5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741" marR="5741" marT="5741" marB="0" anchor="ctr"/>
                </a:tc>
                <a:extLst>
                  <a:ext uri="{0D108BD9-81ED-4DB2-BD59-A6C34878D82A}">
                    <a16:rowId xmlns:a16="http://schemas.microsoft.com/office/drawing/2014/main" val="1323814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9742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1204</Words>
  <Application>Microsoft Office PowerPoint</Application>
  <PresentationFormat>Widescreen</PresentationFormat>
  <Paragraphs>150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National Core Indicators  Child Family Survey FY 2018/19 -–  Selected Findings</vt:lpstr>
      <vt:lpstr>What is National Core Indicators?    </vt:lpstr>
      <vt:lpstr>Trailer Bill Language (TBL) Affecting  Statutes of 2019</vt:lpstr>
      <vt:lpstr>Child Family Survey</vt:lpstr>
      <vt:lpstr>Child Family Survey, continued</vt:lpstr>
      <vt:lpstr>Positive Responses – SG/PRC vs. Statewide Average</vt:lpstr>
      <vt:lpstr>Positive Responses, continued</vt:lpstr>
      <vt:lpstr>AREAS IN NEED OF IMPROVEMENT – COMPARED WITH STATEWIDE AVERAGES</vt:lpstr>
      <vt:lpstr>AREAS IN NEED OF IMPROVEMENT – LOWER THAN STATEWIDE AVERAGES-Cont.</vt:lpstr>
      <vt:lpstr>AREAS IN NEED OF IMPROVEMENT –  LOWER THAN STATEWIDE AVERAGES - Continued</vt:lpstr>
      <vt:lpstr>Next Steps</vt:lpstr>
      <vt:lpstr>SG/PRC Recommendations – How can we improve our service?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NCI Child Family Survey FY 2018/19 -–  Selected Findings</dc:title>
  <dc:creator>Carmona, Marilyn</dc:creator>
  <cp:lastModifiedBy>Tomblin, Carol</cp:lastModifiedBy>
  <cp:revision>29</cp:revision>
  <dcterms:created xsi:type="dcterms:W3CDTF">2020-10-06T20:34:50Z</dcterms:created>
  <dcterms:modified xsi:type="dcterms:W3CDTF">2020-10-08T16:37:00Z</dcterms:modified>
</cp:coreProperties>
</file>