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notesSlides/notesSlide35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9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0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1.xml" ContentType="application/vnd.openxmlformats-officedocument.presentationml.notesSlid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2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94" r:id="rId5"/>
  </p:sldMasterIdLst>
  <p:notesMasterIdLst>
    <p:notesMasterId r:id="rId66"/>
  </p:notesMasterIdLst>
  <p:sldIdLst>
    <p:sldId id="278" r:id="rId6"/>
    <p:sldId id="279" r:id="rId7"/>
    <p:sldId id="281" r:id="rId8"/>
    <p:sldId id="728" r:id="rId9"/>
    <p:sldId id="710" r:id="rId10"/>
    <p:sldId id="700" r:id="rId11"/>
    <p:sldId id="704" r:id="rId12"/>
    <p:sldId id="709" r:id="rId13"/>
    <p:sldId id="711" r:id="rId14"/>
    <p:sldId id="280" r:id="rId15"/>
    <p:sldId id="671" r:id="rId16"/>
    <p:sldId id="701" r:id="rId17"/>
    <p:sldId id="705" r:id="rId18"/>
    <p:sldId id="282" r:id="rId19"/>
    <p:sldId id="672" r:id="rId20"/>
    <p:sldId id="702" r:id="rId21"/>
    <p:sldId id="706" r:id="rId22"/>
    <p:sldId id="283" r:id="rId23"/>
    <p:sldId id="673" r:id="rId24"/>
    <p:sldId id="703" r:id="rId25"/>
    <p:sldId id="707" r:id="rId26"/>
    <p:sldId id="727" r:id="rId27"/>
    <p:sldId id="708" r:id="rId28"/>
    <p:sldId id="713" r:id="rId29"/>
    <p:sldId id="714" r:id="rId30"/>
    <p:sldId id="715" r:id="rId31"/>
    <p:sldId id="716" r:id="rId32"/>
    <p:sldId id="369" r:id="rId33"/>
    <p:sldId id="719" r:id="rId34"/>
    <p:sldId id="666" r:id="rId35"/>
    <p:sldId id="718" r:id="rId36"/>
    <p:sldId id="691" r:id="rId37"/>
    <p:sldId id="462" r:id="rId38"/>
    <p:sldId id="721" r:id="rId39"/>
    <p:sldId id="627" r:id="rId40"/>
    <p:sldId id="689" r:id="rId41"/>
    <p:sldId id="738" r:id="rId42"/>
    <p:sldId id="690" r:id="rId43"/>
    <p:sldId id="720" r:id="rId44"/>
    <p:sldId id="725" r:id="rId45"/>
    <p:sldId id="722" r:id="rId46"/>
    <p:sldId id="693" r:id="rId47"/>
    <p:sldId id="723" r:id="rId48"/>
    <p:sldId id="694" r:id="rId49"/>
    <p:sldId id="695" r:id="rId50"/>
    <p:sldId id="696" r:id="rId51"/>
    <p:sldId id="697" r:id="rId52"/>
    <p:sldId id="729" r:id="rId53"/>
    <p:sldId id="724" r:id="rId54"/>
    <p:sldId id="732" r:id="rId55"/>
    <p:sldId id="740" r:id="rId56"/>
    <p:sldId id="741" r:id="rId57"/>
    <p:sldId id="742" r:id="rId58"/>
    <p:sldId id="734" r:id="rId59"/>
    <p:sldId id="726" r:id="rId60"/>
    <p:sldId id="743" r:id="rId61"/>
    <p:sldId id="730" r:id="rId62"/>
    <p:sldId id="735" r:id="rId63"/>
    <p:sldId id="737" r:id="rId64"/>
    <p:sldId id="73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blin, Carol" initials="TC" lastIdx="1" clrIdx="0">
    <p:extLst>
      <p:ext uri="{19B8F6BF-5375-455C-9EA6-DF929625EA0E}">
        <p15:presenceInfo xmlns:p15="http://schemas.microsoft.com/office/powerpoint/2012/main" userId="S::ctomblin@sgprc.org::72f74dec-da34-426e-9c60-4b9f882a6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70" autoAdjust="0"/>
    <p:restoredTop sz="95771" autoAdjust="0"/>
  </p:normalViewPr>
  <p:slideViewPr>
    <p:cSldViewPr snapToGrid="0">
      <p:cViewPr varScale="1">
        <p:scale>
          <a:sx n="63" d="100"/>
          <a:sy n="63" d="100"/>
        </p:scale>
        <p:origin x="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69553805799"/>
          <c:y val="1.9956709956709999E-2"/>
          <c:w val="0.852161526684165"/>
          <c:h val="0.62727836103820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FY14-15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94C-4567-97FF-4584386ADF8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0562-4696-BE22-695A4D00A4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0562-4696-BE22-695A4D00A4D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0562-4696-BE22-695A4D00A4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562-4696-BE22-695A4D00A4D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0562-4696-BE22-695A4D00A4DE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4187</c:v>
                </c:pt>
                <c:pt idx="1">
                  <c:v>3683</c:v>
                </c:pt>
                <c:pt idx="2">
                  <c:v>4597</c:v>
                </c:pt>
                <c:pt idx="3">
                  <c:v>4911</c:v>
                </c:pt>
                <c:pt idx="4">
                  <c:v>3724</c:v>
                </c:pt>
                <c:pt idx="5">
                  <c:v>4482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4E58-8175-6AFD1BBED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FY19-20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562-4696-BE22-695A4D00A4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562-4696-BE22-695A4D00A4D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562-4696-BE22-695A4D00A4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562-4696-BE22-695A4D00A4D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562-4696-BE22-695A4D00A4DE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6723</c:v>
                </c:pt>
                <c:pt idx="1">
                  <c:v>5181</c:v>
                </c:pt>
                <c:pt idx="2">
                  <c:v>6342</c:v>
                </c:pt>
                <c:pt idx="3">
                  <c:v>5490</c:v>
                </c:pt>
                <c:pt idx="4">
                  <c:v>6722</c:v>
                </c:pt>
                <c:pt idx="5">
                  <c:v>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E-4E58-8175-6AFD1BBED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0.60568426080726057</c:v>
                </c:pt>
                <c:pt idx="1">
                  <c:v>0.40673364105348903</c:v>
                </c:pt>
                <c:pt idx="2">
                  <c:v>0.37959538829671524</c:v>
                </c:pt>
                <c:pt idx="3">
                  <c:v>0.11789859499083689</c:v>
                </c:pt>
                <c:pt idx="4">
                  <c:v>0.80504833512352314</c:v>
                </c:pt>
                <c:pt idx="5">
                  <c:v>0.39112003569834897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E-4E58-8175-6AFD1BBE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5896"/>
        <c:axId val="2111814008"/>
      </c:barChart>
      <c:catAx>
        <c:axId val="2146435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1814008"/>
        <c:crosses val="autoZero"/>
        <c:auto val="1"/>
        <c:lblAlgn val="ctr"/>
        <c:lblOffset val="100"/>
        <c:noMultiLvlLbl val="0"/>
      </c:catAx>
      <c:valAx>
        <c:axId val="2111814008"/>
        <c:scaling>
          <c:orientation val="minMax"/>
          <c:max val="13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6435896"/>
        <c:crosses val="autoZero"/>
        <c:crossBetween val="between"/>
        <c:majorUnit val="20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Age 0-2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1.0999999999999999E-2</c:v>
                </c:pt>
                <c:pt idx="1">
                  <c:v>1.2E-2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24-4F28-91A1-45F7F41EE0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Age 3-21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0.28899999999999998</c:v>
                </c:pt>
                <c:pt idx="1">
                  <c:v>0.33600000000000002</c:v>
                </c:pt>
                <c:pt idx="2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24-4F28-91A1-45F7F41EE0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Age 22+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0.17</c:v>
                </c:pt>
                <c:pt idx="1">
                  <c:v>0.188</c:v>
                </c:pt>
                <c:pt idx="2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D24-4F28-91A1-45F7F41EE0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All Age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0.19900000000000001</c:v>
                </c:pt>
                <c:pt idx="1">
                  <c:v>0.214</c:v>
                </c:pt>
                <c:pt idx="2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7-4181-A0B6-E1915CD00E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0"/>
        <c:overlap val="-3"/>
        <c:axId val="2142569496"/>
        <c:axId val="2142572584"/>
      </c:barChart>
      <c:catAx>
        <c:axId val="214256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2572584"/>
        <c:crosses val="autoZero"/>
        <c:auto val="1"/>
        <c:lblAlgn val="ctr"/>
        <c:lblOffset val="100"/>
        <c:noMultiLvlLbl val="0"/>
      </c:catAx>
      <c:valAx>
        <c:axId val="2142572584"/>
        <c:scaling>
          <c:orientation val="minMax"/>
          <c:max val="0.38000000000000006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2569496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707.5</c:v>
                </c:pt>
                <c:pt idx="1">
                  <c:v>869.18000000000029</c:v>
                </c:pt>
                <c:pt idx="2">
                  <c:v>883.96999999999935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6-40BD-A896-03D269AE37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E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7E-475D-B1C9-155394C7A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529.07999999999993</c:v>
                </c:pt>
                <c:pt idx="1">
                  <c:v>685.14999999999964</c:v>
                </c:pt>
                <c:pt idx="2">
                  <c:v>496.67000000000007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6-40BD-A896-03D269AE37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549.60999999999967</c:v>
                </c:pt>
                <c:pt idx="1">
                  <c:v>692.97000000000025</c:v>
                </c:pt>
                <c:pt idx="2">
                  <c:v>2746.5300000000007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6-40BD-A896-03D269AE37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Black/African American E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7E-475D-B1C9-155394C7A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340.22999999999956</c:v>
                </c:pt>
                <c:pt idx="1">
                  <c:v>371.64000000000033</c:v>
                </c:pt>
                <c:pt idx="2">
                  <c:v>1838.5900000000001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6-40BD-A896-03D269AE37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Sheet1!$F$2:$F$4</c:f>
              <c:numCache>
                <c:formatCode>"$"#,##0</c:formatCode>
                <c:ptCount val="3"/>
                <c:pt idx="0">
                  <c:v>-538.06999999999971</c:v>
                </c:pt>
                <c:pt idx="1">
                  <c:v>-615.76000000000022</c:v>
                </c:pt>
                <c:pt idx="2">
                  <c:v>-762.14999999999964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6-40BD-A896-03D269AE37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Hispanic E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7E-475D-B1C9-155394C7A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Sheet1!$G$2:$G$4</c:f>
              <c:numCache>
                <c:formatCode>"$"#,##0</c:formatCode>
                <c:ptCount val="3"/>
                <c:pt idx="0">
                  <c:v>-324.34000000000015</c:v>
                </c:pt>
                <c:pt idx="1">
                  <c:v>-307.85999999999967</c:v>
                </c:pt>
                <c:pt idx="2">
                  <c:v>-400.86999999999989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36-40BD-A896-03D269AE37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Sheet1!$H$2:$H$4</c:f>
              <c:numCache>
                <c:formatCode>"$"#,##0</c:formatCode>
                <c:ptCount val="3"/>
                <c:pt idx="0">
                  <c:v>941.8100000000004</c:v>
                </c:pt>
                <c:pt idx="1">
                  <c:v>1094.1000000000004</c:v>
                </c:pt>
                <c:pt idx="2">
                  <c:v>1303.1100000000006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6-40BD-A896-03D269AE375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White E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D0-4AC9-AD48-A54A7FFB3E5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65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1D0-4AC9-AD48-A54A7FFB3E5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1D0-4AC9-AD48-A54A7FFB3E5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67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7E-475D-B1C9-155394C7A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Sheet1!$I$2:$I$4</c:f>
              <c:numCache>
                <c:formatCode>"$"#,##0</c:formatCode>
                <c:ptCount val="3"/>
                <c:pt idx="0">
                  <c:v>303.46000000000004</c:v>
                </c:pt>
                <c:pt idx="1">
                  <c:v>198.81999999999971</c:v>
                </c:pt>
                <c:pt idx="2">
                  <c:v>333.19999999999982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36-40BD-A896-03D269AE375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Sheet1!$J$2:$J$4</c:f>
              <c:numCache>
                <c:formatCode>"$"#,##0</c:formatCode>
                <c:ptCount val="3"/>
                <c:pt idx="0">
                  <c:v>1493.2200000000003</c:v>
                </c:pt>
                <c:pt idx="1">
                  <c:v>1360.2999999999993</c:v>
                </c:pt>
                <c:pt idx="2">
                  <c:v>1407.83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36-40BD-A896-03D269AE375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E</c:v>
                </c:pt>
              </c:strCache>
            </c:strRef>
          </c:tx>
          <c:spPr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7E-475D-B1C9-155394C7A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3-21 FY 18</c:v>
                </c:pt>
                <c:pt idx="1">
                  <c:v>Age 3-21 FY 19</c:v>
                </c:pt>
                <c:pt idx="2">
                  <c:v>Age 3-21 FY 20</c:v>
                </c:pt>
              </c:strCache>
            </c:strRef>
          </c:cat>
          <c:val>
            <c:numRef>
              <c:f>Sheet1!$K$2:$K$4</c:f>
              <c:numCache>
                <c:formatCode>"$"#,##0</c:formatCode>
                <c:ptCount val="3"/>
                <c:pt idx="0">
                  <c:v>1029.8500000000004</c:v>
                </c:pt>
                <c:pt idx="1">
                  <c:v>650.52999999999975</c:v>
                </c:pt>
                <c:pt idx="2">
                  <c:v>846.42000000000007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36-40BD-A896-03D269AE3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521192"/>
        <c:axId val="2115524232"/>
      </c:barChart>
      <c:catAx>
        <c:axId val="2115521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5524232"/>
        <c:crosses val="autoZero"/>
        <c:auto val="1"/>
        <c:lblAlgn val="ctr"/>
        <c:lblOffset val="100"/>
        <c:noMultiLvlLbl val="0"/>
      </c:catAx>
      <c:valAx>
        <c:axId val="2115524232"/>
        <c:scaling>
          <c:orientation val="minMax"/>
          <c:min val="-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52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90032676284592"/>
          <c:y val="9.19188161435497E-2"/>
          <c:w val="0.61993464743081605"/>
          <c:h val="8.364539892042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Age 0-2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1.0999999999999999E-2</c:v>
                </c:pt>
                <c:pt idx="1">
                  <c:v>1.2E-2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24-4F28-91A1-45F7F41EE0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Age 3-21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0.28899999999999998</c:v>
                </c:pt>
                <c:pt idx="1">
                  <c:v>0.33600000000000002</c:v>
                </c:pt>
                <c:pt idx="2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24-4F28-91A1-45F7F41EE0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Age 22+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0.17</c:v>
                </c:pt>
                <c:pt idx="1">
                  <c:v>0.188</c:v>
                </c:pt>
                <c:pt idx="2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D24-4F28-91A1-45F7F41EE0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All Age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0.19900000000000001</c:v>
                </c:pt>
                <c:pt idx="1">
                  <c:v>0.214</c:v>
                </c:pt>
                <c:pt idx="2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7-4181-A0B6-E1915CD00E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0"/>
        <c:overlap val="-3"/>
        <c:axId val="2142569496"/>
        <c:axId val="2142572584"/>
      </c:barChart>
      <c:catAx>
        <c:axId val="214256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2572584"/>
        <c:crosses val="autoZero"/>
        <c:auto val="1"/>
        <c:lblAlgn val="ctr"/>
        <c:lblOffset val="100"/>
        <c:noMultiLvlLbl val="0"/>
      </c:catAx>
      <c:valAx>
        <c:axId val="2142572584"/>
        <c:scaling>
          <c:orientation val="minMax"/>
          <c:max val="0.38000000000000006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2569496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758.14999999999964</c:v>
                </c:pt>
                <c:pt idx="1">
                  <c:v>465.80999999999949</c:v>
                </c:pt>
                <c:pt idx="2">
                  <c:v>1165.5600000000013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6-40BD-A896-03D269AE37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E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F7-48CC-A5EB-0CA8DC70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677.39999999999964</c:v>
                </c:pt>
                <c:pt idx="1">
                  <c:v>757.39999999999964</c:v>
                </c:pt>
                <c:pt idx="2">
                  <c:v>891.55999999999949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6-40BD-A896-03D269AE37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429.84000000000015</c:v>
                </c:pt>
                <c:pt idx="1">
                  <c:v>540.8700000000008</c:v>
                </c:pt>
                <c:pt idx="2">
                  <c:v>-445.53000000000065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6-40BD-A896-03D269AE37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Black/African American E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1D0-4AC9-AD48-A54A7FFB3E5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70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1D0-4AC9-AD48-A54A7FFB3E5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73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F7-48CC-A5EB-0CA8DC70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-242.79999999999927</c:v>
                </c:pt>
                <c:pt idx="1">
                  <c:v>-319.04000000000087</c:v>
                </c:pt>
                <c:pt idx="2">
                  <c:v>-972.42000000000007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6-40BD-A896-03D269AE37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Sheet1!$F$2:$F$4</c:f>
              <c:numCache>
                <c:formatCode>"$"#,##0</c:formatCode>
                <c:ptCount val="3"/>
                <c:pt idx="0">
                  <c:v>-719.51000000000022</c:v>
                </c:pt>
                <c:pt idx="1">
                  <c:v>-673.30999999999949</c:v>
                </c:pt>
                <c:pt idx="2">
                  <c:v>-876.70000000000073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6-40BD-A896-03D269AE37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Hispanic E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F7-48CC-A5EB-0CA8DC70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Sheet1!$G$2:$G$4</c:f>
              <c:numCache>
                <c:formatCode>"$"#,##0</c:formatCode>
                <c:ptCount val="3"/>
                <c:pt idx="0">
                  <c:v>-525.90999999999985</c:v>
                </c:pt>
                <c:pt idx="1">
                  <c:v>-476.29000000000087</c:v>
                </c:pt>
                <c:pt idx="2">
                  <c:v>-576.29999999999927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36-40BD-A896-03D269AE37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Sheet1!$H$2:$H$4</c:f>
              <c:numCache>
                <c:formatCode>"$"#,##0</c:formatCode>
                <c:ptCount val="3"/>
                <c:pt idx="0">
                  <c:v>2495.09</c:v>
                </c:pt>
                <c:pt idx="1">
                  <c:v>931.93000000000029</c:v>
                </c:pt>
                <c:pt idx="2">
                  <c:v>1233.0200000000004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6-40BD-A896-03D269AE375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White E</c:v>
                </c:pt>
              </c:strCache>
            </c:strRef>
          </c:tx>
          <c:spPr>
            <a:pattFill prst="wdUp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</a:rPr>
                      <a:t>78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D0-4AC9-AD48-A54A7FFB3E5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F7-48CC-A5EB-0CA8DC70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Sheet1!$I$2:$I$4</c:f>
              <c:numCache>
                <c:formatCode>"$"#,##0</c:formatCode>
                <c:ptCount val="3"/>
                <c:pt idx="0">
                  <c:v>2060.5499999999993</c:v>
                </c:pt>
                <c:pt idx="1">
                  <c:v>586.21999999999935</c:v>
                </c:pt>
                <c:pt idx="2">
                  <c:v>1164.75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36-40BD-A896-03D269AE375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Sheet1!$J$2:$J$4</c:f>
              <c:numCache>
                <c:formatCode>"$"#,##0</c:formatCode>
                <c:ptCount val="3"/>
                <c:pt idx="0">
                  <c:v>877.61000000000058</c:v>
                </c:pt>
                <c:pt idx="1">
                  <c:v>2560.1899999999987</c:v>
                </c:pt>
                <c:pt idx="2">
                  <c:v>3010.84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36-40BD-A896-03D269AE375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E</c:v>
                </c:pt>
              </c:strCache>
            </c:strRef>
          </c:tx>
          <c:spPr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1D0-4AC9-AD48-A54A7FFB3E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F7-48CC-A5EB-0CA8DC70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22+ FY 18</c:v>
                </c:pt>
                <c:pt idx="1">
                  <c:v>Age 22+ FY 19</c:v>
                </c:pt>
                <c:pt idx="2">
                  <c:v>Age 22+ FY 20</c:v>
                </c:pt>
              </c:strCache>
            </c:strRef>
          </c:cat>
          <c:val>
            <c:numRef>
              <c:f>Sheet1!$K$2:$K$4</c:f>
              <c:numCache>
                <c:formatCode>"$"#,##0</c:formatCode>
                <c:ptCount val="3"/>
                <c:pt idx="0">
                  <c:v>659</c:v>
                </c:pt>
                <c:pt idx="1">
                  <c:v>1561.7399999999998</c:v>
                </c:pt>
                <c:pt idx="2">
                  <c:v>1347.2700000000004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36-40BD-A896-03D269AE3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589976"/>
        <c:axId val="2145593016"/>
      </c:barChart>
      <c:catAx>
        <c:axId val="2145589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5593016"/>
        <c:crosses val="autoZero"/>
        <c:auto val="1"/>
        <c:lblAlgn val="ctr"/>
        <c:lblOffset val="100"/>
        <c:noMultiLvlLbl val="0"/>
      </c:catAx>
      <c:valAx>
        <c:axId val="2145593016"/>
        <c:scaling>
          <c:orientation val="minMax"/>
          <c:max val="3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58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90032676284592"/>
          <c:y val="9.19188161435497E-2"/>
          <c:w val="0.61993464743081605"/>
          <c:h val="8.364539892042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Age 0-2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1.0999999999999999E-2</c:v>
                </c:pt>
                <c:pt idx="1">
                  <c:v>1.2E-2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24-4F28-91A1-45F7F41EE0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Age 3-21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0.28899999999999998</c:v>
                </c:pt>
                <c:pt idx="1">
                  <c:v>0.33600000000000002</c:v>
                </c:pt>
                <c:pt idx="2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24-4F28-91A1-45F7F41EE0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Age 22+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6.57894736842097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24-4F28-91A1-45F7F41EE0B0}"/>
                </c:ext>
              </c:extLst>
            </c:dLbl>
            <c:dLbl>
              <c:idx val="1"/>
              <c:layout>
                <c:manualLayout>
                  <c:x val="1.3888888888888888E-2"/>
                  <c:y val="-4.38596491228070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24-4F28-91A1-45F7F41EE0B0}"/>
                </c:ext>
              </c:extLst>
            </c:dLbl>
            <c:dLbl>
              <c:idx val="2"/>
              <c:layout>
                <c:manualLayout>
                  <c:x val="1.0416666666666496E-2"/>
                  <c:y val="-4.38596491228070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24-4F28-91A1-45F7F41EE0B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0.17</c:v>
                </c:pt>
                <c:pt idx="1">
                  <c:v>0.188</c:v>
                </c:pt>
                <c:pt idx="2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D24-4F28-91A1-45F7F41EE0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All Age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Spanish Hispanic NO POS
Total: 670</c:v>
                </c:pt>
                <c:pt idx="1">
                  <c:v>Overall Average NO POS
Total: 3,297</c:v>
                </c:pt>
                <c:pt idx="2">
                  <c:v>English Hispanic NO POS
Total: 1,296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0.19900000000000001</c:v>
                </c:pt>
                <c:pt idx="1">
                  <c:v>0.214</c:v>
                </c:pt>
                <c:pt idx="2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7-4181-A0B6-E1915CD00E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0"/>
        <c:overlap val="-3"/>
        <c:axId val="2142569496"/>
        <c:axId val="2142572584"/>
      </c:barChart>
      <c:catAx>
        <c:axId val="214256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2572584"/>
        <c:crosses val="autoZero"/>
        <c:auto val="1"/>
        <c:lblAlgn val="ctr"/>
        <c:lblOffset val="100"/>
        <c:noMultiLvlLbl val="0"/>
      </c:catAx>
      <c:valAx>
        <c:axId val="2142572584"/>
        <c:scaling>
          <c:orientation val="minMax"/>
          <c:max val="0.38000000000000006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2569496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96.610000000000582</c:v>
                </c:pt>
                <c:pt idx="1">
                  <c:v>-467</c:v>
                </c:pt>
                <c:pt idx="2">
                  <c:v>435.79999999999927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6-40BD-A896-03D269AE37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E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323.14999999999964</c:v>
                </c:pt>
                <c:pt idx="1">
                  <c:v>-74</c:v>
                </c:pt>
                <c:pt idx="2">
                  <c:v>488.38000000000011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6-40BD-A896-03D269AE37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-1965.3000000000002</c:v>
                </c:pt>
                <c:pt idx="1">
                  <c:v>-169</c:v>
                </c:pt>
                <c:pt idx="2">
                  <c:v>-1259.9399999999996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6-40BD-A896-03D269AE37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Black/African American E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60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1D0-4AC9-AD48-A54A7FFB3E5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FF0000"/>
                        </a:solidFill>
                      </a:rPr>
                      <a:t>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-2011.48</c:v>
                </c:pt>
                <c:pt idx="1">
                  <c:v>-115</c:v>
                </c:pt>
                <c:pt idx="2">
                  <c:v>-1054.29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6-40BD-A896-03D269AE37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Sheet1!$F$2:$F$4</c:f>
              <c:numCache>
                <c:formatCode>"$"#,##0</c:formatCode>
                <c:ptCount val="3"/>
                <c:pt idx="0">
                  <c:v>156.57999999999993</c:v>
                </c:pt>
                <c:pt idx="1">
                  <c:v>168</c:v>
                </c:pt>
                <c:pt idx="2">
                  <c:v>212.39999999999964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6-40BD-A896-03D269AE37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Hispanic E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Sheet1!$G$2:$G$4</c:f>
              <c:numCache>
                <c:formatCode>"$"#,##0</c:formatCode>
                <c:ptCount val="3"/>
                <c:pt idx="0">
                  <c:v>88.640000000000327</c:v>
                </c:pt>
                <c:pt idx="1">
                  <c:v>75</c:v>
                </c:pt>
                <c:pt idx="2">
                  <c:v>107.47999999999956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36-40BD-A896-03D269AE37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Sheet1!$H$2:$H$4</c:f>
              <c:numCache>
                <c:formatCode>"$"#,##0</c:formatCode>
                <c:ptCount val="3"/>
                <c:pt idx="0">
                  <c:v>26.110000000000582</c:v>
                </c:pt>
                <c:pt idx="1">
                  <c:v>-1376</c:v>
                </c:pt>
                <c:pt idx="2">
                  <c:v>836.25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6-40BD-A896-03D269AE375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White E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D0-4AC9-AD48-A54A7FFB3E5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70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Sheet1!$I$2:$I$4</c:f>
              <c:numCache>
                <c:formatCode>"$"#,##0</c:formatCode>
                <c:ptCount val="3"/>
                <c:pt idx="0">
                  <c:v>-113.43000000000029</c:v>
                </c:pt>
                <c:pt idx="1">
                  <c:v>-1022</c:v>
                </c:pt>
                <c:pt idx="2">
                  <c:v>486.76000000000022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36-40BD-A896-03D269AE375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Sheet1!$J$2:$J$4</c:f>
              <c:numCache>
                <c:formatCode>"$"#,##0</c:formatCode>
                <c:ptCount val="3"/>
                <c:pt idx="0">
                  <c:v>-411.57999999999993</c:v>
                </c:pt>
                <c:pt idx="1">
                  <c:v>527</c:v>
                </c:pt>
                <c:pt idx="2">
                  <c:v>-1177.7799999999997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36-40BD-A896-03D269AE375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E</c:v>
                </c:pt>
              </c:strCache>
            </c:strRef>
          </c:tx>
          <c:spPr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Sheet1!$K$2:$K$4</c:f>
              <c:numCache>
                <c:formatCode>"$"#,##0</c:formatCode>
                <c:ptCount val="3"/>
                <c:pt idx="0">
                  <c:v>-250.14000000000033</c:v>
                </c:pt>
                <c:pt idx="1">
                  <c:v>363</c:v>
                </c:pt>
                <c:pt idx="2">
                  <c:v>-744.54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36-40BD-A896-03D269AE3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187352"/>
        <c:axId val="2146190392"/>
      </c:barChart>
      <c:catAx>
        <c:axId val="2146187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190392"/>
        <c:crosses val="autoZero"/>
        <c:auto val="1"/>
        <c:lblAlgn val="ctr"/>
        <c:lblOffset val="100"/>
        <c:noMultiLvlLbl val="0"/>
      </c:catAx>
      <c:valAx>
        <c:axId val="2146190392"/>
        <c:scaling>
          <c:orientation val="minMax"/>
          <c:max val="600"/>
          <c:min val="-2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7.4994978274250029E-2"/>
          <c:y val="3.1906964982939816E-2"/>
          <c:w val="0.61993464743081605"/>
          <c:h val="8.364539892042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380-41C3-BD06-37E34F31A2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380-41C3-BD06-37E34F31A25F}"/>
              </c:ext>
            </c:extLst>
          </c:dPt>
          <c:dLbls>
            <c:dLbl>
              <c:idx val="0"/>
              <c:layout>
                <c:manualLayout>
                  <c:x val="-0.25638516091698421"/>
                  <c:y val="-0.248580343685789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B6C179-E09C-4D07-913F-F8627CF4A625}" type="CATEGORYNAME">
                      <a:rPr lang="en-US"/>
                      <a:pPr>
                        <a:defRPr sz="1800"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2F2A33B9-7478-4A10-945D-C93E7125C72F}" type="VALUE">
                      <a:rPr lang="en-US"/>
                      <a:pPr>
                        <a:defRPr sz="1800"/>
                      </a:pPr>
                      <a:t>[VALUE]</a:t>
                    </a:fld>
                    <a:endParaRPr lang="en-US" dirty="0"/>
                  </a:p>
                  <a:p>
                    <a:pPr>
                      <a:defRPr sz="1800"/>
                    </a:pPr>
                    <a:r>
                      <a:rPr lang="en-US" dirty="0"/>
                      <a:t>1,296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2813351797007"/>
                      <c:h val="0.35601781540793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80-41C3-BD06-37E34F31A2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F7FC15-8723-4C30-B213-AFDA413D7456}" type="CATEGORYNAME">
                      <a:rPr lang="en-US" sz="1800"/>
                      <a:pPr/>
                      <a:t>[CATEGORY NAME]</a:t>
                    </a:fld>
                    <a:r>
                      <a:rPr lang="en-US" sz="1800" dirty="0"/>
                      <a:t>, </a:t>
                    </a:r>
                    <a:fld id="{5C8F6531-83B0-4E72-95B8-8B960E4FA262}" type="VALUE">
                      <a:rPr lang="en-US" sz="1800"/>
                      <a:pPr/>
                      <a:t>[VALUE]</a:t>
                    </a:fld>
                    <a:endParaRPr lang="en-US" sz="1800" dirty="0"/>
                  </a:p>
                  <a:p>
                    <a:r>
                      <a:rPr lang="en-US" sz="1800" dirty="0"/>
                      <a:t>670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9383825417201"/>
                      <c:h val="0.2599451589755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80-41C3-BD06-37E34F31A2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196A7F-CD0B-45CA-8780-C89CE3979A9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537BF544-9914-42F1-A118-AB25E73B8C0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816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80-41C3-BD06-37E34F31A2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9A22C2-BDC9-40BC-80C8-6B5B80B20BD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0C89D56B-949F-4180-98D3-46C97F75C62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133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80-41C3-BD06-37E34F31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0.65920651068158698</c:v>
                </c:pt>
                <c:pt idx="1">
                  <c:v>0.34079348931841302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80-41C3-BD06-37E34F31A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5380-41C3-BD06-37E34F31A2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5380-41C3-BD06-37E34F31A2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1296</c:v>
                </c:pt>
                <c:pt idx="1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80-41C3-BD06-37E34F31A25F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380-41C3-BD06-37E34F31A2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380-41C3-BD06-37E34F31A25F}"/>
              </c:ext>
            </c:extLst>
          </c:dPt>
          <c:dLbls>
            <c:dLbl>
              <c:idx val="0"/>
              <c:layout>
                <c:manualLayout>
                  <c:x val="-0.25103637057402484"/>
                  <c:y val="-0.365239997925090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B6C179-E09C-4D07-913F-F8627CF4A625}" type="CATEGORYNAME">
                      <a:rPr lang="en-US"/>
                      <a:pPr>
                        <a:defRPr sz="1800"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2F2A33B9-7478-4A10-945D-C93E7125C72F}" type="VALUE">
                      <a:rPr lang="en-US"/>
                      <a:pPr>
                        <a:defRPr sz="1800"/>
                      </a:pPr>
                      <a:t>[VALUE]</a:t>
                    </a:fld>
                    <a:endParaRPr lang="en-US" dirty="0"/>
                  </a:p>
                  <a:p>
                    <a:pPr>
                      <a:defRPr sz="1800"/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2813351797007"/>
                      <c:h val="0.35601781540793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80-41C3-BD06-37E34F31A2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F7FC15-8723-4C30-B213-AFDA413D7456}" type="CATEGORYNAME">
                      <a:rPr lang="en-US" sz="1800"/>
                      <a:pPr/>
                      <a:t>[CATEGORY NAME]</a:t>
                    </a:fld>
                    <a:r>
                      <a:rPr lang="en-US" sz="1800" dirty="0"/>
                      <a:t>, </a:t>
                    </a:r>
                    <a:fld id="{5C8F6531-83B0-4E72-95B8-8B960E4FA262}" type="VALUE">
                      <a:rPr lang="en-US" sz="1800"/>
                      <a:pPr/>
                      <a:t>[VALUE]</a:t>
                    </a:fld>
                    <a:endParaRPr lang="en-US" sz="1800" dirty="0"/>
                  </a:p>
                  <a:p>
                    <a:r>
                      <a:rPr lang="en-US" sz="1800" dirty="0"/>
                      <a:t>6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9383825417201"/>
                      <c:h val="0.2599451589755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80-41C3-BD06-37E34F31A2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196A7F-CD0B-45CA-8780-C89CE3979A9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537BF544-9914-42F1-A118-AB25E73B8C0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816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80-41C3-BD06-37E34F31A2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9A22C2-BDC9-40BC-80C8-6B5B80B20BD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0C89D56B-949F-4180-98D3-46C97F75C62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133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80-41C3-BD06-37E34F31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80-41C3-BD06-37E34F31A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5380-41C3-BD06-37E34F31A2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5380-41C3-BD06-37E34F31A2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80-41C3-BD06-37E34F31A25F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380-41C3-BD06-37E34F31A2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380-41C3-BD06-37E34F31A25F}"/>
              </c:ext>
            </c:extLst>
          </c:dPt>
          <c:dLbls>
            <c:dLbl>
              <c:idx val="0"/>
              <c:layout>
                <c:manualLayout>
                  <c:x val="-0.25103637057402484"/>
                  <c:y val="-0.287466895098889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B6C179-E09C-4D07-913F-F8627CF4A625}" type="CATEGORYNAME">
                      <a:rPr lang="en-US"/>
                      <a:pPr>
                        <a:defRPr sz="1800"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2F2A33B9-7478-4A10-945D-C93E7125C72F}" type="VALUE">
                      <a:rPr lang="en-US"/>
                      <a:pPr>
                        <a:defRPr sz="1800"/>
                      </a:pPr>
                      <a:t>[VALUE]</a:t>
                    </a:fld>
                    <a:endParaRPr lang="en-US" dirty="0"/>
                  </a:p>
                  <a:p>
                    <a:pPr>
                      <a:defRPr sz="1800"/>
                    </a:pPr>
                    <a:r>
                      <a:rPr lang="en-US" dirty="0"/>
                      <a:t>903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2813351797007"/>
                      <c:h val="0.35601781540793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80-41C3-BD06-37E34F31A2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F7FC15-8723-4C30-B213-AFDA413D7456}" type="CATEGORYNAME">
                      <a:rPr lang="en-US" sz="1800"/>
                      <a:pPr/>
                      <a:t>[CATEGORY NAME]</a:t>
                    </a:fld>
                    <a:r>
                      <a:rPr lang="en-US" sz="1800" dirty="0"/>
                      <a:t>, </a:t>
                    </a:r>
                    <a:fld id="{5C8F6531-83B0-4E72-95B8-8B960E4FA262}" type="VALUE">
                      <a:rPr lang="en-US" sz="1800"/>
                      <a:pPr/>
                      <a:t>[VALUE]</a:t>
                    </a:fld>
                    <a:endParaRPr lang="en-US" sz="1800" dirty="0"/>
                  </a:p>
                  <a:p>
                    <a:r>
                      <a:rPr lang="en-US" sz="1800" dirty="0"/>
                      <a:t>446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9383825417201"/>
                      <c:h val="0.2599451589755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80-41C3-BD06-37E34F31A2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196A7F-CD0B-45CA-8780-C89CE3979A9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537BF544-9914-42F1-A118-AB25E73B8C0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816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80-41C3-BD06-37E34F31A2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9A22C2-BDC9-40BC-80C8-6B5B80B20BD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0C89D56B-949F-4180-98D3-46C97F75C62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133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80-41C3-BD06-37E34F31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0.66938472942920679</c:v>
                </c:pt>
                <c:pt idx="1">
                  <c:v>0.33061527057079321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80-41C3-BD06-37E34F31A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5380-41C3-BD06-37E34F31A2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5380-41C3-BD06-37E34F31A2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903</c:v>
                </c:pt>
                <c:pt idx="1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80-41C3-BD06-37E34F31A25F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380-41C3-BD06-37E34F31A2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380-41C3-BD06-37E34F31A25F}"/>
              </c:ext>
            </c:extLst>
          </c:dPt>
          <c:dLbls>
            <c:dLbl>
              <c:idx val="0"/>
              <c:layout>
                <c:manualLayout>
                  <c:x val="-0.25237355499850078"/>
                  <c:y val="-0.227993345878854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B6C179-E09C-4D07-913F-F8627CF4A625}" type="CATEGORYNAME">
                      <a:rPr lang="en-US"/>
                      <a:pPr>
                        <a:defRPr sz="1800"/>
                      </a:pPr>
                      <a:t>[CATEGORY NAME]</a:t>
                    </a:fld>
                    <a:r>
                      <a:rPr lang="en-US" dirty="0"/>
                      <a:t>, </a:t>
                    </a:r>
                    <a:fld id="{2F2A33B9-7478-4A10-945D-C93E7125C72F}" type="VALUE">
                      <a:rPr lang="en-US"/>
                      <a:pPr>
                        <a:defRPr sz="1800"/>
                      </a:pPr>
                      <a:t>[VALUE]</a:t>
                    </a:fld>
                    <a:endParaRPr lang="en-US" dirty="0"/>
                  </a:p>
                  <a:p>
                    <a:pPr>
                      <a:defRPr sz="1800"/>
                    </a:pPr>
                    <a:r>
                      <a:rPr lang="en-US" dirty="0"/>
                      <a:t>378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2813351797007"/>
                      <c:h val="0.35601781540793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80-41C3-BD06-37E34F31A2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F7FC15-8723-4C30-B213-AFDA413D7456}" type="CATEGORYNAME">
                      <a:rPr lang="en-US" sz="1800"/>
                      <a:pPr/>
                      <a:t>[CATEGORY NAME]</a:t>
                    </a:fld>
                    <a:r>
                      <a:rPr lang="en-US" sz="1800" dirty="0"/>
                      <a:t>, </a:t>
                    </a:r>
                    <a:fld id="{5C8F6531-83B0-4E72-95B8-8B960E4FA262}" type="VALUE">
                      <a:rPr lang="en-US" sz="1800"/>
                      <a:pPr/>
                      <a:t>[VALUE]</a:t>
                    </a:fld>
                    <a:endParaRPr lang="en-US" sz="1800" dirty="0"/>
                  </a:p>
                  <a:p>
                    <a:r>
                      <a:rPr lang="en-US" sz="1800" dirty="0"/>
                      <a:t>218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9383825417201"/>
                      <c:h val="0.2599451589755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80-41C3-BD06-37E34F31A2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196A7F-CD0B-45CA-8780-C89CE3979A9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537BF544-9914-42F1-A118-AB25E73B8C0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816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80-41C3-BD06-37E34F31A2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9A22C2-BDC9-40BC-80C8-6B5B80B20BD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0C89D56B-949F-4180-98D3-46C97F75C62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133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80-41C3-BD06-37E34F31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0.63422818791946312</c:v>
                </c:pt>
                <c:pt idx="1">
                  <c:v>0.36577181208053694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80-41C3-BD06-37E34F31A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5380-41C3-BD06-37E34F31A2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5380-41C3-BD06-37E34F31A2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5380-41C3-BD06-37E34F31A2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5380-41C3-BD06-37E34F31A2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
Speaks English</c:v>
                </c:pt>
                <c:pt idx="1">
                  <c:v>Hispanic 
Speaks Spanish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378</c:v>
                </c:pt>
                <c:pt idx="1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80-41C3-BD06-37E34F31A25F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69553805799"/>
          <c:y val="1.9956709956709999E-2"/>
          <c:w val="0.852161526684165"/>
          <c:h val="0.62727836103820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FY14-15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94C-4567-97FF-4584386ADF8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0562-4696-BE22-695A4D00A4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0562-4696-BE22-695A4D00A4D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0562-4696-BE22-695A4D00A4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562-4696-BE22-695A4D00A4D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0562-4696-BE22-695A4D00A4DE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4187</c:v>
                </c:pt>
                <c:pt idx="1">
                  <c:v>3683</c:v>
                </c:pt>
                <c:pt idx="2">
                  <c:v>4597</c:v>
                </c:pt>
                <c:pt idx="3">
                  <c:v>4911</c:v>
                </c:pt>
                <c:pt idx="4">
                  <c:v>3724</c:v>
                </c:pt>
                <c:pt idx="5">
                  <c:v>4482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4E58-8175-6AFD1BBED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FY19-20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562-4696-BE22-695A4D00A4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562-4696-BE22-695A4D00A4D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562-4696-BE22-695A4D00A4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562-4696-BE22-695A4D00A4D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562-4696-BE22-695A4D00A4DE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6723</c:v>
                </c:pt>
                <c:pt idx="1">
                  <c:v>5181</c:v>
                </c:pt>
                <c:pt idx="2">
                  <c:v>6342</c:v>
                </c:pt>
                <c:pt idx="3">
                  <c:v>5490</c:v>
                </c:pt>
                <c:pt idx="4">
                  <c:v>6722</c:v>
                </c:pt>
                <c:pt idx="5">
                  <c:v>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E-4E58-8175-6AFD1BBED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0.60568426080726057</c:v>
                </c:pt>
                <c:pt idx="1">
                  <c:v>0.40673364105348903</c:v>
                </c:pt>
                <c:pt idx="2">
                  <c:v>0.37959538829671524</c:v>
                </c:pt>
                <c:pt idx="3">
                  <c:v>0.11789859499083689</c:v>
                </c:pt>
                <c:pt idx="4">
                  <c:v>0.80504833512352314</c:v>
                </c:pt>
                <c:pt idx="5">
                  <c:v>0.39112003569834897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E-4E58-8175-6AFD1BBE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5896"/>
        <c:axId val="2111814008"/>
      </c:barChart>
      <c:catAx>
        <c:axId val="2146435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1814008"/>
        <c:crosses val="autoZero"/>
        <c:auto val="1"/>
        <c:lblAlgn val="ctr"/>
        <c:lblOffset val="100"/>
        <c:noMultiLvlLbl val="0"/>
      </c:catAx>
      <c:valAx>
        <c:axId val="2111814008"/>
        <c:scaling>
          <c:orientation val="minMax"/>
          <c:max val="13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6435896"/>
        <c:crosses val="autoZero"/>
        <c:crossBetween val="between"/>
        <c:majorUnit val="20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6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49179790026247E-3"/>
          <c:y val="1.8939296533067265E-2"/>
          <c:w val="0.99583333333333302"/>
          <c:h val="0.9715624088655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5EDE-4CEF-9876-F53511ED1FE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A6D1-497E-AB2F-F95E319E228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6D1-497E-AB2F-F95E319E228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A6D1-497E-AB2F-F95E319E228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EDE-4CEF-9876-F53511ED1FE4}"/>
              </c:ext>
            </c:extLst>
          </c:dPt>
          <c:dLbls>
            <c:dLbl>
              <c:idx val="0"/>
              <c:layout>
                <c:manualLayout>
                  <c:x val="0.16355003280839894"/>
                  <c:y val="-0.301744009627797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B4B8A2-DA03-4F95-967A-13E73328530A}" type="CATEGORYNAME">
                      <a:rPr lang="en-US" sz="2400" b="1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sz="2400" b="1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fld id="{A03B2E2D-C2BE-4BB8-884E-E12DAFB35674}" type="VALUE">
                      <a:rPr lang="en-US" sz="2400" b="1" baseline="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400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b="1" baseline="0" dirty="0">
                        <a:solidFill>
                          <a:schemeClr val="bg1"/>
                        </a:solidFill>
                      </a:rPr>
                      <a:t>1,296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DE-4CEF-9876-F53511ED1FE4}"/>
                </c:ext>
              </c:extLst>
            </c:dLbl>
            <c:dLbl>
              <c:idx val="1"/>
              <c:layout>
                <c:manualLayout>
                  <c:x val="-2.7174950787401626E-2"/>
                  <c:y val="-9.3077156815279949E-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ln>
                          <a:solidFill>
                            <a:schemeClr val="tx1">
                              <a:alpha val="42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9AB44E0-D5E2-4AE7-844C-AAAC409DEB81}" type="CATEGORYNAME">
                      <a:rPr lang="en-US" sz="2400" b="1" baseline="0" smtClean="0">
                        <a:ln>
                          <a:solidFill>
                            <a:schemeClr val="tx1">
                              <a:alpha val="42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pPr>
                        <a:defRPr sz="2400" b="0">
                          <a:ln>
                            <a:solidFill>
                              <a:schemeClr val="tx1">
                                <a:alpha val="4200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defRPr>
                      </a:pPr>
                      <a:t>[CATEGORY NAME]</a:t>
                    </a:fld>
                    <a:r>
                      <a:rPr lang="en-US" sz="2400" b="1" baseline="0" dirty="0">
                        <a:ln>
                          <a:solidFill>
                            <a:schemeClr val="tx1">
                              <a:alpha val="42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</a:t>
                    </a:r>
                    <a:fld id="{2B2D6598-AE67-4C4E-848E-AF3C165F5B36}" type="VALUE">
                      <a:rPr lang="en-US" sz="2400" b="1" baseline="0" smtClean="0">
                        <a:ln>
                          <a:solidFill>
                            <a:schemeClr val="tx1">
                              <a:alpha val="42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pPr>
                        <a:defRPr sz="2400" b="0">
                          <a:ln>
                            <a:solidFill>
                              <a:schemeClr val="tx1">
                                <a:alpha val="4200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defRPr>
                      </a:pPr>
                      <a:t>[VALUE]</a:t>
                    </a:fld>
                    <a:r>
                      <a:rPr lang="en-US" sz="2400" b="1" baseline="0" dirty="0">
                        <a:ln>
                          <a:solidFill>
                            <a:schemeClr val="tx1">
                              <a:alpha val="42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156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tx1">
                            <a:alpha val="42000"/>
                          </a:schemeClr>
                        </a:solidFill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0416666666664"/>
                      <c:h val="0.18325711180041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6D1-497E-AB2F-F95E319E2288}"/>
                </c:ext>
              </c:extLst>
            </c:dLbl>
            <c:dLbl>
              <c:idx val="2"/>
              <c:layout>
                <c:manualLayout>
                  <c:x val="-0.18917290026246719"/>
                  <c:y val="0.17091234350115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B14AA-62F8-4C7A-A661-5C8DA7822866}" type="CATEGORYNAME">
                      <a:rPr lang="en-US" sz="2400" b="0" smtClean="0">
                        <a:solidFill>
                          <a:schemeClr val="tx1"/>
                        </a:solidFill>
                      </a:rPr>
                      <a:pPr>
                        <a:defRPr sz="24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2400" b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b="0">
                        <a:solidFill>
                          <a:schemeClr val="tx1"/>
                        </a:solidFill>
                      </a:defRPr>
                    </a:pPr>
                    <a:r>
                      <a:rPr lang="en-US" sz="2400" b="0" baseline="0" dirty="0">
                        <a:solidFill>
                          <a:schemeClr val="tx1"/>
                        </a:solidFill>
                      </a:rPr>
                      <a:t> 40.6%</a:t>
                    </a:r>
                  </a:p>
                  <a:p>
                    <a:pPr>
                      <a:defRPr sz="2400" b="0">
                        <a:solidFill>
                          <a:schemeClr val="tx1"/>
                        </a:solidFill>
                      </a:defRPr>
                    </a:pPr>
                    <a:r>
                      <a:rPr lang="en-US" sz="2400" b="0" baseline="0" dirty="0">
                        <a:solidFill>
                          <a:schemeClr val="tx1"/>
                        </a:solidFill>
                      </a:rPr>
                      <a:t>995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04166666666668"/>
                      <c:h val="0.27687785760940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D1-497E-AB2F-F95E319E2288}"/>
                </c:ext>
              </c:extLst>
            </c:dLbl>
            <c:dLbl>
              <c:idx val="3"/>
              <c:layout>
                <c:manualLayout>
                  <c:x val="8.20209973753281E-8"/>
                  <c:y val="1.88207483679924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9A0719-40D0-492E-93E5-BAAB44DE0E8A}" type="CATEGORYNAME">
                      <a:rPr lang="en-US"/>
                      <a:pPr>
                        <a:defRPr sz="16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E867D18F-DF79-4773-9881-F1669C02DF3F}" type="VALUE">
                      <a:rPr lang="en-US" baseline="0" smtClean="0"/>
                      <a:pPr>
                        <a:defRPr sz="1600" b="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6D1-497E-AB2F-F95E319E2288}"/>
                </c:ext>
              </c:extLst>
            </c:dLbl>
            <c:dLbl>
              <c:idx val="4"/>
              <c:layout>
                <c:manualLayout>
                  <c:x val="-0.154262467191601"/>
                  <c:y val="0.12689396998452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5FDB66-DF31-4B93-AA17-25CA0DC99DED}" type="CATEGORYNAME">
                      <a:rPr lang="en-US" smtClean="0"/>
                      <a:pPr>
                        <a:defRPr sz="1600" b="0"/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600" b="0"/>
                    </a:pPr>
                    <a:fld id="{129252BA-92C5-4119-8455-AB463A6EE6FA}" type="VALUE">
                      <a:rPr lang="en-US" baseline="0" smtClean="0"/>
                      <a:pPr>
                        <a:defRPr sz="1600" b="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16666666666666"/>
                      <c:h val="0.137115384615384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DE-4CEF-9876-F53511ED1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Hispanic </c:v>
                </c:pt>
                <c:pt idx="1">
                  <c:v>African-American</c:v>
                </c:pt>
                <c:pt idx="2">
                  <c:v>All Other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0.52962811606048221</c:v>
                </c:pt>
                <c:pt idx="1">
                  <c:v>6.3751532488761753E-2</c:v>
                </c:pt>
                <c:pt idx="2">
                  <c:v>0.40662035145075603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E-4CEF-9876-F53511ED1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9731-4E31-84D2-C14AE0D28F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9731-4E31-84D2-C14AE0D28F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9731-4E31-84D2-C14AE0D28F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Hispanic </c:v>
                </c:pt>
                <c:pt idx="1">
                  <c:v>African-American</c:v>
                </c:pt>
                <c:pt idx="2">
                  <c:v>All Other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1296</c:v>
                </c:pt>
                <c:pt idx="1">
                  <c:v>156</c:v>
                </c:pt>
                <c:pt idx="2">
                  <c:v>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A-4492-B2AB-3DD937DF42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1386154855643"/>
          <c:y val="0.5799913505130041"/>
          <c:w val="0.17236138451443569"/>
          <c:h val="0.3179129143801505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69553805799"/>
          <c:y val="1.9956709956709999E-2"/>
          <c:w val="0.852161526684165"/>
          <c:h val="0.62727836103820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FY14-15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94C-4567-97FF-4584386ADF8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E950-4E32-82DE-22C801A0CB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E950-4E32-82DE-22C801A0CBA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E950-4E32-82DE-22C801A0CB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E950-4E32-82DE-22C801A0CB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E950-4E32-82DE-22C801A0CBA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6051</c:v>
                </c:pt>
                <c:pt idx="1">
                  <c:v>4260</c:v>
                </c:pt>
                <c:pt idx="2">
                  <c:v>4310</c:v>
                </c:pt>
                <c:pt idx="3">
                  <c:v>5697</c:v>
                </c:pt>
                <c:pt idx="4">
                  <c:v>4696</c:v>
                </c:pt>
                <c:pt idx="5">
                  <c:v>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4E58-8175-6AFD1BBED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FY19-20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950-4E32-82DE-22C801A0CB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E950-4E32-82DE-22C801A0CBA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950-4E32-82DE-22C801A0CB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950-4E32-82DE-22C801A0CB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950-4E32-82DE-22C801A0CBA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6140</c:v>
                </c:pt>
                <c:pt idx="1">
                  <c:v>7482</c:v>
                </c:pt>
                <c:pt idx="2">
                  <c:v>5242</c:v>
                </c:pt>
                <c:pt idx="3">
                  <c:v>6489</c:v>
                </c:pt>
                <c:pt idx="4">
                  <c:v>5976</c:v>
                </c:pt>
                <c:pt idx="5">
                  <c:v>5643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E-4E58-8175-6AFD1BBED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 formatCode="0.0%">
                  <c:v>1.4708312675590812E-2</c:v>
                </c:pt>
                <c:pt idx="1">
                  <c:v>0.75633802816901408</c:v>
                </c:pt>
                <c:pt idx="2">
                  <c:v>0.21624129930394431</c:v>
                </c:pt>
                <c:pt idx="3">
                  <c:v>0.13902053712480253</c:v>
                </c:pt>
                <c:pt idx="4">
                  <c:v>0.27257240204429301</c:v>
                </c:pt>
                <c:pt idx="5">
                  <c:v>0.20217298679164891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E-4E58-8175-6AFD1BBE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5896"/>
        <c:axId val="2111814008"/>
      </c:barChart>
      <c:catAx>
        <c:axId val="2146435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1814008"/>
        <c:crosses val="autoZero"/>
        <c:auto val="1"/>
        <c:lblAlgn val="ctr"/>
        <c:lblOffset val="100"/>
        <c:noMultiLvlLbl val="0"/>
      </c:catAx>
      <c:valAx>
        <c:axId val="2111814008"/>
        <c:scaling>
          <c:orientation val="minMax"/>
          <c:max val="13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6435896"/>
        <c:crosses val="autoZero"/>
        <c:crossBetween val="between"/>
        <c:majorUnit val="20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69553805799"/>
          <c:y val="1.9956709956709999E-2"/>
          <c:w val="0.852161526684165"/>
          <c:h val="0.62727836103820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FY14-15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94C-4567-97FF-4584386ADF8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E950-4E32-82DE-22C801A0CB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E950-4E32-82DE-22C801A0CBA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E950-4E32-82DE-22C801A0CB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E950-4E32-82DE-22C801A0CB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E950-4E32-82DE-22C801A0CBA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6051</c:v>
                </c:pt>
                <c:pt idx="1">
                  <c:v>4260</c:v>
                </c:pt>
                <c:pt idx="2">
                  <c:v>4310</c:v>
                </c:pt>
                <c:pt idx="3">
                  <c:v>5697</c:v>
                </c:pt>
                <c:pt idx="4">
                  <c:v>4696</c:v>
                </c:pt>
                <c:pt idx="5">
                  <c:v>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4E58-8175-6AFD1BBED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FY19-20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950-4E32-82DE-22C801A0CB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E950-4E32-82DE-22C801A0CBA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950-4E32-82DE-22C801A0CB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950-4E32-82DE-22C801A0CBA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950-4E32-82DE-22C801A0CBA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6140</c:v>
                </c:pt>
                <c:pt idx="1">
                  <c:v>7482</c:v>
                </c:pt>
                <c:pt idx="2">
                  <c:v>5242</c:v>
                </c:pt>
                <c:pt idx="3">
                  <c:v>6489</c:v>
                </c:pt>
                <c:pt idx="4">
                  <c:v>5976</c:v>
                </c:pt>
                <c:pt idx="5">
                  <c:v>5643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E-4E58-8175-6AFD1BBED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 formatCode="0.0%">
                  <c:v>1.4708312675590812E-2</c:v>
                </c:pt>
                <c:pt idx="1">
                  <c:v>0.75633802816901408</c:v>
                </c:pt>
                <c:pt idx="2">
                  <c:v>0.21624129930394431</c:v>
                </c:pt>
                <c:pt idx="3">
                  <c:v>0.13902053712480253</c:v>
                </c:pt>
                <c:pt idx="4">
                  <c:v>0.27257240204429301</c:v>
                </c:pt>
                <c:pt idx="5">
                  <c:v>0.20217298679164891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E-4E58-8175-6AFD1BBE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5896"/>
        <c:axId val="2111814008"/>
      </c:barChart>
      <c:catAx>
        <c:axId val="2146435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1814008"/>
        <c:crosses val="autoZero"/>
        <c:auto val="1"/>
        <c:lblAlgn val="ctr"/>
        <c:lblOffset val="100"/>
        <c:noMultiLvlLbl val="0"/>
      </c:catAx>
      <c:valAx>
        <c:axId val="2111814008"/>
        <c:scaling>
          <c:orientation val="minMax"/>
          <c:max val="13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6435896"/>
        <c:crosses val="autoZero"/>
        <c:crossBetween val="between"/>
        <c:majorUnit val="20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69553805799"/>
          <c:y val="1.9956709956709999E-2"/>
          <c:w val="0.852161526684165"/>
          <c:h val="0.62727836103820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FY14-15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4C-4567-97FF-4584386ADF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41C-4DAB-8EA0-3F969E788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A41C-4DAB-8EA0-3F969E78850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A41C-4DAB-8EA0-3F969E7885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41C-4DAB-8EA0-3F969E78850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A41C-4DAB-8EA0-3F969E78850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8616</c:v>
                </c:pt>
                <c:pt idx="1">
                  <c:v>8084</c:v>
                </c:pt>
                <c:pt idx="2">
                  <c:v>7177</c:v>
                </c:pt>
                <c:pt idx="3">
                  <c:v>9149</c:v>
                </c:pt>
                <c:pt idx="4">
                  <c:v>8170</c:v>
                </c:pt>
                <c:pt idx="5">
                  <c:v>7720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4E58-8175-6AFD1BBED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FY19-20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41C-4DAB-8EA0-3F969E788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41C-4DAB-8EA0-3F969E78850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41C-4DAB-8EA0-3F969E7885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41C-4DAB-8EA0-3F969E78850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41C-4DAB-8EA0-3F969E78850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12478</c:v>
                </c:pt>
                <c:pt idx="1">
                  <c:v>10614</c:v>
                </c:pt>
                <c:pt idx="2">
                  <c:v>11010</c:v>
                </c:pt>
                <c:pt idx="3">
                  <c:v>12933</c:v>
                </c:pt>
                <c:pt idx="4">
                  <c:v>12751</c:v>
                </c:pt>
                <c:pt idx="5">
                  <c:v>11586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E-4E58-8175-6AFD1BBED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0.44823584029712166</c:v>
                </c:pt>
                <c:pt idx="1">
                  <c:v>0.31296387926768926</c:v>
                </c:pt>
                <c:pt idx="2">
                  <c:v>0.53406715898007528</c:v>
                </c:pt>
                <c:pt idx="3">
                  <c:v>0.41359711443873648</c:v>
                </c:pt>
                <c:pt idx="4">
                  <c:v>0.5607099143206854</c:v>
                </c:pt>
                <c:pt idx="5">
                  <c:v>0.50077720207253884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E-4E58-8175-6AFD1BBE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5896"/>
        <c:axId val="2111814008"/>
      </c:barChart>
      <c:catAx>
        <c:axId val="2146435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1814008"/>
        <c:crosses val="autoZero"/>
        <c:auto val="1"/>
        <c:lblAlgn val="ctr"/>
        <c:lblOffset val="100"/>
        <c:noMultiLvlLbl val="0"/>
      </c:catAx>
      <c:valAx>
        <c:axId val="2111814008"/>
        <c:scaling>
          <c:orientation val="minMax"/>
          <c:max val="13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6435896"/>
        <c:crosses val="autoZero"/>
        <c:crossBetween val="between"/>
        <c:majorUnit val="20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69553805799"/>
          <c:y val="1.9956709956709999E-2"/>
          <c:w val="0.852161526684165"/>
          <c:h val="0.62727836103820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FY14-15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4C-4567-97FF-4584386ADF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41C-4DAB-8EA0-3F969E788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A41C-4DAB-8EA0-3F969E78850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A41C-4DAB-8EA0-3F969E7885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41C-4DAB-8EA0-3F969E78850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A41C-4DAB-8EA0-3F969E78850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8616</c:v>
                </c:pt>
                <c:pt idx="1">
                  <c:v>8084</c:v>
                </c:pt>
                <c:pt idx="2">
                  <c:v>7177</c:v>
                </c:pt>
                <c:pt idx="3">
                  <c:v>9149</c:v>
                </c:pt>
                <c:pt idx="4">
                  <c:v>8170</c:v>
                </c:pt>
                <c:pt idx="5">
                  <c:v>7720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4E58-8175-6AFD1BBED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FY19-20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41C-4DAB-8EA0-3F969E7885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41C-4DAB-8EA0-3F969E78850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41C-4DAB-8EA0-3F969E7885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41C-4DAB-8EA0-3F969E78850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41C-4DAB-8EA0-3F969E78850A}"/>
              </c:ext>
            </c:extLst>
          </c:dPt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12478</c:v>
                </c:pt>
                <c:pt idx="1">
                  <c:v>10614</c:v>
                </c:pt>
                <c:pt idx="2">
                  <c:v>11010</c:v>
                </c:pt>
                <c:pt idx="3">
                  <c:v>12933</c:v>
                </c:pt>
                <c:pt idx="4">
                  <c:v>12751</c:v>
                </c:pt>
                <c:pt idx="5">
                  <c:v>11586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E-4E58-8175-6AFD1BBED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Black/African American</c:v>
                </c:pt>
                <c:pt idx="2">
                  <c:v>Hispanic </c:v>
                </c:pt>
                <c:pt idx="3">
                  <c:v>Other</c:v>
                </c:pt>
                <c:pt idx="4">
                  <c:v>White</c:v>
                </c:pt>
                <c:pt idx="5">
                  <c:v>Average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0.44823584029712166</c:v>
                </c:pt>
                <c:pt idx="1">
                  <c:v>0.31296387926768926</c:v>
                </c:pt>
                <c:pt idx="2">
                  <c:v>0.53406715898007528</c:v>
                </c:pt>
                <c:pt idx="3">
                  <c:v>0.41359711443873648</c:v>
                </c:pt>
                <c:pt idx="4">
                  <c:v>0.5607099143206854</c:v>
                </c:pt>
                <c:pt idx="5">
                  <c:v>0.50077720207253884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E-4E58-8175-6AFD1BBED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435896"/>
        <c:axId val="2111814008"/>
      </c:barChart>
      <c:catAx>
        <c:axId val="2146435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1814008"/>
        <c:crosses val="autoZero"/>
        <c:auto val="1"/>
        <c:lblAlgn val="ctr"/>
        <c:lblOffset val="100"/>
        <c:noMultiLvlLbl val="0"/>
      </c:catAx>
      <c:valAx>
        <c:axId val="2111814008"/>
        <c:scaling>
          <c:orientation val="minMax"/>
          <c:max val="13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46435896"/>
        <c:crosses val="autoZero"/>
        <c:crossBetween val="between"/>
        <c:majorUnit val="2000"/>
        <c:minorUnit val="2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8384409807389"/>
          <c:y val="6.7852041750595143E-2"/>
          <c:w val="0.85317136920384995"/>
          <c:h val="0.559210309467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Home</c:v>
                </c:pt>
                <c:pt idx="1">
                  <c:v>ILS/SLS</c:v>
                </c:pt>
                <c:pt idx="2">
                  <c:v>State DC</c:v>
                </c:pt>
                <c:pt idx="3">
                  <c:v>Health Facilities</c:v>
                </c:pt>
                <c:pt idx="4">
                  <c:v>Foster/ Family Homes</c:v>
                </c:pt>
                <c:pt idx="5">
                  <c:v>Other</c:v>
                </c:pt>
                <c:pt idx="6">
                  <c:v>CCF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11470</c:v>
                </c:pt>
                <c:pt idx="1">
                  <c:v>630</c:v>
                </c:pt>
                <c:pt idx="2">
                  <c:v>11</c:v>
                </c:pt>
                <c:pt idx="3">
                  <c:v>678</c:v>
                </c:pt>
                <c:pt idx="4">
                  <c:v>435</c:v>
                </c:pt>
                <c:pt idx="5">
                  <c:v>16</c:v>
                </c:pt>
                <c:pt idx="6">
                  <c:v>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2-4E82-9EAA-AAB1216B82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Home</c:v>
                </c:pt>
                <c:pt idx="1">
                  <c:v>ILS/SLS</c:v>
                </c:pt>
                <c:pt idx="2">
                  <c:v>State DC</c:v>
                </c:pt>
                <c:pt idx="3">
                  <c:v>Health Facilities</c:v>
                </c:pt>
                <c:pt idx="4">
                  <c:v>Foster/ Family Homes</c:v>
                </c:pt>
                <c:pt idx="5">
                  <c:v>Other</c:v>
                </c:pt>
                <c:pt idx="6">
                  <c:v>CCF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11772</c:v>
                </c:pt>
                <c:pt idx="1">
                  <c:v>615</c:v>
                </c:pt>
                <c:pt idx="2">
                  <c:v>6</c:v>
                </c:pt>
                <c:pt idx="3">
                  <c:v>625</c:v>
                </c:pt>
                <c:pt idx="4">
                  <c:v>424</c:v>
                </c:pt>
                <c:pt idx="5">
                  <c:v>16</c:v>
                </c:pt>
                <c:pt idx="6">
                  <c:v>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2-4E82-9EAA-AAB1216B82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Home</c:v>
                </c:pt>
                <c:pt idx="1">
                  <c:v>ILS/SLS</c:v>
                </c:pt>
                <c:pt idx="2">
                  <c:v>State DC</c:v>
                </c:pt>
                <c:pt idx="3">
                  <c:v>Health Facilities</c:v>
                </c:pt>
                <c:pt idx="4">
                  <c:v>Foster/ Family Homes</c:v>
                </c:pt>
                <c:pt idx="5">
                  <c:v>Other</c:v>
                </c:pt>
                <c:pt idx="6">
                  <c:v>CCF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12212</c:v>
                </c:pt>
                <c:pt idx="1">
                  <c:v>597</c:v>
                </c:pt>
                <c:pt idx="2">
                  <c:v>3</c:v>
                </c:pt>
                <c:pt idx="3">
                  <c:v>597</c:v>
                </c:pt>
                <c:pt idx="4">
                  <c:v>449</c:v>
                </c:pt>
                <c:pt idx="5">
                  <c:v>17</c:v>
                </c:pt>
                <c:pt idx="6">
                  <c:v>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2-4E82-9EAA-AAB1216B82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Home</c:v>
                </c:pt>
                <c:pt idx="1">
                  <c:v>ILS/SLS</c:v>
                </c:pt>
                <c:pt idx="2">
                  <c:v>State DC</c:v>
                </c:pt>
                <c:pt idx="3">
                  <c:v>Health Facilities</c:v>
                </c:pt>
                <c:pt idx="4">
                  <c:v>Foster/ Family Homes</c:v>
                </c:pt>
                <c:pt idx="5">
                  <c:v>Other</c:v>
                </c:pt>
                <c:pt idx="6">
                  <c:v>CCF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12437</c:v>
                </c:pt>
                <c:pt idx="1">
                  <c:v>583</c:v>
                </c:pt>
                <c:pt idx="2">
                  <c:v>0</c:v>
                </c:pt>
                <c:pt idx="3">
                  <c:v>597</c:v>
                </c:pt>
                <c:pt idx="4">
                  <c:v>429</c:v>
                </c:pt>
                <c:pt idx="5">
                  <c:v>9</c:v>
                </c:pt>
                <c:pt idx="6">
                  <c:v>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A-4178-83D4-7A08F1423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694584"/>
        <c:axId val="2114703848"/>
      </c:barChart>
      <c:catAx>
        <c:axId val="2114694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4703848"/>
        <c:crosses val="autoZero"/>
        <c:auto val="1"/>
        <c:lblAlgn val="ctr"/>
        <c:lblOffset val="100"/>
        <c:noMultiLvlLbl val="0"/>
      </c:catAx>
      <c:valAx>
        <c:axId val="2114703848"/>
        <c:scaling>
          <c:orientation val="minMax"/>
          <c:max val="12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Individuals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146945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4145888013998"/>
          <c:y val="5.3724251505088957E-2"/>
          <c:w val="0.84862705963837859"/>
          <c:h val="0.76643551671616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FY 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12,600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078-4D8A-AEB6-4F9D800642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2,612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078-4D8A-AEB6-4F9D800642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15,212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078-4D8A-AEB6-4F9D800642D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Living at Home</c:v>
                </c:pt>
                <c:pt idx="1">
                  <c:v>Living Out of Home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"$"#,##0</c:formatCode>
                <c:ptCount val="3"/>
                <c:pt idx="0">
                  <c:v>87926464</c:v>
                </c:pt>
                <c:pt idx="1">
                  <c:v>120345990</c:v>
                </c:pt>
                <c:pt idx="2">
                  <c:v>208272454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5-4DB9-A41C-3EEB6B8735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FY 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A3-42CC-9211-FF0F45D0CF0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12,809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FA3-42CC-9211-FF0F45D0CF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2,584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78-4D8A-AEB6-4F9D800642D3}"/>
                </c:ext>
              </c:extLst>
            </c:dLbl>
            <c:dLbl>
              <c:idx val="2"/>
              <c:layout>
                <c:manualLayout>
                  <c:x val="2.3148148148148147E-3"/>
                  <c:y val="3.18856388695523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15,393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92406678331875E-2"/>
                      <c:h val="6.8702863983427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078-4D8A-AEB6-4F9D800642D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Living at Home</c:v>
                </c:pt>
                <c:pt idx="1">
                  <c:v>Living Out of Home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"$"#,##0</c:formatCode>
                <c:ptCount val="3"/>
                <c:pt idx="0">
                  <c:v>95829982</c:v>
                </c:pt>
                <c:pt idx="1">
                  <c:v>136833152</c:v>
                </c:pt>
                <c:pt idx="2">
                  <c:v>232663134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5-4DB9-A41C-3EEB6B8735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3"/>
        <c:axId val="2143051960"/>
        <c:axId val="2143055144"/>
      </c:barChart>
      <c:catAx>
        <c:axId val="214305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3055144"/>
        <c:crosses val="autoZero"/>
        <c:auto val="1"/>
        <c:lblAlgn val="ctr"/>
        <c:lblOffset val="100"/>
        <c:noMultiLvlLbl val="0"/>
      </c:catAx>
      <c:valAx>
        <c:axId val="2143055144"/>
        <c:scaling>
          <c:orientation val="minMax"/>
          <c:max val="235000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3051960"/>
        <c:crosses val="autoZero"/>
        <c:crossBetween val="between"/>
        <c:majorUnit val="2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96.610000000000582</c:v>
                </c:pt>
                <c:pt idx="1">
                  <c:v>-467</c:v>
                </c:pt>
                <c:pt idx="2">
                  <c:v>435.79999999999927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6-40BD-A896-03D269AE37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E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323.14999999999964</c:v>
                </c:pt>
                <c:pt idx="1">
                  <c:v>-74</c:v>
                </c:pt>
                <c:pt idx="2">
                  <c:v>488.38000000000011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6-40BD-A896-03D269AE37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-1965.3000000000002</c:v>
                </c:pt>
                <c:pt idx="1">
                  <c:v>-169</c:v>
                </c:pt>
                <c:pt idx="2">
                  <c:v>-1259.9399999999996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6-40BD-A896-03D269AE37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Black/African American E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60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1D0-4AC9-AD48-A54A7FFB3E5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FF0000"/>
                        </a:solidFill>
                      </a:rPr>
                      <a:t>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Sheet1!$E$2:$E$4</c:f>
              <c:numCache>
                <c:formatCode>"$"#,##0</c:formatCode>
                <c:ptCount val="3"/>
                <c:pt idx="0">
                  <c:v>-2011.48</c:v>
                </c:pt>
                <c:pt idx="1">
                  <c:v>-115</c:v>
                </c:pt>
                <c:pt idx="2">
                  <c:v>-1054.29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6-40BD-A896-03D269AE37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Sheet1!$F$2:$F$4</c:f>
              <c:numCache>
                <c:formatCode>"$"#,##0</c:formatCode>
                <c:ptCount val="3"/>
                <c:pt idx="0">
                  <c:v>156.57999999999993</c:v>
                </c:pt>
                <c:pt idx="1">
                  <c:v>168</c:v>
                </c:pt>
                <c:pt idx="2">
                  <c:v>212.39999999999964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6-40BD-A896-03D269AE37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Hispanic E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Sheet1!$G$2:$G$4</c:f>
              <c:numCache>
                <c:formatCode>"$"#,##0</c:formatCode>
                <c:ptCount val="3"/>
                <c:pt idx="0">
                  <c:v>88.640000000000327</c:v>
                </c:pt>
                <c:pt idx="1">
                  <c:v>75</c:v>
                </c:pt>
                <c:pt idx="2">
                  <c:v>107.47999999999956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36-40BD-A896-03D269AE37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Sheet1!$H$2:$H$4</c:f>
              <c:numCache>
                <c:formatCode>"$"#,##0</c:formatCode>
                <c:ptCount val="3"/>
                <c:pt idx="0">
                  <c:v>26.110000000000582</c:v>
                </c:pt>
                <c:pt idx="1">
                  <c:v>-1376</c:v>
                </c:pt>
                <c:pt idx="2">
                  <c:v>836.25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6-40BD-A896-03D269AE375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White E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D0-4AC9-AD48-A54A7FFB3E5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70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Sheet1!$I$2:$I$4</c:f>
              <c:numCache>
                <c:formatCode>"$"#,##0</c:formatCode>
                <c:ptCount val="3"/>
                <c:pt idx="0">
                  <c:v>-113.43000000000029</c:v>
                </c:pt>
                <c:pt idx="1">
                  <c:v>-1022</c:v>
                </c:pt>
                <c:pt idx="2">
                  <c:v>486.76000000000022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36-40BD-A896-03D269AE375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Sheet1!$J$2:$J$4</c:f>
              <c:numCache>
                <c:formatCode>"$"#,##0</c:formatCode>
                <c:ptCount val="3"/>
                <c:pt idx="0">
                  <c:v>-411.57999999999993</c:v>
                </c:pt>
                <c:pt idx="1">
                  <c:v>527</c:v>
                </c:pt>
                <c:pt idx="2">
                  <c:v>-1177.7799999999997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36-40BD-A896-03D269AE375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E</c:v>
                </c:pt>
              </c:strCache>
            </c:strRef>
          </c:tx>
          <c:spPr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D0-4AC9-AD48-A54A7FFB3E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1D0-4AC9-AD48-A54A7FFB3E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1D0-4AC9-AD48-A54A7FFB3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0-2 FY 18</c:v>
                </c:pt>
                <c:pt idx="1">
                  <c:v>Age 0-2 FY 19</c:v>
                </c:pt>
                <c:pt idx="2">
                  <c:v>Age 0-2 FY 20</c:v>
                </c:pt>
              </c:strCache>
            </c:strRef>
          </c:cat>
          <c:val>
            <c:numRef>
              <c:f>Sheet1!$K$2:$K$4</c:f>
              <c:numCache>
                <c:formatCode>"$"#,##0</c:formatCode>
                <c:ptCount val="3"/>
                <c:pt idx="0">
                  <c:v>-250.14000000000033</c:v>
                </c:pt>
                <c:pt idx="1">
                  <c:v>363</c:v>
                </c:pt>
                <c:pt idx="2">
                  <c:v>-744.54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36-40BD-A896-03D269AE3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187352"/>
        <c:axId val="2146190392"/>
      </c:barChart>
      <c:catAx>
        <c:axId val="2146187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190392"/>
        <c:crosses val="autoZero"/>
        <c:auto val="1"/>
        <c:lblAlgn val="ctr"/>
        <c:lblOffset val="100"/>
        <c:noMultiLvlLbl val="0"/>
      </c:catAx>
      <c:valAx>
        <c:axId val="2146190392"/>
        <c:scaling>
          <c:orientation val="minMax"/>
          <c:max val="600"/>
          <c:min val="-2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7.4994978274250029E-2"/>
          <c:y val="3.1906964982939816E-2"/>
          <c:w val="0.61993464743081605"/>
          <c:h val="8.364539892042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0.86806</cdr:x>
      <cdr:y>0.11616</cdr:y>
    </cdr:from>
    <cdr:to>
      <cdr:x>0.97222</cdr:x>
      <cdr:y>0.19191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1AB237-FAE1-4697-A834-565A99C6EDAB}"/>
            </a:ext>
          </a:extLst>
        </cdr:cNvPr>
        <cdr:cNvSpPr txBox="1"/>
      </cdr:nvSpPr>
      <cdr:spPr>
        <a:xfrm xmlns:a="http://schemas.openxmlformats.org/drawingml/2006/main">
          <a:off x="9525000" y="701040"/>
          <a:ext cx="1143000" cy="457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FY20 Average</a:t>
          </a:r>
        </a:p>
        <a:p xmlns:a="http://schemas.openxmlformats.org/drawingml/2006/main">
          <a:r>
            <a:rPr lang="en-US" dirty="0"/>
            <a:t>FY15 Average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0.86806</cdr:x>
      <cdr:y>0.11616</cdr:y>
    </cdr:from>
    <cdr:to>
      <cdr:x>0.97222</cdr:x>
      <cdr:y>0.19191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1AB237-FAE1-4697-A834-565A99C6EDAB}"/>
            </a:ext>
          </a:extLst>
        </cdr:cNvPr>
        <cdr:cNvSpPr txBox="1"/>
      </cdr:nvSpPr>
      <cdr:spPr>
        <a:xfrm xmlns:a="http://schemas.openxmlformats.org/drawingml/2006/main">
          <a:off x="9525000" y="701040"/>
          <a:ext cx="1143000" cy="457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FY20 Average</a:t>
          </a:r>
        </a:p>
        <a:p xmlns:a="http://schemas.openxmlformats.org/drawingml/2006/main">
          <a:r>
            <a:rPr lang="en-US" dirty="0"/>
            <a:t>FY15 Average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9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that you talk about what is meant by “Other” here if not before.  “Other” was a larger group than African-American and similar (but smaller) than Asian in FY15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4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highest expenditures this time.  Also look at the % change from 15 to 20.  </a:t>
            </a:r>
          </a:p>
          <a:p>
            <a:r>
              <a:rPr lang="en-US" dirty="0"/>
              <a:t>Asian FY15: changed to include Filipino ($1,156,019+</a:t>
            </a:r>
          </a:p>
          <a:p>
            <a:r>
              <a:rPr lang="en-US" dirty="0"/>
              <a:t>Other = Total – (</a:t>
            </a:r>
            <a:r>
              <a:rPr lang="en-US" dirty="0" err="1"/>
              <a:t>Asian+Black+Hispanic+White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48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disparity for this age group was in Hispanic group.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25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why we look at age break downs.  The lowest group in FY15 became the highest in FY20.</a:t>
            </a:r>
          </a:p>
          <a:p>
            <a:r>
              <a:rPr lang="en-US" dirty="0"/>
              <a:t>Asian FY15 – changed to include Filipino </a:t>
            </a:r>
          </a:p>
          <a:p>
            <a:r>
              <a:rPr lang="en-US" dirty="0"/>
              <a:t>Other = Total – (</a:t>
            </a:r>
            <a:r>
              <a:rPr lang="en-US" dirty="0" err="1"/>
              <a:t>Asian+Black+Hispanic+White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05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“Other” group is larger than “white” or African American and more comparable to Asian in numbers in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0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% of change for African-American group</a:t>
            </a:r>
          </a:p>
          <a:p>
            <a:r>
              <a:rPr lang="en-US" dirty="0"/>
              <a:t>Asian FY15 – changed to include Filipino </a:t>
            </a:r>
          </a:p>
          <a:p>
            <a:r>
              <a:rPr lang="en-US" dirty="0"/>
              <a:t>Other = Total – (</a:t>
            </a:r>
            <a:r>
              <a:rPr lang="en-US" dirty="0" err="1"/>
              <a:t>Asian+Black+Hispanic+White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673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concern about low use of POS services for both Hispanic </a:t>
            </a:r>
            <a:r>
              <a:rPr lang="en-US"/>
              <a:t>and African-American.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46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lowest expenditures</a:t>
            </a:r>
          </a:p>
          <a:p>
            <a:r>
              <a:rPr lang="en-US" dirty="0"/>
              <a:t>Asian FY15 – changed to include Filipino </a:t>
            </a:r>
          </a:p>
          <a:p>
            <a:r>
              <a:rPr lang="en-US" dirty="0"/>
              <a:t>Other = Total – (</a:t>
            </a:r>
            <a:r>
              <a:rPr lang="en-US" dirty="0" err="1"/>
              <a:t>Asian+Black+Hispanic+White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24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Other not as large for the adult group vs the 0-2 and 3-21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68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Highest expenditures.</a:t>
            </a:r>
          </a:p>
          <a:p>
            <a:r>
              <a:rPr lang="en-US" dirty="0"/>
              <a:t>Asian FY15 – changed to include Filipino </a:t>
            </a:r>
          </a:p>
          <a:p>
            <a:r>
              <a:rPr lang="en-US" dirty="0"/>
              <a:t>Other = Total – (</a:t>
            </a:r>
            <a:r>
              <a:rPr lang="en-US" dirty="0" err="1"/>
              <a:t>Asian+Black+Hispanic+White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8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89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switching to our second main topic – comparing last report to the current report, looking at top ten takeaways.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186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37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3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45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6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DC = Developmental Center/State Hospital</a:t>
            </a:r>
          </a:p>
          <a:p>
            <a:r>
              <a:rPr lang="en-US" dirty="0"/>
              <a:t>Health Facilities = ICF Facility &amp; Continuous Nursing + Psychiatric Treatment Facility + Sub-Acute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graph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12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58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4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interested in the basic demographic data, please refer to the power point presentation from FY18-19 posted to our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44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76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 Hispanic = Hispanic – Spanish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0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36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Imported from other PP – this put Authorizations, Expenditures and Utilization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27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 Hispanic = Hispanic – Spanish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14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Imported from other PP – this put Authorizations, Expenditures and Utilization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6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 Hispanic = Hispanic – Spanish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857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05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2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interested in the basic demographic data, please refer to the power point presentation from FY18-19 posted to our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82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42.8% increase in “Other” from FY15 to FY20 – now larger than white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89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60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52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helps to show how important to break down the data by age groups, as this is very different from the overall data.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74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028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808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57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insight that became apparent this past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862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Hispanic English NO POS = Hispanic NO POS – Spanish NO 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431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Hispanic English NO POS = Hispanic NO POS – Spanish NO 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7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124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Hispanic English NO POS = Hispanic NO POS – Spanish NO 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830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Hispanic English NO POS = Hispanic NO POS – Spanish NO 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2541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at all of the individuals/families who indicate that the primary language is English, </a:t>
            </a:r>
          </a:p>
          <a:p>
            <a:r>
              <a:rPr lang="en-US" dirty="0"/>
              <a:t>Hispanic English NO POS (1296): Total Hispanic NO POS (1966)-Spanish NO POS (670)</a:t>
            </a:r>
          </a:p>
          <a:p>
            <a:r>
              <a:rPr lang="en-US" dirty="0"/>
              <a:t>Black NO POS: 156</a:t>
            </a:r>
          </a:p>
          <a:p>
            <a:r>
              <a:rPr lang="en-US" dirty="0"/>
              <a:t>All Other: Total English NO POS (2447)-Hispanic English NO POS (1296)-Black NO 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019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352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07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557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that not straight-line change.  Can have lots of variability between each of the years. But gives a general sense of trend.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086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3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affect of COVID definitely an important piece of the puzzle.  Next year will be even more dramatic in terms of COVID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60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disparity seen in African American Group for ages 0-2.  All dollar figures are annual per capita (average) amounts.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3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lowest expenditures this time for this slide. Also point out the number below average in FY15</a:t>
            </a:r>
          </a:p>
          <a:p>
            <a:r>
              <a:rPr lang="en-US" dirty="0"/>
              <a:t>Asian FY15: changed to include Filipino ($1,156,019+  Explain what “Other” means.  Number of “Other” individuals greater (1389) than then number of “white” individuals (1,281) or Black/African-American individuals (492) served overall.  For 0-2 group, “Other” group is also larger (479) than for Asian 0-2 individuals (378). </a:t>
            </a:r>
          </a:p>
          <a:p>
            <a:r>
              <a:rPr lang="en-US" dirty="0"/>
              <a:t>Other = Total – (</a:t>
            </a:r>
            <a:r>
              <a:rPr lang="en-US" dirty="0" err="1"/>
              <a:t>Asian+Black+Hispanic+White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667E2-3CC9-49A6-A698-6CCF6DB51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482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387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542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246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254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862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118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2AEAD3-0F93-4EC7-A4B1-77F4A78D8F0B}" type="datetime1">
              <a:rPr lang="en-US" smtClean="0"/>
              <a:t>3/4/2021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6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8272-2B98-4087-8376-FE32DF8121D6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2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34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9F05-7041-4448-942A-2C72EDC0BF67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97361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A22-1372-4014-A3D0-CE0AEAB872D8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8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244C-10D5-458A-A027-57CF09B79E34}" type="datetime1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8F-D7F1-429C-86DF-1498B83793EB}" type="datetime1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47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F4D8-BC3B-4DF4-8C74-7F8054450DA7}" type="datetime1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7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53F07F2-DA18-4B9F-A173-50368F16EE40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6DAF9C-A4DE-4555-B27F-7CA983686B2F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046790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FACD-82BE-486B-BAE3-8C29E8A93A30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10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1D5-D7C0-4011-8ED5-6F296D84217F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5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1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7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124927-1FBC-4D22-8D7A-364CCFDC7F6F}" type="datetime1">
              <a:rPr lang="en-US" smtClean="0"/>
              <a:t>3/4/2021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778FA5-C830-4787-AFD0-EB75911AD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tomblin@sgprc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995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40" y="1365337"/>
            <a:ext cx="10253998" cy="839244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SG/PRC POS Expenditure Data – FY19-20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954" y="2848708"/>
            <a:ext cx="9765323" cy="3048000"/>
          </a:xfrm>
          <a:solidFill>
            <a:schemeClr val="bg1">
              <a:lumMod val="85000"/>
              <a:alpha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Putting the Pieces Together </a:t>
            </a:r>
            <a:r>
              <a:rPr lang="en-US" sz="2800" b="1" dirty="0"/>
              <a:t>–</a:t>
            </a:r>
          </a:p>
          <a:p>
            <a:pPr algn="l"/>
            <a:r>
              <a:rPr lang="en-US" sz="2800" b="1" dirty="0"/>
              <a:t>	Comparing FY14-15 with FY19-20 Data</a:t>
            </a:r>
          </a:p>
          <a:p>
            <a:pPr algn="l"/>
            <a:r>
              <a:rPr lang="en-US" sz="2800" b="1" dirty="0"/>
              <a:t>	Comparing Top Ten Take-Aways from FY18-19 with FY19-20 </a:t>
            </a:r>
          </a:p>
          <a:p>
            <a:pPr algn="l"/>
            <a:r>
              <a:rPr lang="en-US" sz="2200" b="1" dirty="0"/>
              <a:t>	</a:t>
            </a:r>
            <a:r>
              <a:rPr lang="en-US" sz="2800" b="1" dirty="0"/>
              <a:t>Equity Grant Projects to Increase Access to Services</a:t>
            </a:r>
          </a:p>
          <a:p>
            <a:pPr algn="l"/>
            <a:r>
              <a:rPr lang="en-US" sz="2200" b="1" dirty="0"/>
              <a:t>February – March 2021 Presentations</a:t>
            </a:r>
          </a:p>
          <a:p>
            <a:pPr algn="l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C9B3-3B65-4DFD-B02C-3473D40C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25260"/>
            <a:ext cx="10018713" cy="1215025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Individuals Living At Home – Ages 0 – 2</a:t>
            </a:r>
            <a:br>
              <a:rPr lang="en-US" dirty="0"/>
            </a:br>
            <a:r>
              <a:rPr lang="en-US" sz="3600" dirty="0"/>
              <a:t>Comparing FY14-15 to FY19-20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DBE3-E84D-473D-B2A9-8C76AB91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518" y="1553227"/>
            <a:ext cx="10018713" cy="6137754"/>
          </a:xfrm>
        </p:spPr>
        <p:txBody>
          <a:bodyPr>
            <a:normAutofit/>
          </a:bodyPr>
          <a:lstStyle/>
          <a:p>
            <a:r>
              <a:rPr lang="en-US" sz="2800" dirty="0"/>
              <a:t>Filipino was the group with </a:t>
            </a:r>
            <a:r>
              <a:rPr lang="en-US" sz="2800" u="sng" dirty="0"/>
              <a:t>lowest </a:t>
            </a:r>
            <a:r>
              <a:rPr lang="en-US" sz="2800" dirty="0"/>
              <a:t>expenditures in FY15 at $3022.  That group is no longer reported separately, so their numbers have been included in the Asian group, consistent with the U.S. census ethnic groupings. </a:t>
            </a:r>
          </a:p>
          <a:p>
            <a:r>
              <a:rPr lang="en-US" sz="2800" dirty="0"/>
              <a:t>African-American had the next </a:t>
            </a:r>
            <a:r>
              <a:rPr lang="en-US" sz="2800" u="sng" dirty="0"/>
              <a:t>lowest</a:t>
            </a:r>
            <a:r>
              <a:rPr lang="en-US" sz="2800" dirty="0"/>
              <a:t> expenditures in FY15 at $3683.  That group continued to have the </a:t>
            </a:r>
            <a:r>
              <a:rPr lang="en-US" sz="2800" u="sng" dirty="0"/>
              <a:t>lowest</a:t>
            </a:r>
            <a:r>
              <a:rPr lang="en-US" sz="2800" dirty="0"/>
              <a:t> expenditures in FY20 at $5181.</a:t>
            </a:r>
          </a:p>
          <a:p>
            <a:r>
              <a:rPr lang="en-US" sz="2800" dirty="0"/>
              <a:t>“White” group had second lowest expenditures in FY15 at $3724.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FY15 &amp; FY20 Expenditures by Ethnicity Age 0-2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A3640-B978-44F7-899C-0A486D2BDD3F}"/>
              </a:ext>
            </a:extLst>
          </p:cNvPr>
          <p:cNvCxnSpPr/>
          <p:nvPr/>
        </p:nvCxnSpPr>
        <p:spPr>
          <a:xfrm flipH="1">
            <a:off x="2311866" y="3429000"/>
            <a:ext cx="813816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65040-6230-4CBD-A45C-80E613A0EA60}"/>
              </a:ext>
            </a:extLst>
          </p:cNvPr>
          <p:cNvCxnSpPr/>
          <p:nvPr/>
        </p:nvCxnSpPr>
        <p:spPr>
          <a:xfrm flipH="1">
            <a:off x="2656830" y="2920767"/>
            <a:ext cx="813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74BA7-01CB-4271-8A24-7D0B8752D1F6}"/>
              </a:ext>
            </a:extLst>
          </p:cNvPr>
          <p:cNvCxnSpPr>
            <a:cxnSpLocks/>
          </p:cNvCxnSpPr>
          <p:nvPr/>
        </p:nvCxnSpPr>
        <p:spPr>
          <a:xfrm flipH="1">
            <a:off x="9497736" y="1812022"/>
            <a:ext cx="64008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576F4-3412-449C-83A2-A67A042198EA}"/>
              </a:ext>
            </a:extLst>
          </p:cNvPr>
          <p:cNvCxnSpPr>
            <a:cxnSpLocks/>
          </p:cNvCxnSpPr>
          <p:nvPr/>
        </p:nvCxnSpPr>
        <p:spPr>
          <a:xfrm flipH="1">
            <a:off x="9491444" y="1633756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A4F6106A-42A6-4FC6-9EBF-070E5FCED31E}"/>
              </a:ext>
            </a:extLst>
          </p:cNvPr>
          <p:cNvSpPr txBox="1"/>
          <p:nvPr/>
        </p:nvSpPr>
        <p:spPr>
          <a:xfrm>
            <a:off x="10134600" y="1524000"/>
            <a:ext cx="1143000" cy="4571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FY20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FY15 Average</a:t>
            </a:r>
          </a:p>
        </p:txBody>
      </p:sp>
    </p:spTree>
    <p:extLst>
      <p:ext uri="{BB962C8B-B14F-4D97-AF65-F5344CB8AC3E}">
        <p14:creationId xmlns:p14="http://schemas.microsoft.com/office/powerpoint/2010/main" val="202830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9D42-2B18-4654-9AB8-489240A3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Living At Home – Ages 0 – 2</a:t>
            </a:r>
            <a:br>
              <a:rPr lang="en-US" dirty="0"/>
            </a:br>
            <a:r>
              <a:rPr lang="en-US" sz="3600" dirty="0"/>
              <a:t>Comparing FY14-15 to FY19-20 – </a:t>
            </a:r>
            <a:r>
              <a:rPr lang="en-US" sz="3200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E49E-10E2-43D0-811D-D0AF118C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96015"/>
          </a:xfrm>
        </p:spPr>
        <p:txBody>
          <a:bodyPr>
            <a:normAutofit/>
          </a:bodyPr>
          <a:lstStyle/>
          <a:p>
            <a:r>
              <a:rPr lang="en-US" sz="2800" dirty="0"/>
              <a:t>Group with </a:t>
            </a:r>
            <a:r>
              <a:rPr lang="en-US" sz="2800" u="sng" dirty="0"/>
              <a:t>highest</a:t>
            </a:r>
            <a:r>
              <a:rPr lang="en-US" sz="2800" dirty="0"/>
              <a:t> expenditures in FY15 was “Other” at $4911.  Hispanic group had second highest expenditures at $4597. </a:t>
            </a:r>
          </a:p>
          <a:p>
            <a:r>
              <a:rPr lang="en-US" sz="2800" dirty="0"/>
              <a:t>Group with </a:t>
            </a:r>
            <a:r>
              <a:rPr lang="en-US" sz="2800" u="sng" dirty="0"/>
              <a:t>highest</a:t>
            </a:r>
            <a:r>
              <a:rPr lang="en-US" sz="2800" dirty="0"/>
              <a:t> expenditures in FY20 was Asian at $6723. White group a close second at $6722.</a:t>
            </a:r>
          </a:p>
          <a:p>
            <a:r>
              <a:rPr lang="en-US" sz="2800" dirty="0"/>
              <a:t>Average increase in expenditures over five years was 39.1%.  Largest increase over the five years was for the White group, at 80.5%.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FY15 &amp; FY20 Expenditures by Ethnicity Age 0-2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A3640-B978-44F7-899C-0A486D2BDD3F}"/>
              </a:ext>
            </a:extLst>
          </p:cNvPr>
          <p:cNvCxnSpPr/>
          <p:nvPr/>
        </p:nvCxnSpPr>
        <p:spPr>
          <a:xfrm flipH="1">
            <a:off x="2311866" y="3429000"/>
            <a:ext cx="813816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265040-6230-4CBD-A45C-80E613A0EA60}"/>
              </a:ext>
            </a:extLst>
          </p:cNvPr>
          <p:cNvCxnSpPr/>
          <p:nvPr/>
        </p:nvCxnSpPr>
        <p:spPr>
          <a:xfrm flipH="1">
            <a:off x="2656830" y="2920767"/>
            <a:ext cx="813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74BA7-01CB-4271-8A24-7D0B8752D1F6}"/>
              </a:ext>
            </a:extLst>
          </p:cNvPr>
          <p:cNvCxnSpPr>
            <a:cxnSpLocks/>
          </p:cNvCxnSpPr>
          <p:nvPr/>
        </p:nvCxnSpPr>
        <p:spPr>
          <a:xfrm flipH="1">
            <a:off x="9497736" y="1812022"/>
            <a:ext cx="64008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576F4-3412-449C-83A2-A67A042198EA}"/>
              </a:ext>
            </a:extLst>
          </p:cNvPr>
          <p:cNvCxnSpPr>
            <a:cxnSpLocks/>
          </p:cNvCxnSpPr>
          <p:nvPr/>
        </p:nvCxnSpPr>
        <p:spPr>
          <a:xfrm flipH="1">
            <a:off x="9491444" y="1633756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A4F6106A-42A6-4FC6-9EBF-070E5FCED31E}"/>
              </a:ext>
            </a:extLst>
          </p:cNvPr>
          <p:cNvSpPr txBox="1"/>
          <p:nvPr/>
        </p:nvSpPr>
        <p:spPr>
          <a:xfrm>
            <a:off x="10134600" y="1524000"/>
            <a:ext cx="1143000" cy="4571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FY20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FY15 Average</a:t>
            </a:r>
          </a:p>
        </p:txBody>
      </p:sp>
    </p:spTree>
    <p:extLst>
      <p:ext uri="{BB962C8B-B14F-4D97-AF65-F5344CB8AC3E}">
        <p14:creationId xmlns:p14="http://schemas.microsoft.com/office/powerpoint/2010/main" val="102587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706E-8520-49C4-9E1E-C2CEA2D9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82633"/>
            <a:ext cx="10018713" cy="1246910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Individuals Living At Home – Ages 3 – 21</a:t>
            </a:r>
            <a:br>
              <a:rPr lang="en-US" dirty="0"/>
            </a:br>
            <a:r>
              <a:rPr lang="en-US" sz="3600" dirty="0"/>
              <a:t>Comparing FY14-15 to FY19-20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9A760-F9D0-462E-9810-A6DCBEB8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82139"/>
            <a:ext cx="10018713" cy="7281948"/>
          </a:xfrm>
        </p:spPr>
        <p:txBody>
          <a:bodyPr/>
          <a:lstStyle/>
          <a:p>
            <a:r>
              <a:rPr lang="en-US" sz="3200" dirty="0"/>
              <a:t>In FY 15, African-American expenditures the </a:t>
            </a:r>
            <a:r>
              <a:rPr lang="en-US" sz="3200" u="sng" dirty="0"/>
              <a:t>lowest</a:t>
            </a:r>
            <a:r>
              <a:rPr lang="en-US" sz="3200" dirty="0"/>
              <a:t> at $4260.  </a:t>
            </a:r>
          </a:p>
          <a:p>
            <a:r>
              <a:rPr lang="en-US" sz="3200" dirty="0"/>
              <a:t>Next lowest in FY15 was Hispanic expenditures at $4310.</a:t>
            </a:r>
          </a:p>
          <a:p>
            <a:r>
              <a:rPr lang="en-US" sz="3200" dirty="0"/>
              <a:t>In FY20, Hispanic expenditures remained low and became the </a:t>
            </a:r>
            <a:r>
              <a:rPr lang="en-US" sz="3200" u="sng" dirty="0"/>
              <a:t>lowest</a:t>
            </a:r>
            <a:r>
              <a:rPr lang="en-US" sz="3200" dirty="0"/>
              <a:t> at $5242, with 21.6% increase over five years. </a:t>
            </a:r>
          </a:p>
          <a:p>
            <a:r>
              <a:rPr lang="en-US" dirty="0"/>
              <a:t>See bar graph</a:t>
            </a:r>
          </a:p>
        </p:txBody>
      </p:sp>
    </p:spTree>
    <p:extLst>
      <p:ext uri="{BB962C8B-B14F-4D97-AF65-F5344CB8AC3E}">
        <p14:creationId xmlns:p14="http://schemas.microsoft.com/office/powerpoint/2010/main" val="24806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FY15 &amp; FY20 Expenditures by Ethnicity Age 3-21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255D2C-23F4-4073-8B50-B9419AC93215}"/>
              </a:ext>
            </a:extLst>
          </p:cNvPr>
          <p:cNvCxnSpPr/>
          <p:nvPr/>
        </p:nvCxnSpPr>
        <p:spPr>
          <a:xfrm flipH="1">
            <a:off x="2311866" y="3370277"/>
            <a:ext cx="813816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F4C61C-0A90-4DC8-8739-35D1DBE05DAD}"/>
              </a:ext>
            </a:extLst>
          </p:cNvPr>
          <p:cNvCxnSpPr/>
          <p:nvPr/>
        </p:nvCxnSpPr>
        <p:spPr>
          <a:xfrm flipH="1">
            <a:off x="2666161" y="3099033"/>
            <a:ext cx="813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D63F3C-97C7-4B07-94F5-6606D83CA8BE}"/>
              </a:ext>
            </a:extLst>
          </p:cNvPr>
          <p:cNvCxnSpPr>
            <a:cxnSpLocks/>
          </p:cNvCxnSpPr>
          <p:nvPr/>
        </p:nvCxnSpPr>
        <p:spPr>
          <a:xfrm flipH="1">
            <a:off x="9497736" y="1812022"/>
            <a:ext cx="64008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8D85D-24E4-4AE9-8EAD-2DB5A7E323CD}"/>
              </a:ext>
            </a:extLst>
          </p:cNvPr>
          <p:cNvCxnSpPr>
            <a:cxnSpLocks/>
          </p:cNvCxnSpPr>
          <p:nvPr/>
        </p:nvCxnSpPr>
        <p:spPr>
          <a:xfrm flipH="1">
            <a:off x="9491444" y="1633756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5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B224-57DC-4667-B3C9-B59D3854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Living At Home – Ages 3 – 21</a:t>
            </a:r>
            <a:br>
              <a:rPr lang="en-US" dirty="0"/>
            </a:br>
            <a:r>
              <a:rPr lang="en-US" sz="3600" dirty="0"/>
              <a:t>Comparing FY14-15 to FY19-20, </a:t>
            </a:r>
            <a:r>
              <a:rPr lang="en-US" sz="3200" dirty="0"/>
              <a:t>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995F0-F0A2-41C5-8D7A-C162686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137765"/>
          </a:xfrm>
        </p:spPr>
        <p:txBody>
          <a:bodyPr>
            <a:normAutofit/>
          </a:bodyPr>
          <a:lstStyle/>
          <a:p>
            <a:r>
              <a:rPr lang="en-US" sz="3000" dirty="0"/>
              <a:t>In FY15, the </a:t>
            </a:r>
            <a:r>
              <a:rPr lang="en-US" sz="3000" u="sng" dirty="0"/>
              <a:t>highest</a:t>
            </a:r>
            <a:r>
              <a:rPr lang="en-US" sz="3000" dirty="0"/>
              <a:t> expenditures were for Asian group.</a:t>
            </a:r>
          </a:p>
          <a:p>
            <a:r>
              <a:rPr lang="en-US" sz="3000" dirty="0"/>
              <a:t>In FY20, African-American expenditures the </a:t>
            </a:r>
            <a:r>
              <a:rPr lang="en-US" sz="3000" u="sng" dirty="0"/>
              <a:t>highest </a:t>
            </a:r>
            <a:r>
              <a:rPr lang="en-US" sz="3000" dirty="0"/>
              <a:t>for all major ethnic groups at $7,482 – an increase of 76%.  </a:t>
            </a:r>
          </a:p>
          <a:p>
            <a:r>
              <a:rPr lang="en-US" sz="3000" dirty="0"/>
              <a:t>Next </a:t>
            </a:r>
            <a:r>
              <a:rPr lang="en-US" sz="3000" u="sng" dirty="0"/>
              <a:t>highest</a:t>
            </a:r>
            <a:r>
              <a:rPr lang="en-US" sz="3000" dirty="0"/>
              <a:t> group in FY20 was “Other” at $6489, which was only an increase of 13.9%.  </a:t>
            </a:r>
          </a:p>
          <a:p>
            <a:r>
              <a:rPr lang="en-US" sz="3000" dirty="0"/>
              <a:t>Average increase was 20.2% over five years. </a:t>
            </a:r>
          </a:p>
          <a:p>
            <a:r>
              <a:rPr lang="en-US" dirty="0"/>
              <a:t>See bar graph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FY15 &amp; FY20 Expenditures by Ethnicity Age 3-21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255D2C-23F4-4073-8B50-B9419AC93215}"/>
              </a:ext>
            </a:extLst>
          </p:cNvPr>
          <p:cNvCxnSpPr/>
          <p:nvPr/>
        </p:nvCxnSpPr>
        <p:spPr>
          <a:xfrm flipH="1">
            <a:off x="2311866" y="3370277"/>
            <a:ext cx="813816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F4C61C-0A90-4DC8-8739-35D1DBE05DAD}"/>
              </a:ext>
            </a:extLst>
          </p:cNvPr>
          <p:cNvCxnSpPr/>
          <p:nvPr/>
        </p:nvCxnSpPr>
        <p:spPr>
          <a:xfrm flipH="1">
            <a:off x="2666161" y="3099033"/>
            <a:ext cx="813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D63F3C-97C7-4B07-94F5-6606D83CA8BE}"/>
              </a:ext>
            </a:extLst>
          </p:cNvPr>
          <p:cNvCxnSpPr>
            <a:cxnSpLocks/>
          </p:cNvCxnSpPr>
          <p:nvPr/>
        </p:nvCxnSpPr>
        <p:spPr>
          <a:xfrm flipH="1">
            <a:off x="9497736" y="1812022"/>
            <a:ext cx="64008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58D85D-24E4-4AE9-8EAD-2DB5A7E323CD}"/>
              </a:ext>
            </a:extLst>
          </p:cNvPr>
          <p:cNvCxnSpPr>
            <a:cxnSpLocks/>
          </p:cNvCxnSpPr>
          <p:nvPr/>
        </p:nvCxnSpPr>
        <p:spPr>
          <a:xfrm flipH="1">
            <a:off x="9491444" y="1633756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25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04E4-A930-454B-B6E8-81A21A16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280160"/>
          </a:xfrm>
        </p:spPr>
        <p:txBody>
          <a:bodyPr>
            <a:normAutofit/>
          </a:bodyPr>
          <a:lstStyle/>
          <a:p>
            <a:r>
              <a:rPr lang="en-US" dirty="0"/>
              <a:t>Individuals Living At Home – Ages 22+</a:t>
            </a:r>
            <a:br>
              <a:rPr lang="en-US" dirty="0"/>
            </a:br>
            <a:r>
              <a:rPr lang="en-US" sz="3600" dirty="0"/>
              <a:t>Comparing FY14-15 to FY19-20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5182-BC7A-44E0-A9AD-9E29D8BD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53852"/>
            <a:ext cx="10018713" cy="3970751"/>
          </a:xfrm>
        </p:spPr>
        <p:txBody>
          <a:bodyPr>
            <a:noAutofit/>
          </a:bodyPr>
          <a:lstStyle/>
          <a:p>
            <a:r>
              <a:rPr lang="en-US" sz="3200" dirty="0"/>
              <a:t>In FY15, </a:t>
            </a:r>
            <a:r>
              <a:rPr lang="en-US" sz="3200" u="sng" dirty="0"/>
              <a:t>lowest</a:t>
            </a:r>
            <a:r>
              <a:rPr lang="en-US" sz="3200" dirty="0"/>
              <a:t> expenditures seen in Hispanic group at $7177. </a:t>
            </a:r>
          </a:p>
          <a:p>
            <a:r>
              <a:rPr lang="en-US" sz="3200" dirty="0"/>
              <a:t>Hispanic group only group below average in FY15. </a:t>
            </a:r>
            <a:r>
              <a:rPr lang="en-US" sz="2800" dirty="0"/>
              <a:t>(“Average” calculation also includes American Indian, Alaskan Native, Native Hawaiian, other Pacific Islander – small numbers.) </a:t>
            </a:r>
          </a:p>
          <a:p>
            <a:r>
              <a:rPr lang="en-US" sz="3200" dirty="0"/>
              <a:t>In FY20, African American adults had </a:t>
            </a:r>
            <a:r>
              <a:rPr lang="en-US" sz="3200" u="sng" dirty="0"/>
              <a:t>lowest</a:t>
            </a:r>
            <a:r>
              <a:rPr lang="en-US" sz="3200" dirty="0"/>
              <a:t> expenditures at $10,614, with Hispanic adults at next lowest expenditures at $11,010.  </a:t>
            </a:r>
          </a:p>
        </p:txBody>
      </p:sp>
    </p:spTree>
    <p:extLst>
      <p:ext uri="{BB962C8B-B14F-4D97-AF65-F5344CB8AC3E}">
        <p14:creationId xmlns:p14="http://schemas.microsoft.com/office/powerpoint/2010/main" val="17610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FY15 &amp; FY20 Expenditures by Ethnicity Age 22+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CC465-7666-4BBA-A622-8C0CE3726B7F}"/>
              </a:ext>
            </a:extLst>
          </p:cNvPr>
          <p:cNvCxnSpPr/>
          <p:nvPr/>
        </p:nvCxnSpPr>
        <p:spPr>
          <a:xfrm flipH="1">
            <a:off x="2311866" y="2489433"/>
            <a:ext cx="813816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D3F92-178C-42B4-8B6A-0B70E123B6B8}"/>
              </a:ext>
            </a:extLst>
          </p:cNvPr>
          <p:cNvCxnSpPr/>
          <p:nvPr/>
        </p:nvCxnSpPr>
        <p:spPr>
          <a:xfrm flipH="1">
            <a:off x="2666161" y="1363211"/>
            <a:ext cx="813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D8A78-A4D4-4DBD-A34B-923F582C9D89}"/>
              </a:ext>
            </a:extLst>
          </p:cNvPr>
          <p:cNvCxnSpPr>
            <a:cxnSpLocks/>
          </p:cNvCxnSpPr>
          <p:nvPr/>
        </p:nvCxnSpPr>
        <p:spPr>
          <a:xfrm flipH="1">
            <a:off x="10054066" y="1050721"/>
            <a:ext cx="64008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FFC8D-D162-4B8F-9AD6-031EF89E73EF}"/>
              </a:ext>
            </a:extLst>
          </p:cNvPr>
          <p:cNvCxnSpPr>
            <a:cxnSpLocks/>
          </p:cNvCxnSpPr>
          <p:nvPr/>
        </p:nvCxnSpPr>
        <p:spPr>
          <a:xfrm flipH="1">
            <a:off x="10047774" y="872455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A4F6106A-42A6-4FC6-9EBF-070E5FCED31E}"/>
              </a:ext>
            </a:extLst>
          </p:cNvPr>
          <p:cNvSpPr txBox="1"/>
          <p:nvPr/>
        </p:nvSpPr>
        <p:spPr>
          <a:xfrm>
            <a:off x="10668000" y="771198"/>
            <a:ext cx="1143000" cy="4571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FY20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FY15 Average</a:t>
            </a:r>
          </a:p>
        </p:txBody>
      </p:sp>
    </p:spTree>
    <p:extLst>
      <p:ext uri="{BB962C8B-B14F-4D97-AF65-F5344CB8AC3E}">
        <p14:creationId xmlns:p14="http://schemas.microsoft.com/office/powerpoint/2010/main" val="220901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3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1"/>
            <a:ext cx="7345891" cy="980162"/>
          </a:xfrm>
        </p:spPr>
        <p:txBody>
          <a:bodyPr>
            <a:normAutofit/>
          </a:bodyPr>
          <a:lstStyle/>
          <a:p>
            <a:r>
              <a:rPr lang="en-US" dirty="0"/>
              <a:t>Before we get started --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4368492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Please use the chat function</a:t>
            </a:r>
            <a:r>
              <a:rPr lang="en-US" sz="4000" dirty="0"/>
              <a:t>:</a:t>
            </a:r>
          </a:p>
          <a:p>
            <a:pPr lvl="1"/>
            <a:r>
              <a:rPr lang="en-US" sz="3600" dirty="0"/>
              <a:t>To sign in – state if parent/family member, vendor, RC staff, Community Member (state affiliation)</a:t>
            </a:r>
          </a:p>
          <a:p>
            <a:pPr lvl="1"/>
            <a:r>
              <a:rPr lang="en-US" sz="3600" dirty="0"/>
              <a:t>To submit questions</a:t>
            </a:r>
          </a:p>
          <a:p>
            <a:pPr lvl="1"/>
            <a:r>
              <a:rPr lang="en-US" sz="3600" dirty="0"/>
              <a:t>To provide suggestions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B382-C29D-40AF-AE5E-268C46A6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Living At Home – Ages 22+</a:t>
            </a:r>
            <a:br>
              <a:rPr lang="en-US" dirty="0"/>
            </a:br>
            <a:r>
              <a:rPr lang="en-US" sz="3600" dirty="0"/>
              <a:t>Comparing FY14-15 to FY19-20, </a:t>
            </a:r>
            <a:r>
              <a:rPr lang="en-US" sz="2800" dirty="0"/>
              <a:t>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6F5B-B936-414C-B1A0-25A5C319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08541"/>
          </a:xfrm>
        </p:spPr>
        <p:txBody>
          <a:bodyPr>
            <a:normAutofit/>
          </a:bodyPr>
          <a:lstStyle/>
          <a:p>
            <a:r>
              <a:rPr lang="en-US" sz="3000" dirty="0"/>
              <a:t>FY15 </a:t>
            </a:r>
            <a:r>
              <a:rPr lang="en-US" sz="3000" u="sng" dirty="0"/>
              <a:t>highest</a:t>
            </a:r>
            <a:r>
              <a:rPr lang="en-US" sz="3000" dirty="0"/>
              <a:t> expenditures for “Other” group, at $9,149. </a:t>
            </a:r>
          </a:p>
          <a:p>
            <a:r>
              <a:rPr lang="en-US" sz="3000" dirty="0"/>
              <a:t>“Other” continued to be the group with the </a:t>
            </a:r>
            <a:r>
              <a:rPr lang="en-US" sz="3000" u="sng" dirty="0"/>
              <a:t>highest </a:t>
            </a:r>
            <a:r>
              <a:rPr lang="en-US" sz="3000" dirty="0"/>
              <a:t>expenditures in FY20, with 41.4% increase.</a:t>
            </a:r>
          </a:p>
          <a:p>
            <a:r>
              <a:rPr lang="en-US" sz="3000" dirty="0"/>
              <a:t>Comparing FY15 and FY20,  Hispanic group had 53.5% increase while African American only had a 31.3% increase. </a:t>
            </a:r>
          </a:p>
          <a:p>
            <a:r>
              <a:rPr lang="en-US" sz="3000" dirty="0"/>
              <a:t>Average increase was 50.1%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FY15 &amp; FY20 Expenditures by Ethnicity Age 22+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CC465-7666-4BBA-A622-8C0CE3726B7F}"/>
              </a:ext>
            </a:extLst>
          </p:cNvPr>
          <p:cNvCxnSpPr/>
          <p:nvPr/>
        </p:nvCxnSpPr>
        <p:spPr>
          <a:xfrm flipH="1">
            <a:off x="2311866" y="2489433"/>
            <a:ext cx="813816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D3F92-178C-42B4-8B6A-0B70E123B6B8}"/>
              </a:ext>
            </a:extLst>
          </p:cNvPr>
          <p:cNvCxnSpPr/>
          <p:nvPr/>
        </p:nvCxnSpPr>
        <p:spPr>
          <a:xfrm flipH="1">
            <a:off x="2666161" y="1363211"/>
            <a:ext cx="8138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D8A78-A4D4-4DBD-A34B-923F582C9D89}"/>
              </a:ext>
            </a:extLst>
          </p:cNvPr>
          <p:cNvCxnSpPr>
            <a:cxnSpLocks/>
          </p:cNvCxnSpPr>
          <p:nvPr/>
        </p:nvCxnSpPr>
        <p:spPr>
          <a:xfrm flipH="1">
            <a:off x="10054066" y="1050721"/>
            <a:ext cx="640080" cy="0"/>
          </a:xfrm>
          <a:prstGeom prst="line">
            <a:avLst/>
          </a:prstGeom>
          <a:ln w="28575">
            <a:solidFill>
              <a:srgbClr val="27C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FFC8D-D162-4B8F-9AD6-031EF89E73EF}"/>
              </a:ext>
            </a:extLst>
          </p:cNvPr>
          <p:cNvCxnSpPr>
            <a:cxnSpLocks/>
          </p:cNvCxnSpPr>
          <p:nvPr/>
        </p:nvCxnSpPr>
        <p:spPr>
          <a:xfrm flipH="1">
            <a:off x="10047774" y="872455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A4F6106A-42A6-4FC6-9EBF-070E5FCED31E}"/>
              </a:ext>
            </a:extLst>
          </p:cNvPr>
          <p:cNvSpPr txBox="1"/>
          <p:nvPr/>
        </p:nvSpPr>
        <p:spPr>
          <a:xfrm>
            <a:off x="10668000" y="771198"/>
            <a:ext cx="1143000" cy="4571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FY20 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FY15 Average</a:t>
            </a:r>
          </a:p>
        </p:txBody>
      </p:sp>
    </p:spTree>
    <p:extLst>
      <p:ext uri="{BB962C8B-B14F-4D97-AF65-F5344CB8AC3E}">
        <p14:creationId xmlns:p14="http://schemas.microsoft.com/office/powerpoint/2010/main" val="208437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-112734" y="-72020"/>
            <a:ext cx="5865474" cy="7002039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640" y="3131507"/>
            <a:ext cx="7816241" cy="26513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/>
              <a:t>      What did these results tell us?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6D72E2-F818-4AB5-8460-31FAF9BC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6822"/>
            <a:ext cx="10972800" cy="112734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7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-112734" y="-72020"/>
            <a:ext cx="5865474" cy="7002039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640" y="3131507"/>
            <a:ext cx="7816241" cy="26513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/>
              <a:t>Comparing the Top Ten Take-Aways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		FY18-19 vs. FY19-20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6D72E2-F818-4AB5-8460-31FAF9BC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6822"/>
            <a:ext cx="10972800" cy="112734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9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560" y="685801"/>
            <a:ext cx="8855900" cy="980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FY18-19</a:t>
            </a:r>
            <a:r>
              <a:rPr lang="en-US" b="1" dirty="0"/>
              <a:t> </a:t>
            </a:r>
            <a:r>
              <a:rPr lang="en-US" sz="3600" dirty="0"/>
              <a:t>$919,035 awarded FY16-17; total of $1,784,241 for 15 equity projects through FY19-20.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090" y="2048933"/>
            <a:ext cx="8571933" cy="3742267"/>
          </a:xfrm>
        </p:spPr>
        <p:txBody>
          <a:bodyPr>
            <a:normAutofit/>
          </a:bodyPr>
          <a:lstStyle/>
          <a:p>
            <a:r>
              <a:rPr lang="en-US" sz="4000" b="1" dirty="0"/>
              <a:t>FY19-20</a:t>
            </a:r>
            <a:r>
              <a:rPr lang="en-US" sz="4000" dirty="0"/>
              <a:t>  Requesting four (4) continuation grants for FY20-21:  </a:t>
            </a:r>
          </a:p>
          <a:p>
            <a:pPr marL="0" indent="0">
              <a:buNone/>
            </a:pPr>
            <a:r>
              <a:rPr lang="en-US" sz="4000" dirty="0"/>
              <a:t>PMI, NRCS, Asian Outreach Specialist,   Webinar Development - $418,930. </a:t>
            </a:r>
            <a:r>
              <a:rPr lang="en-US" sz="3200" dirty="0"/>
              <a:t>Results not yet known.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5F222-4079-423B-B3F3-E0C7EA37600D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4333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60" y="534386"/>
            <a:ext cx="7951429" cy="980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 </a:t>
            </a:r>
            <a:r>
              <a:rPr lang="en-US" sz="3100" dirty="0"/>
              <a:t>Three significant projects creating positive change: PMI, NRCS, Pers0n-Centered Thinking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049" y="2048933"/>
            <a:ext cx="9369469" cy="4638306"/>
          </a:xfrm>
        </p:spPr>
        <p:txBody>
          <a:bodyPr>
            <a:noAutofit/>
          </a:bodyPr>
          <a:lstStyle/>
          <a:p>
            <a:r>
              <a:rPr lang="en-US" sz="3600" b="1" dirty="0"/>
              <a:t>FY19-20</a:t>
            </a:r>
            <a:r>
              <a:rPr lang="en-US" sz="3600" dirty="0"/>
              <a:t>  Parent Mentor Initiative (PMI) –     </a:t>
            </a:r>
            <a:br>
              <a:rPr lang="en-US" sz="3600" dirty="0"/>
            </a:br>
            <a:r>
              <a:rPr lang="en-US" sz="3600" dirty="0"/>
              <a:t>294 referred; 224 matched; 198 served.  </a:t>
            </a:r>
          </a:p>
          <a:p>
            <a:r>
              <a:rPr lang="en-US" sz="3600" dirty="0"/>
              <a:t>Navigating Regional Center Services (NRCS) – 400 registered; 279 participated; total 12 workshop series (5 Spanish, 7 English).</a:t>
            </a:r>
          </a:p>
          <a:p>
            <a:r>
              <a:rPr lang="en-US" sz="3600" dirty="0"/>
              <a:t>Continuing Person-Centered Thinking (PCT) approach in all our business practices.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2337B-7FE6-467A-B3E9-F95DF04DF96D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3552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562" y="320921"/>
            <a:ext cx="9153928" cy="1322423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</a:t>
            </a:r>
            <a:r>
              <a:rPr lang="en-US" b="1" dirty="0"/>
              <a:t> </a:t>
            </a:r>
            <a:r>
              <a:rPr lang="en-US" sz="3100" dirty="0"/>
              <a:t>Positive change noted for Hispanic families;  especially Spanish-speaking families with no POS invited to participate in PMI, NRCS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90" y="2048933"/>
            <a:ext cx="9153928" cy="3742267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FY19-20</a:t>
            </a:r>
            <a:r>
              <a:rPr lang="en-US" sz="4000" dirty="0"/>
              <a:t>  PMI – 294 referred; 224 matched; 198 served.  </a:t>
            </a:r>
          </a:p>
          <a:p>
            <a:r>
              <a:rPr lang="en-US" sz="4000" dirty="0"/>
              <a:t>NRCS – 400 registered; 279 participated; total 12 workshop series (5 Spanish, 7 English).</a:t>
            </a:r>
          </a:p>
          <a:p>
            <a:r>
              <a:rPr lang="en-US" sz="4000" dirty="0"/>
              <a:t>Continuing Person-Centered Thinking in IPPs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875EA-844C-49B6-A3D5-03EE391B3BC7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6135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164" y="429658"/>
            <a:ext cx="9153928" cy="1223779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</a:t>
            </a:r>
            <a:r>
              <a:rPr lang="en-US" b="1" dirty="0"/>
              <a:t> </a:t>
            </a:r>
            <a:r>
              <a:rPr lang="en-US" sz="3100" dirty="0"/>
              <a:t>Age and living arrangement powerful determiners of authorizations, expenditures, utilization. Over 80% of individuals served live at home with family.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90" y="2048933"/>
            <a:ext cx="9153928" cy="4477991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/>
              <a:t>FY 19-20  </a:t>
            </a:r>
            <a:r>
              <a:rPr lang="en-US" sz="4000" dirty="0"/>
              <a:t>Actual numbers have increased; percentage is 80.8%. Remains similar.</a:t>
            </a:r>
          </a:p>
          <a:p>
            <a:r>
              <a:rPr lang="en-US" sz="4000" dirty="0"/>
              <a:t>Average per capita authorizations = $10,602 and average expenditures = $7,481, regardless of ethnicity or age.  </a:t>
            </a:r>
          </a:p>
          <a:p>
            <a:r>
              <a:rPr lang="en-US" sz="4000" dirty="0"/>
              <a:t>Hispanic lowest group overall, with lowest expenditures in 3-21 and 22+ age groups –but </a:t>
            </a:r>
            <a:r>
              <a:rPr lang="en-US" sz="4000" u="sng" dirty="0"/>
              <a:t>not</a:t>
            </a:r>
            <a:r>
              <a:rPr lang="en-US" sz="4000" dirty="0"/>
              <a:t> for Early Start.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BE8AA-C376-49C7-A7D2-928A0C02EEC1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9075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Facts - By Residence FY17-FY20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381000"/>
          <a:ext cx="10920096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EA8D5-293A-485E-8928-63BFCA5B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86" y="473119"/>
            <a:ext cx="8659408" cy="97703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</a:t>
            </a:r>
            <a:r>
              <a:rPr lang="en-US" b="1" dirty="0"/>
              <a:t> </a:t>
            </a:r>
            <a:r>
              <a:rPr lang="en-US" sz="3100" dirty="0"/>
              <a:t>Overall</a:t>
            </a:r>
            <a:r>
              <a:rPr lang="en-US" dirty="0"/>
              <a:t> </a:t>
            </a:r>
            <a:r>
              <a:rPr lang="en-US" sz="3100" dirty="0"/>
              <a:t>SG/PRC expends more POS each year than the previous year across all ethnic groups.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090" y="2048933"/>
            <a:ext cx="8868428" cy="3742267"/>
          </a:xfrm>
        </p:spPr>
        <p:txBody>
          <a:bodyPr>
            <a:normAutofit fontScale="92500"/>
          </a:bodyPr>
          <a:lstStyle/>
          <a:p>
            <a:r>
              <a:rPr lang="en-US" sz="4000" b="1" dirty="0"/>
              <a:t>FY19-20</a:t>
            </a:r>
            <a:r>
              <a:rPr lang="en-US" sz="4000" dirty="0"/>
              <a:t> -- 11.7% increase in overall expenditures for 15,393 served and 8.99% increase in expenditures for those living with family over the previous year.  Increase from $87,926,464 to $95,829,982 for those living at home.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0C28F-1173-4122-9724-32CAC367F458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9178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B9BE-DBFF-464C-9BC6-268C3FA3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05004"/>
          </a:xfrm>
        </p:spPr>
        <p:txBody>
          <a:bodyPr>
            <a:noAutofit/>
          </a:bodyPr>
          <a:lstStyle/>
          <a:p>
            <a:r>
              <a:rPr lang="en-US" sz="4200" dirty="0"/>
              <a:t>Presenting information differently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B31A-425F-49B8-977D-361ADC45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089765"/>
            <a:ext cx="10018713" cy="5768235"/>
          </a:xfrm>
        </p:spPr>
        <p:txBody>
          <a:bodyPr>
            <a:normAutofit/>
          </a:bodyPr>
          <a:lstStyle/>
          <a:p>
            <a:r>
              <a:rPr lang="en-US" sz="3600" dirty="0"/>
              <a:t>Using a different format from previous years. 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600" dirty="0"/>
              <a:t>Skipping the demographic information and much of the basic information that has remained essentially the same over the past several years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73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822960"/>
          <a:ext cx="10972800" cy="585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POS Expenditures by Living Option FY19-FY20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0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154" y="2048933"/>
            <a:ext cx="9469676" cy="4251659"/>
          </a:xfrm>
        </p:spPr>
        <p:txBody>
          <a:bodyPr>
            <a:noAutofit/>
          </a:bodyPr>
          <a:lstStyle/>
          <a:p>
            <a:r>
              <a:rPr lang="en-US" sz="3200" b="1" dirty="0"/>
              <a:t>FY19-20</a:t>
            </a:r>
            <a:r>
              <a:rPr lang="en-US" sz="3200" dirty="0"/>
              <a:t> Hispanic babies remained above average in authorizations and expenditures compared to the average; but no longer the highest in authorizations and expenditures. </a:t>
            </a:r>
          </a:p>
          <a:p>
            <a:r>
              <a:rPr lang="en-US" sz="3200" dirty="0"/>
              <a:t>NO POS was at 1.1%. (21 of 1833 with no POS)</a:t>
            </a:r>
          </a:p>
          <a:p>
            <a:r>
              <a:rPr lang="en-US" sz="3200" dirty="0"/>
              <a:t>Hispanic </a:t>
            </a:r>
            <a:r>
              <a:rPr lang="en-US" sz="3200" u="sng" dirty="0"/>
              <a:t>only</a:t>
            </a:r>
            <a:r>
              <a:rPr lang="en-US" sz="3200" dirty="0"/>
              <a:t> group above average last 3 years.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92" y="429658"/>
            <a:ext cx="9315438" cy="1273883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FY18-19 </a:t>
            </a:r>
            <a:r>
              <a:rPr lang="en-US" sz="2800" dirty="0"/>
              <a:t>Hispanic babies and toddlers had authorizations and expenditures higher than all other major ethnic groups.  Also had lowest NO POS compared to all other ethnic groups.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D1050-3CC0-43D0-BF77-2687A2968D55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0431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524000" y="134471"/>
            <a:ext cx="9144000" cy="739588"/>
          </a:xfrm>
          <a:prstGeom prst="rect">
            <a:avLst/>
          </a:prstGeom>
          <a:solidFill>
            <a:schemeClr val="bg1"/>
          </a:solidFill>
        </p:spPr>
        <p:txBody>
          <a:bodyPr lIns="102409" tIns="51205" rIns="102409" bIns="51205" anchor="b">
            <a:noAutofit/>
          </a:bodyPr>
          <a:lstStyle/>
          <a:p>
            <a:pPr marL="0" marR="0" lvl="0" indent="0" algn="ctr" defTabSz="1024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Per Person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Authorizations &amp; Expenditures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</a:p>
          <a:p>
            <a:pPr marL="0" marR="0" lvl="0" indent="0" algn="ctr" defTabSz="1024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18 to FY 20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0-2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at Home by Ethnicity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6335595"/>
          <a:ext cx="10595916" cy="44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1972">
                  <a:extLst>
                    <a:ext uri="{9D8B030D-6E8A-4147-A177-3AD203B41FA5}">
                      <a16:colId xmlns:a16="http://schemas.microsoft.com/office/drawing/2014/main" val="2638859212"/>
                    </a:ext>
                  </a:extLst>
                </a:gridCol>
              </a:tblGrid>
              <a:tr h="446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FY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FY 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FY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6ADCF-5403-4512-9C96-4D09367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F3FE0A-C10F-4EF2-A3C5-EE009F6D412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" y="762000"/>
          <a:ext cx="11788776" cy="60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FDE93D-E01C-49F6-A49B-0769C7044EFD}"/>
              </a:ext>
            </a:extLst>
          </p:cNvPr>
          <p:cNvCxnSpPr>
            <a:cxnSpLocks/>
          </p:cNvCxnSpPr>
          <p:nvPr/>
        </p:nvCxnSpPr>
        <p:spPr>
          <a:xfrm>
            <a:off x="1143000" y="2531203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41AFE-E3BA-47B3-AC90-982828EE58FC}"/>
              </a:ext>
            </a:extLst>
          </p:cNvPr>
          <p:cNvCxnSpPr>
            <a:cxnSpLocks/>
          </p:cNvCxnSpPr>
          <p:nvPr/>
        </p:nvCxnSpPr>
        <p:spPr>
          <a:xfrm>
            <a:off x="4800600" y="2541432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D43490-3B48-4A5E-8DF0-CA7539EFA5FF}"/>
              </a:ext>
            </a:extLst>
          </p:cNvPr>
          <p:cNvCxnSpPr>
            <a:cxnSpLocks/>
          </p:cNvCxnSpPr>
          <p:nvPr/>
        </p:nvCxnSpPr>
        <p:spPr>
          <a:xfrm>
            <a:off x="8462316" y="2541432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47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90242"/>
              </p:ext>
            </p:extLst>
          </p:nvPr>
        </p:nvGraphicFramePr>
        <p:xfrm>
          <a:off x="609600" y="990600"/>
          <a:ext cx="10972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POS % by Age – Hispanic Spanish vs. English Language --FY20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79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460" y="726510"/>
            <a:ext cx="9153928" cy="977031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/>
              <a:t>FY18-19 </a:t>
            </a:r>
            <a:r>
              <a:rPr lang="en-US" sz="2800" dirty="0"/>
              <a:t>Hispanic school-aged children and adults had the lowest authorizations and expenditures compared to other major ethnic groups. But utilization % was higher than other ethnic groups.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90" y="2048933"/>
            <a:ext cx="9354344" cy="4264185"/>
          </a:xfrm>
        </p:spPr>
        <p:txBody>
          <a:bodyPr>
            <a:normAutofit/>
          </a:bodyPr>
          <a:lstStyle/>
          <a:p>
            <a:r>
              <a:rPr lang="en-US" sz="3200" b="1" dirty="0"/>
              <a:t>FY19-20</a:t>
            </a:r>
            <a:r>
              <a:rPr lang="en-US" sz="3200" dirty="0"/>
              <a:t> Hispanic school-aged children continued with the lowest authorizations and expenditures – below average.</a:t>
            </a:r>
          </a:p>
          <a:p>
            <a:r>
              <a:rPr lang="en-US" sz="3200" dirty="0"/>
              <a:t>Utilization % was highest compared to other groups.  </a:t>
            </a:r>
          </a:p>
          <a:p>
            <a:r>
              <a:rPr lang="en-US" sz="3200" dirty="0"/>
              <a:t>Hispanic adults’ authorizations lowest of all major groups.  Utilization was second best of major groups.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A8A2F-D5C0-4F84-B2BC-8816DD232E26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6129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524000" y="134471"/>
            <a:ext cx="9144000" cy="739588"/>
          </a:xfrm>
          <a:prstGeom prst="rect">
            <a:avLst/>
          </a:prstGeom>
          <a:solidFill>
            <a:schemeClr val="bg1"/>
          </a:solidFill>
        </p:spPr>
        <p:txBody>
          <a:bodyPr lIns="102409" tIns="51205" rIns="102409" bIns="51205" anchor="b">
            <a:noAutofit/>
          </a:bodyPr>
          <a:lstStyle/>
          <a:p>
            <a:pPr marL="0" marR="0" lvl="0" indent="0" algn="ctr" defTabSz="1024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Per Person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Authorizations &amp; Expenditures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</a:p>
          <a:p>
            <a:pPr marL="0" marR="0" lvl="0" indent="0" algn="ctr" defTabSz="1024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18 to FY 20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3-21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at Home by Ethnicity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8884" y="6430864"/>
          <a:ext cx="10606578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5526">
                  <a:extLst>
                    <a:ext uri="{9D8B030D-6E8A-4147-A177-3AD203B41FA5}">
                      <a16:colId xmlns:a16="http://schemas.microsoft.com/office/drawing/2014/main" val="252789009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Age 3-21 FY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Age 3-21 FY 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Age 3-21 FY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6ADCF-5403-4512-9C96-4D09367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F3FE0A-C10F-4EF2-A3C5-EE009F6D412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4800" y="472435"/>
          <a:ext cx="11476452" cy="593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6E7723-FE71-4636-A064-DC0A6A0953C3}"/>
              </a:ext>
            </a:extLst>
          </p:cNvPr>
          <p:cNvCxnSpPr>
            <a:cxnSpLocks/>
          </p:cNvCxnSpPr>
          <p:nvPr/>
        </p:nvCxnSpPr>
        <p:spPr>
          <a:xfrm>
            <a:off x="1138884" y="5217696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CC463F-14A6-4356-910A-021D69CBB365}"/>
              </a:ext>
            </a:extLst>
          </p:cNvPr>
          <p:cNvCxnSpPr>
            <a:cxnSpLocks/>
          </p:cNvCxnSpPr>
          <p:nvPr/>
        </p:nvCxnSpPr>
        <p:spPr>
          <a:xfrm>
            <a:off x="4648200" y="5217923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D0D982-F7A8-4F04-B161-163DC7D7F245}"/>
              </a:ext>
            </a:extLst>
          </p:cNvPr>
          <p:cNvCxnSpPr>
            <a:cxnSpLocks/>
          </p:cNvCxnSpPr>
          <p:nvPr/>
        </p:nvCxnSpPr>
        <p:spPr>
          <a:xfrm>
            <a:off x="8229600" y="5217923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091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229302"/>
              </p:ext>
            </p:extLst>
          </p:nvPr>
        </p:nvGraphicFramePr>
        <p:xfrm>
          <a:off x="609600" y="990600"/>
          <a:ext cx="10972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POS % by Age --Hispanic Spanish vs. English Language -- FY20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4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524000" y="134471"/>
            <a:ext cx="9144000" cy="739588"/>
          </a:xfrm>
          <a:prstGeom prst="rect">
            <a:avLst/>
          </a:prstGeom>
          <a:solidFill>
            <a:schemeClr val="bg1"/>
          </a:solidFill>
        </p:spPr>
        <p:txBody>
          <a:bodyPr lIns="102409" tIns="51205" rIns="102409" bIns="51205" anchor="b">
            <a:noAutofit/>
          </a:bodyPr>
          <a:lstStyle/>
          <a:p>
            <a:pPr algn="ctr" defTabSz="1024087">
              <a:spcBef>
                <a:spcPct val="0"/>
              </a:spcBef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Per Person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Authorizations &amp; Expenditures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</a:p>
          <a:p>
            <a:pPr algn="ctr" defTabSz="1024087">
              <a:spcBef>
                <a:spcPct val="0"/>
              </a:spcBef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18 to FY 20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22+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at Home by Ethnicity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6ADCF-5403-4512-9C96-4D09367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FA5-C830-4787-AFD0-EB75911ADA7F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F3FE0A-C10F-4EF2-A3C5-EE009F6D412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" y="472434"/>
          <a:ext cx="11734800" cy="591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8E3FFC-5CCE-45EC-9B98-346F6613FFA5}"/>
              </a:ext>
            </a:extLst>
          </p:cNvPr>
          <p:cNvGraphicFramePr>
            <a:graphicFrameLocks noGrp="1"/>
          </p:cNvGraphicFramePr>
          <p:nvPr/>
        </p:nvGraphicFramePr>
        <p:xfrm>
          <a:off x="1138884" y="6430864"/>
          <a:ext cx="10606578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5526">
                  <a:extLst>
                    <a:ext uri="{9D8B030D-6E8A-4147-A177-3AD203B41FA5}">
                      <a16:colId xmlns:a16="http://schemas.microsoft.com/office/drawing/2014/main" val="252789009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Age 22+ FY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Age 22+ FY 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Age 22+ FY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176F09-BE70-4F3D-B7E0-8473D4F19D83}"/>
              </a:ext>
            </a:extLst>
          </p:cNvPr>
          <p:cNvCxnSpPr>
            <a:cxnSpLocks/>
          </p:cNvCxnSpPr>
          <p:nvPr/>
        </p:nvCxnSpPr>
        <p:spPr>
          <a:xfrm>
            <a:off x="1209675" y="4581525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17D492-8215-4A80-9C13-C016E83989D8}"/>
              </a:ext>
            </a:extLst>
          </p:cNvPr>
          <p:cNvCxnSpPr>
            <a:cxnSpLocks/>
          </p:cNvCxnSpPr>
          <p:nvPr/>
        </p:nvCxnSpPr>
        <p:spPr>
          <a:xfrm>
            <a:off x="4762500" y="4581752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BDD6-581F-4088-86E6-64BF6E524296}"/>
              </a:ext>
            </a:extLst>
          </p:cNvPr>
          <p:cNvCxnSpPr>
            <a:cxnSpLocks/>
          </p:cNvCxnSpPr>
          <p:nvPr/>
        </p:nvCxnSpPr>
        <p:spPr>
          <a:xfrm>
            <a:off x="8362950" y="4581752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21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253519"/>
              </p:ext>
            </p:extLst>
          </p:nvPr>
        </p:nvGraphicFramePr>
        <p:xfrm>
          <a:off x="609600" y="990600"/>
          <a:ext cx="10972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POS % by Age – Hispanic Spanish vs. English Language  – FY20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83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98" y="148275"/>
            <a:ext cx="9153928" cy="15040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</a:t>
            </a:r>
            <a:r>
              <a:rPr lang="en-US" dirty="0"/>
              <a:t> </a:t>
            </a:r>
            <a:r>
              <a:rPr lang="en-US" sz="3100" dirty="0"/>
              <a:t>For Black/African-American babies, significant improvement in authorizations and expenditures, although still below average.  Utilization improved from 60% to 71.2%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090" y="2048933"/>
            <a:ext cx="8868428" cy="4264185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FY19-20</a:t>
            </a:r>
            <a:r>
              <a:rPr lang="en-US" sz="4000" dirty="0"/>
              <a:t> Expenditures dropped to lowest authorizations and expenditures of all major ethnic groups. </a:t>
            </a:r>
          </a:p>
          <a:p>
            <a:r>
              <a:rPr lang="en-US" sz="4000" dirty="0"/>
              <a:t>Utilization also dropped to 66.2%.  </a:t>
            </a:r>
          </a:p>
          <a:p>
            <a:r>
              <a:rPr lang="en-US" sz="4000" dirty="0"/>
              <a:t>However, </a:t>
            </a:r>
            <a:r>
              <a:rPr lang="en-US" sz="4000" u="sng" dirty="0"/>
              <a:t>all</a:t>
            </a:r>
            <a:r>
              <a:rPr lang="en-US" sz="4000" dirty="0"/>
              <a:t> 79 Black/African-American babies received services paid by regional center -- </a:t>
            </a:r>
            <a:r>
              <a:rPr lang="en-US" sz="4000" dirty="0">
                <a:solidFill>
                  <a:srgbClr val="FF0000"/>
                </a:solidFill>
              </a:rPr>
              <a:t>0% NO POS</a:t>
            </a:r>
            <a:r>
              <a:rPr lang="en-US" sz="4000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C23EF-C816-4ADF-A580-09CB4E1C76B7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38707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B9BE-DBFF-464C-9BC6-268C3FA3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05004"/>
          </a:xfrm>
        </p:spPr>
        <p:txBody>
          <a:bodyPr>
            <a:noAutofit/>
          </a:bodyPr>
          <a:lstStyle/>
          <a:p>
            <a:r>
              <a:rPr lang="en-US" sz="4200" dirty="0"/>
              <a:t>Historical Demographics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B31A-425F-49B8-977D-361ADC45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51" y="1490597"/>
            <a:ext cx="10275473" cy="5110619"/>
          </a:xfrm>
        </p:spPr>
        <p:txBody>
          <a:bodyPr>
            <a:normAutofit/>
          </a:bodyPr>
          <a:lstStyle/>
          <a:p>
            <a:r>
              <a:rPr lang="en-US" sz="3600" dirty="0"/>
              <a:t>Available on SG/PRC website – www.sgprc.org</a:t>
            </a:r>
          </a:p>
          <a:p>
            <a:r>
              <a:rPr lang="en-US" sz="3200" dirty="0"/>
              <a:t>Follow the links to </a:t>
            </a:r>
            <a:r>
              <a:rPr lang="en-US" sz="3200" b="1" dirty="0"/>
              <a:t>Governance</a:t>
            </a:r>
            <a:r>
              <a:rPr lang="en-US" sz="3200" dirty="0"/>
              <a:t> =&gt; </a:t>
            </a:r>
            <a:r>
              <a:rPr lang="en-US" sz="3200" b="1" dirty="0"/>
              <a:t>Transparency &amp; Access </a:t>
            </a:r>
            <a:r>
              <a:rPr lang="en-US" sz="3200" dirty="0"/>
              <a:t>to Public Information =&gt; </a:t>
            </a:r>
            <a:r>
              <a:rPr lang="en-US" sz="3200" b="1" dirty="0"/>
              <a:t>Annual Purchase of Services (POS) Expenditure Reports </a:t>
            </a:r>
            <a:r>
              <a:rPr lang="en-US" sz="3200" dirty="0"/>
              <a:t>=&gt; </a:t>
            </a:r>
            <a:r>
              <a:rPr lang="en-US" sz="3200" b="1" dirty="0"/>
              <a:t>Purchase of Service Expenditure Reports by Fiscal Year</a:t>
            </a:r>
            <a:r>
              <a:rPr lang="en-US" sz="3200" dirty="0"/>
              <a:t> =&gt; then select the fiscal year you wish to review to see data reports, SG/PRC power point presentations, SG/PRC reports to DDS. </a:t>
            </a:r>
          </a:p>
        </p:txBody>
      </p:sp>
    </p:spTree>
    <p:extLst>
      <p:ext uri="{BB962C8B-B14F-4D97-AF65-F5344CB8AC3E}">
        <p14:creationId xmlns:p14="http://schemas.microsoft.com/office/powerpoint/2010/main" val="28017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524000" y="134471"/>
            <a:ext cx="9144000" cy="739588"/>
          </a:xfrm>
          <a:prstGeom prst="rect">
            <a:avLst/>
          </a:prstGeom>
          <a:solidFill>
            <a:schemeClr val="bg1"/>
          </a:solidFill>
        </p:spPr>
        <p:txBody>
          <a:bodyPr lIns="102409" tIns="51205" rIns="102409" bIns="51205" anchor="b">
            <a:noAutofit/>
          </a:bodyPr>
          <a:lstStyle/>
          <a:p>
            <a:pPr marL="0" marR="0" lvl="0" indent="0" algn="ctr" defTabSz="1024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Per Person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Authorizations &amp; Expenditures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</a:p>
          <a:p>
            <a:pPr marL="0" marR="0" lvl="0" indent="0" algn="ctr" defTabSz="1024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18 to FY 20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0-2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at Home by Ethnicity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6335595"/>
          <a:ext cx="10595916" cy="44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1972">
                  <a:extLst>
                    <a:ext uri="{9D8B030D-6E8A-4147-A177-3AD203B41FA5}">
                      <a16:colId xmlns:a16="http://schemas.microsoft.com/office/drawing/2014/main" val="2638859212"/>
                    </a:ext>
                  </a:extLst>
                </a:gridCol>
              </a:tblGrid>
              <a:tr h="446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FY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FY 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FY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6ADCF-5403-4512-9C96-4D09367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F3FE0A-C10F-4EF2-A3C5-EE009F6D412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8600" y="762000"/>
          <a:ext cx="11788776" cy="60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FDE93D-E01C-49F6-A49B-0769C7044EFD}"/>
              </a:ext>
            </a:extLst>
          </p:cNvPr>
          <p:cNvCxnSpPr>
            <a:cxnSpLocks/>
          </p:cNvCxnSpPr>
          <p:nvPr/>
        </p:nvCxnSpPr>
        <p:spPr>
          <a:xfrm>
            <a:off x="1143000" y="2553237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41AFE-E3BA-47B3-AC90-982828EE58FC}"/>
              </a:ext>
            </a:extLst>
          </p:cNvPr>
          <p:cNvCxnSpPr>
            <a:cxnSpLocks/>
          </p:cNvCxnSpPr>
          <p:nvPr/>
        </p:nvCxnSpPr>
        <p:spPr>
          <a:xfrm>
            <a:off x="4800600" y="2541432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D43490-3B48-4A5E-8DF0-CA7539EFA5FF}"/>
              </a:ext>
            </a:extLst>
          </p:cNvPr>
          <p:cNvCxnSpPr>
            <a:cxnSpLocks/>
          </p:cNvCxnSpPr>
          <p:nvPr/>
        </p:nvCxnSpPr>
        <p:spPr>
          <a:xfrm>
            <a:off x="8462316" y="2541432"/>
            <a:ext cx="3352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98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27" y="384987"/>
            <a:ext cx="8470461" cy="97703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 </a:t>
            </a:r>
            <a:r>
              <a:rPr lang="en-US" sz="3100" dirty="0"/>
              <a:t>Asians appear to be significantly underserved by SG/PRC  compared with the general population in the SG/PRC service area.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90" y="2048933"/>
            <a:ext cx="9304240" cy="4264185"/>
          </a:xfrm>
        </p:spPr>
        <p:txBody>
          <a:bodyPr>
            <a:normAutofit/>
          </a:bodyPr>
          <a:lstStyle/>
          <a:p>
            <a:r>
              <a:rPr lang="en-US" sz="3200" b="1" dirty="0"/>
              <a:t>FY19-20 </a:t>
            </a:r>
            <a:r>
              <a:rPr lang="en-US" sz="3200" dirty="0"/>
              <a:t> Census taken in 2020, but more accurate general population data most likely </a:t>
            </a:r>
            <a:r>
              <a:rPr lang="en-US" sz="3200" u="sng" dirty="0"/>
              <a:t>un</a:t>
            </a:r>
            <a:r>
              <a:rPr lang="en-US" sz="3200" dirty="0"/>
              <a:t>available until 2022.  </a:t>
            </a:r>
          </a:p>
          <a:p>
            <a:r>
              <a:rPr lang="en-US" sz="3200" dirty="0"/>
              <a:t>% change in Asians served by SG/PRC  greater than increase in overall growth %.</a:t>
            </a:r>
          </a:p>
          <a:p>
            <a:r>
              <a:rPr lang="en-US" sz="3200" dirty="0"/>
              <a:t>Estimated that 1,000 to 1,500 more Asians eligible for regional center services than currently served.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4B363-EA81-49EE-885A-39F2901CCDB0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3491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SG/PRC to General Population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89C8E-D055-4134-9418-86F4FD0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8F892-A528-4AD6-8845-15A36019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46305"/>
              </p:ext>
            </p:extLst>
          </p:nvPr>
        </p:nvGraphicFramePr>
        <p:xfrm>
          <a:off x="1066800" y="908214"/>
          <a:ext cx="10141431" cy="5537831"/>
        </p:xfrm>
        <a:graphic>
          <a:graphicData uri="http://schemas.openxmlformats.org/drawingml/2006/table">
            <a:tbl>
              <a:tblPr/>
              <a:tblGrid>
                <a:gridCol w="197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566">
                  <a:extLst>
                    <a:ext uri="{9D8B030D-6E8A-4147-A177-3AD203B41FA5}">
                      <a16:colId xmlns:a16="http://schemas.microsoft.com/office/drawing/2014/main" val="270184344"/>
                    </a:ext>
                  </a:extLst>
                </a:gridCol>
                <a:gridCol w="960617">
                  <a:extLst>
                    <a:ext uri="{9D8B030D-6E8A-4147-A177-3AD203B41FA5}">
                      <a16:colId xmlns:a16="http://schemas.microsoft.com/office/drawing/2014/main" val="2213509792"/>
                    </a:ext>
                  </a:extLst>
                </a:gridCol>
                <a:gridCol w="1231585">
                  <a:extLst>
                    <a:ext uri="{9D8B030D-6E8A-4147-A177-3AD203B41FA5}">
                      <a16:colId xmlns:a16="http://schemas.microsoft.com/office/drawing/2014/main" val="832059200"/>
                    </a:ext>
                  </a:extLst>
                </a:gridCol>
                <a:gridCol w="1248255">
                  <a:extLst>
                    <a:ext uri="{9D8B030D-6E8A-4147-A177-3AD203B41FA5}">
                      <a16:colId xmlns:a16="http://schemas.microsoft.com/office/drawing/2014/main" val="1299583239"/>
                    </a:ext>
                  </a:extLst>
                </a:gridCol>
              </a:tblGrid>
              <a:tr h="8804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2010 Census Data for SG/PRC Area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FY 2017 SG/PRC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All Living Options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66" marR="7066" marT="706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</a:rPr>
                        <a:t>FY 2020 SG/PRC</a:t>
                      </a:r>
                    </a:p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</a:rPr>
                        <a:t>All Living Options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</a:rPr>
                        <a:t>Change from FY 2017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Ethnic/Racial Group 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in Number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in  %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White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266,985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21.1%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2,649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18.1%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2,484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-6.2%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Hispanic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661,973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52.4%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8,242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56.5%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8,671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56.3%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Black/ </a:t>
                      </a:r>
                    </a:p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African-American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48,310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3.8%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5.5%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Asian (w/ Filipino)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272,183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21.5%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1,710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11.7%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1,914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8,708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1,165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8.0%</a:t>
                      </a: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1,489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27.8%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4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1,264,348</a:t>
                      </a: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14,598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15,393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78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003" y="2755726"/>
            <a:ext cx="10024977" cy="410227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800" b="1" dirty="0"/>
              <a:t>FY19-20</a:t>
            </a:r>
            <a:r>
              <a:rPr lang="en-US" sz="3800" dirty="0"/>
              <a:t> No POS for school-aged Vietnamese=32.8%; Mandarin = 26.5%; Cantonese = 24.6% </a:t>
            </a:r>
          </a:p>
          <a:p>
            <a:pPr algn="ctr"/>
            <a:r>
              <a:rPr lang="en-US" sz="3800" dirty="0"/>
              <a:t>Average No POS for all school-aged children =33.6%, with English-speakers at </a:t>
            </a:r>
            <a:r>
              <a:rPr lang="en-US" sz="3800" b="1" dirty="0">
                <a:solidFill>
                  <a:srgbClr val="FF0000"/>
                </a:solidFill>
              </a:rPr>
              <a:t>35.8%.  </a:t>
            </a:r>
          </a:p>
          <a:p>
            <a:pPr algn="ctr"/>
            <a:r>
              <a:rPr lang="en-US" sz="3800" dirty="0"/>
              <a:t>No POS adult Mandarin = 25.8%; Vietnamese = 24%; Cantonese = 23.2%</a:t>
            </a:r>
          </a:p>
          <a:p>
            <a:pPr algn="ctr"/>
            <a:r>
              <a:rPr lang="en-US" sz="3800" dirty="0"/>
              <a:t>Average No POS for all adults = 18.8%, with English-speakers at </a:t>
            </a:r>
            <a:r>
              <a:rPr lang="en-US" sz="3800" b="1" dirty="0">
                <a:solidFill>
                  <a:srgbClr val="FF0000"/>
                </a:solidFill>
              </a:rPr>
              <a:t>19.2%.  </a:t>
            </a:r>
          </a:p>
          <a:p>
            <a:endParaRPr 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440" y="660409"/>
            <a:ext cx="9269864" cy="951978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FY18-19 </a:t>
            </a:r>
            <a:r>
              <a:rPr lang="en-US" sz="3100" dirty="0"/>
              <a:t>Those</a:t>
            </a:r>
            <a:r>
              <a:rPr lang="en-US" dirty="0"/>
              <a:t> </a:t>
            </a:r>
            <a:r>
              <a:rPr lang="en-US" sz="3100" dirty="0"/>
              <a:t>who speak Vietnamese, Mandarin, or Cantonese have more difficulty finding providers – particularly for adults.   However, many English-speakers had no paid services, despite absence of language barrier.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C9699-688F-4888-97FB-2465D8320930}"/>
              </a:ext>
            </a:extLst>
          </p:cNvPr>
          <p:cNvSpPr/>
          <p:nvPr/>
        </p:nvSpPr>
        <p:spPr>
          <a:xfrm>
            <a:off x="91440" y="5329534"/>
            <a:ext cx="14574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4">
                      <a:lumMod val="75000"/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31037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19-20 NO POS All Ages Comparison by Language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89C8E-D055-4134-9418-86F4FD0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8F892-A528-4AD6-8845-15A36019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30012"/>
              </p:ext>
            </p:extLst>
          </p:nvPr>
        </p:nvGraphicFramePr>
        <p:xfrm>
          <a:off x="174624" y="1480345"/>
          <a:ext cx="11842752" cy="3674551"/>
        </p:xfrm>
        <a:graphic>
          <a:graphicData uri="http://schemas.openxmlformats.org/drawingml/2006/table">
            <a:tbl>
              <a:tblPr/>
              <a:tblGrid>
                <a:gridCol w="134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7018434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21350979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8320592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1299583239"/>
                    </a:ext>
                  </a:extLst>
                </a:gridCol>
                <a:gridCol w="1221296">
                  <a:extLst>
                    <a:ext uri="{9D8B030D-6E8A-4147-A177-3AD203B41FA5}">
                      <a16:colId xmlns:a16="http://schemas.microsoft.com/office/drawing/2014/main" val="967362562"/>
                    </a:ext>
                  </a:extLst>
                </a:gridCol>
              </a:tblGrid>
              <a:tr h="104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Language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Spanish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Cantonese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Mandarin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Vietnamese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Korean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Arabic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Languages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11,087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3,373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15,393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8,640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2,703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12,096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2,447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3,297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 %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22.1%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18.7%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25.7%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11.8%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22.2%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21.4%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601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19-20 NO POS Age 0-2 Comparison by Language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89C8E-D055-4134-9418-86F4FD0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8F892-A528-4AD6-8845-15A36019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7511"/>
              </p:ext>
            </p:extLst>
          </p:nvPr>
        </p:nvGraphicFramePr>
        <p:xfrm>
          <a:off x="174624" y="1489674"/>
          <a:ext cx="11842752" cy="3674551"/>
        </p:xfrm>
        <a:graphic>
          <a:graphicData uri="http://schemas.openxmlformats.org/drawingml/2006/table">
            <a:tbl>
              <a:tblPr/>
              <a:tblGrid>
                <a:gridCol w="134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7018434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21350979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8320592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1299583239"/>
                    </a:ext>
                  </a:extLst>
                </a:gridCol>
                <a:gridCol w="1221296">
                  <a:extLst>
                    <a:ext uri="{9D8B030D-6E8A-4147-A177-3AD203B41FA5}">
                      <a16:colId xmlns:a16="http://schemas.microsoft.com/office/drawing/2014/main" val="967362562"/>
                    </a:ext>
                  </a:extLst>
                </a:gridCol>
              </a:tblGrid>
              <a:tr h="104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Language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Spanish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Cantonese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Mandarin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Vietnamese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Korean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Arabic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Languages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2,266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2,977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2,237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2,941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 %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932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19-20 NO POS Age 3-21 Comparison by Language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89C8E-D055-4134-9418-86F4FD0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8F892-A528-4AD6-8845-15A36019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64970"/>
              </p:ext>
            </p:extLst>
          </p:nvPr>
        </p:nvGraphicFramePr>
        <p:xfrm>
          <a:off x="174624" y="1489675"/>
          <a:ext cx="11842752" cy="3674551"/>
        </p:xfrm>
        <a:graphic>
          <a:graphicData uri="http://schemas.openxmlformats.org/drawingml/2006/table">
            <a:tbl>
              <a:tblPr/>
              <a:tblGrid>
                <a:gridCol w="134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7018434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21350979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8320592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1299583239"/>
                    </a:ext>
                  </a:extLst>
                </a:gridCol>
                <a:gridCol w="1221296">
                  <a:extLst>
                    <a:ext uri="{9D8B030D-6E8A-4147-A177-3AD203B41FA5}">
                      <a16:colId xmlns:a16="http://schemas.microsoft.com/office/drawing/2014/main" val="967362562"/>
                    </a:ext>
                  </a:extLst>
                </a:gridCol>
              </a:tblGrid>
              <a:tr h="104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Language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Spanish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Cantonese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Mandarin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Vietnamese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Korean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Arabic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Languages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4,379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1,546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6,282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2,812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1,100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4,174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1,567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2,108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 %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35.8%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24.6%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26.5%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32.9%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14.8%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44.4%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33.6%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432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19-20 NO POS Age 22+ Comparison by Language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89C8E-D055-4134-9418-86F4FD0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8F892-A528-4AD6-8845-15A36019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66842"/>
              </p:ext>
            </p:extLst>
          </p:nvPr>
        </p:nvGraphicFramePr>
        <p:xfrm>
          <a:off x="174624" y="1498414"/>
          <a:ext cx="11842752" cy="3674551"/>
        </p:xfrm>
        <a:graphic>
          <a:graphicData uri="http://schemas.openxmlformats.org/drawingml/2006/table">
            <a:tbl>
              <a:tblPr/>
              <a:tblGrid>
                <a:gridCol w="134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7018434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2213509792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832059200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1299583239"/>
                    </a:ext>
                  </a:extLst>
                </a:gridCol>
                <a:gridCol w="1221296">
                  <a:extLst>
                    <a:ext uri="{9D8B030D-6E8A-4147-A177-3AD203B41FA5}">
                      <a16:colId xmlns:a16="http://schemas.microsoft.com/office/drawing/2014/main" val="967362562"/>
                    </a:ext>
                  </a:extLst>
                </a:gridCol>
              </a:tblGrid>
              <a:tr h="1042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Language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Spanish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Cantonese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Mandarin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Vietnamese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Korean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Arabic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Other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Languages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66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4,442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1,279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6,134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3,591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1,061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4,981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 POS %</a:t>
                      </a:r>
                    </a:p>
                  </a:txBody>
                  <a:tcPr marL="45720" marR="7066" marT="7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19.2%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25.8%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24.0%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10.8%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17.2%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4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18.8%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24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4" y="726510"/>
            <a:ext cx="9153928" cy="977031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4371564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90" y="1578279"/>
            <a:ext cx="9304240" cy="473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        Comparing FY18-19 to FY19-20                        					   “Take </a:t>
            </a:r>
            <a:r>
              <a:rPr lang="en-US" sz="4000" dirty="0" err="1"/>
              <a:t>Aways</a:t>
            </a:r>
            <a:r>
              <a:rPr lang="en-US" sz="4000" dirty="0"/>
              <a:t>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	 What was different?</a:t>
            </a:r>
          </a:p>
          <a:p>
            <a:pPr marL="0" indent="0">
              <a:buNone/>
            </a:pPr>
            <a:r>
              <a:rPr lang="en-US" sz="4000" dirty="0"/>
              <a:t>		 What remained the same? </a:t>
            </a:r>
          </a:p>
        </p:txBody>
      </p:sp>
    </p:spTree>
    <p:extLst>
      <p:ext uri="{BB962C8B-B14F-4D97-AF65-F5344CB8AC3E}">
        <p14:creationId xmlns:p14="http://schemas.microsoft.com/office/powerpoint/2010/main" val="2184621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32" y="726510"/>
            <a:ext cx="9153928" cy="977031"/>
          </a:xfrm>
        </p:spPr>
        <p:txBody>
          <a:bodyPr>
            <a:normAutofit/>
          </a:bodyPr>
          <a:lstStyle/>
          <a:p>
            <a:r>
              <a:rPr lang="en-US" sz="2800" b="1" dirty="0"/>
              <a:t>New Insight </a:t>
            </a:r>
            <a:r>
              <a:rPr lang="en-US" sz="2800" dirty="0"/>
              <a:t>– Language Differences in Use of POS/Regional Center Serves for Hispanic Individuals 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3031279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798" y="1913351"/>
            <a:ext cx="9304240" cy="4734839"/>
          </a:xfrm>
        </p:spPr>
        <p:txBody>
          <a:bodyPr>
            <a:normAutofit/>
          </a:bodyPr>
          <a:lstStyle/>
          <a:p>
            <a:r>
              <a:rPr lang="en-US" sz="4000" dirty="0"/>
              <a:t>We have focused on reducing the disparity seen in the Hispanic data.</a:t>
            </a:r>
          </a:p>
          <a:p>
            <a:r>
              <a:rPr lang="en-US" sz="4000" dirty="0"/>
              <a:t>Differences noted between Hispanic individuals with primary language of Spanish vs. those who prefer to speak English – in terms of no services (No POS) or supports paid for by SG/PRC. </a:t>
            </a:r>
          </a:p>
        </p:txBody>
      </p:sp>
    </p:spTree>
    <p:extLst>
      <p:ext uri="{BB962C8B-B14F-4D97-AF65-F5344CB8AC3E}">
        <p14:creationId xmlns:p14="http://schemas.microsoft.com/office/powerpoint/2010/main" val="365103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AF00-B873-497B-86D1-BC143B15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32149"/>
            <a:ext cx="10018713" cy="1008344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to keep in mind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3DA6-21BE-455C-ACB8-D9047B67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17106"/>
            <a:ext cx="10018713" cy="4208743"/>
          </a:xfrm>
        </p:spPr>
        <p:txBody>
          <a:bodyPr>
            <a:normAutofit/>
          </a:bodyPr>
          <a:lstStyle/>
          <a:p>
            <a:r>
              <a:rPr lang="en-US" sz="3200" dirty="0"/>
              <a:t>Remember SG/PRC presents information that provides –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3000" dirty="0"/>
              <a:t>Focus on individuals living with their families</a:t>
            </a:r>
          </a:p>
          <a:p>
            <a:pPr lvl="1"/>
            <a:r>
              <a:rPr lang="en-US" sz="3000" dirty="0"/>
              <a:t>Recognition of important differences between age groups (e.g., available generic resources)</a:t>
            </a:r>
          </a:p>
          <a:p>
            <a:pPr lvl="1"/>
            <a:r>
              <a:rPr lang="en-US" sz="3000" dirty="0"/>
              <a:t>Focus on major ethnic/racial groups </a:t>
            </a:r>
          </a:p>
          <a:p>
            <a:pPr lvl="1"/>
            <a:r>
              <a:rPr lang="en-US" sz="3000" dirty="0"/>
              <a:t>Focus on most prevalent languages in SG/PRC area</a:t>
            </a:r>
          </a:p>
          <a:p>
            <a:pPr lvl="1"/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4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5787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Hispanic NO POS by Language FY 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721898-D122-4CBB-BAD1-3B9A2DAB6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031396"/>
              </p:ext>
            </p:extLst>
          </p:nvPr>
        </p:nvGraphicFramePr>
        <p:xfrm>
          <a:off x="1414273" y="1305952"/>
          <a:ext cx="9497568" cy="555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24B99B-E8A2-4F23-AF4F-8D4DEBD13B5D}"/>
              </a:ext>
            </a:extLst>
          </p:cNvPr>
          <p:cNvSpPr txBox="1"/>
          <p:nvPr/>
        </p:nvSpPr>
        <p:spPr>
          <a:xfrm>
            <a:off x="4533899" y="82874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Hispanic All Age (8,671)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 POS: 1,966</a:t>
            </a:r>
          </a:p>
        </p:txBody>
      </p:sp>
    </p:spTree>
    <p:extLst>
      <p:ext uri="{BB962C8B-B14F-4D97-AF65-F5344CB8AC3E}">
        <p14:creationId xmlns:p14="http://schemas.microsoft.com/office/powerpoint/2010/main" val="293784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5787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Hispanic NO POS by Language FY20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721898-D122-4CBB-BAD1-3B9A2DAB6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192167"/>
              </p:ext>
            </p:extLst>
          </p:nvPr>
        </p:nvGraphicFramePr>
        <p:xfrm>
          <a:off x="1414273" y="1305952"/>
          <a:ext cx="9497568" cy="555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24B99B-E8A2-4F23-AF4F-8D4DEBD13B5D}"/>
              </a:ext>
            </a:extLst>
          </p:cNvPr>
          <p:cNvSpPr txBox="1"/>
          <p:nvPr/>
        </p:nvSpPr>
        <p:spPr>
          <a:xfrm>
            <a:off x="4533899" y="82874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Hispanic Age 0-2 (1,833)</a:t>
            </a:r>
          </a:p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No POS: 21</a:t>
            </a:r>
          </a:p>
        </p:txBody>
      </p:sp>
    </p:spTree>
    <p:extLst>
      <p:ext uri="{BB962C8B-B14F-4D97-AF65-F5344CB8AC3E}">
        <p14:creationId xmlns:p14="http://schemas.microsoft.com/office/powerpoint/2010/main" val="3588646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5787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Hispanic NO POS by Language FY20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721898-D122-4CBB-BAD1-3B9A2DAB6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203067"/>
              </p:ext>
            </p:extLst>
          </p:nvPr>
        </p:nvGraphicFramePr>
        <p:xfrm>
          <a:off x="1414273" y="1305952"/>
          <a:ext cx="9497568" cy="555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24B99B-E8A2-4F23-AF4F-8D4DEBD13B5D}"/>
              </a:ext>
            </a:extLst>
          </p:cNvPr>
          <p:cNvSpPr txBox="1"/>
          <p:nvPr/>
        </p:nvSpPr>
        <p:spPr>
          <a:xfrm>
            <a:off x="3973683" y="828747"/>
            <a:ext cx="437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Hispanic Age 3-21 (3,945)</a:t>
            </a:r>
          </a:p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No POS: 1,349</a:t>
            </a:r>
          </a:p>
        </p:txBody>
      </p:sp>
    </p:spTree>
    <p:extLst>
      <p:ext uri="{BB962C8B-B14F-4D97-AF65-F5344CB8AC3E}">
        <p14:creationId xmlns:p14="http://schemas.microsoft.com/office/powerpoint/2010/main" val="1621050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5787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Hispanic NO POS by Language FY20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721898-D122-4CBB-BAD1-3B9A2DAB6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634034"/>
              </p:ext>
            </p:extLst>
          </p:nvPr>
        </p:nvGraphicFramePr>
        <p:xfrm>
          <a:off x="1414273" y="1305952"/>
          <a:ext cx="9497568" cy="555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24B99B-E8A2-4F23-AF4F-8D4DEBD13B5D}"/>
              </a:ext>
            </a:extLst>
          </p:cNvPr>
          <p:cNvSpPr txBox="1"/>
          <p:nvPr/>
        </p:nvSpPr>
        <p:spPr>
          <a:xfrm>
            <a:off x="3973683" y="828747"/>
            <a:ext cx="437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Hispanic Age 22+ (2,893)</a:t>
            </a:r>
          </a:p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No POS: 596</a:t>
            </a:r>
          </a:p>
        </p:txBody>
      </p:sp>
    </p:spTree>
    <p:extLst>
      <p:ext uri="{BB962C8B-B14F-4D97-AF65-F5344CB8AC3E}">
        <p14:creationId xmlns:p14="http://schemas.microsoft.com/office/powerpoint/2010/main" val="889246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492876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English Speaking NO POS by Ethnicity FY20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effectLst/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79055165"/>
              </p:ext>
            </p:extLst>
          </p:nvPr>
        </p:nvGraphicFramePr>
        <p:xfrm>
          <a:off x="225846" y="588699"/>
          <a:ext cx="121920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9919A6-8957-4D3A-AFEB-DE77DBB478BE}"/>
              </a:ext>
            </a:extLst>
          </p:cNvPr>
          <p:cNvSpPr txBox="1"/>
          <p:nvPr/>
        </p:nvSpPr>
        <p:spPr>
          <a:xfrm>
            <a:off x="9756354" y="1020896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English Speaking Total = 11,087 (72% of total -15,393)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English Speaking NO POS = 2,447 (22% of English; 16% of total)</a:t>
            </a:r>
          </a:p>
        </p:txBody>
      </p:sp>
    </p:spTree>
    <p:extLst>
      <p:ext uri="{BB962C8B-B14F-4D97-AF65-F5344CB8AC3E}">
        <p14:creationId xmlns:p14="http://schemas.microsoft.com/office/powerpoint/2010/main" val="1574935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4" y="726510"/>
            <a:ext cx="9153928" cy="977031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4371564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90" y="1578279"/>
            <a:ext cx="9304240" cy="473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         What are your “Take </a:t>
            </a:r>
            <a:r>
              <a:rPr lang="en-US" sz="4000" dirty="0" err="1"/>
              <a:t>Aways</a:t>
            </a:r>
            <a:r>
              <a:rPr lang="en-US" sz="4000" dirty="0"/>
              <a:t>” ? </a:t>
            </a:r>
          </a:p>
        </p:txBody>
      </p:sp>
    </p:spTree>
    <p:extLst>
      <p:ext uri="{BB962C8B-B14F-4D97-AF65-F5344CB8AC3E}">
        <p14:creationId xmlns:p14="http://schemas.microsoft.com/office/powerpoint/2010/main" val="4107502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4" y="164892"/>
            <a:ext cx="9153928" cy="868505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Carol’s Take </a:t>
            </a:r>
            <a:r>
              <a:rPr lang="en-US" sz="2800" b="1" dirty="0" err="1"/>
              <a:t>Aways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0"/>
            <a:ext cx="4371564" cy="685800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620" y="1768839"/>
            <a:ext cx="8564379" cy="525405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The equity/disparity puzzle is very complex</a:t>
            </a:r>
          </a:p>
          <a:p>
            <a:r>
              <a:rPr lang="en-US" sz="3600" dirty="0"/>
              <a:t>We don’t know all the pieces of the puzzle</a:t>
            </a:r>
          </a:p>
          <a:p>
            <a:r>
              <a:rPr lang="en-US" sz="3600" dirty="0"/>
              <a:t>Only the largest group – Hispanic – provides a relative consistent picture – but age group and primary language produce different outcomes</a:t>
            </a:r>
          </a:p>
          <a:p>
            <a:r>
              <a:rPr lang="en-US" sz="3600" dirty="0"/>
              <a:t>The “Other” group is the fastest growing</a:t>
            </a:r>
          </a:p>
          <a:p>
            <a:r>
              <a:rPr lang="en-US" sz="3600" dirty="0"/>
              <a:t>SG/PRC equity projects have positive effects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291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790" y="726511"/>
            <a:ext cx="5218292" cy="532664"/>
          </a:xfrm>
        </p:spPr>
        <p:txBody>
          <a:bodyPr>
            <a:normAutofit/>
          </a:bodyPr>
          <a:lstStyle/>
          <a:p>
            <a:r>
              <a:rPr lang="en-US" sz="2800" dirty="0"/>
              <a:t>SG/PRC’s Equity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14651" y="-118997"/>
            <a:ext cx="7139816" cy="6976997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868" y="1578279"/>
            <a:ext cx="6237962" cy="473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         What should SG/PRC do differently?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     What should SG/PRC continue to do that is working?  </a:t>
            </a:r>
          </a:p>
        </p:txBody>
      </p:sp>
    </p:spTree>
    <p:extLst>
      <p:ext uri="{BB962C8B-B14F-4D97-AF65-F5344CB8AC3E}">
        <p14:creationId xmlns:p14="http://schemas.microsoft.com/office/powerpoint/2010/main" val="4085216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84209-4904-4F2D-9EC5-1AEAF780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BFFB7-287C-469C-9E8D-C42AA390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444"/>
            <a:ext cx="12192000" cy="4957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E0EE1-751C-4102-9919-CC29AD7A48E6}"/>
              </a:ext>
            </a:extLst>
          </p:cNvPr>
          <p:cNvSpPr txBox="1"/>
          <p:nvPr/>
        </p:nvSpPr>
        <p:spPr>
          <a:xfrm>
            <a:off x="8427903" y="1255923"/>
            <a:ext cx="34273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Reduce Barrier</a:t>
            </a:r>
          </a:p>
        </p:txBody>
      </p:sp>
    </p:spTree>
    <p:extLst>
      <p:ext uri="{BB962C8B-B14F-4D97-AF65-F5344CB8AC3E}">
        <p14:creationId xmlns:p14="http://schemas.microsoft.com/office/powerpoint/2010/main" val="4072861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84209-4904-4F2D-9EC5-1AEAF780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78FA5-C830-4787-AFD0-EB75911ADA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0B21CA6-4795-4375-B41D-92982B1D5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0"/>
            <a:ext cx="113035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C0658-E843-42B0-BD9D-F4225D8A6D8A}"/>
              </a:ext>
            </a:extLst>
          </p:cNvPr>
          <p:cNvSpPr txBox="1"/>
          <p:nvPr/>
        </p:nvSpPr>
        <p:spPr>
          <a:xfrm>
            <a:off x="1381327" y="875487"/>
            <a:ext cx="9105089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Diversity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is a fact.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Equity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is a choice.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Inclusion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is an action.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Belonging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is an outcome.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4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9E0-0194-4B7C-9944-9B8A5167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17948"/>
          </a:xfrm>
        </p:spPr>
        <p:txBody>
          <a:bodyPr/>
          <a:lstStyle/>
          <a:p>
            <a:r>
              <a:rPr lang="en-US" dirty="0"/>
              <a:t>Information presented differently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DD09C-133D-46DB-BF69-9EBBBB3A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12" y="1803749"/>
            <a:ext cx="10150212" cy="4622103"/>
          </a:xfrm>
        </p:spPr>
        <p:txBody>
          <a:bodyPr>
            <a:normAutofit/>
          </a:bodyPr>
          <a:lstStyle/>
          <a:p>
            <a:r>
              <a:rPr lang="en-US" sz="3200" dirty="0"/>
              <a:t>Focus on change over last five years from FY14-15 to FY19-20,  from before equity projects were initiated through June 2020. </a:t>
            </a:r>
            <a:endParaRPr lang="en-US" sz="1400" dirty="0"/>
          </a:p>
          <a:p>
            <a:r>
              <a:rPr lang="en-US" sz="3200" dirty="0"/>
              <a:t>Focus on the “Top Ten Take-Aways” from last presentation (FY18-19) compared with FY19-20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4" y="726510"/>
            <a:ext cx="9153928" cy="977031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0" y="-46973"/>
            <a:ext cx="5561536" cy="6951945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68" y="1578279"/>
            <a:ext cx="7152362" cy="473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         </a:t>
            </a:r>
            <a:r>
              <a:rPr lang="en-US" sz="4800" dirty="0">
                <a:latin typeface="Forte" panose="03060902040502070203" pitchFamily="66" charset="0"/>
              </a:rPr>
              <a:t>Thank you </a:t>
            </a:r>
            <a:r>
              <a:rPr lang="en-US" sz="4000" dirty="0">
                <a:latin typeface="Forte" panose="03060902040502070203" pitchFamily="66" charset="0"/>
              </a:rPr>
              <a:t>for joining   us for this discussion.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latin typeface="Forte" panose="03060902040502070203" pitchFamily="66" charset="0"/>
              </a:rPr>
              <a:t>If you have additional ideas you want to share, please email </a:t>
            </a:r>
            <a:r>
              <a:rPr lang="en-US" sz="4000" dirty="0"/>
              <a:t>– </a:t>
            </a:r>
            <a:r>
              <a:rPr lang="en-US" sz="4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ctomblin@sgprc.org</a:t>
            </a: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918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1"/>
            <a:ext cx="7345891" cy="9801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been accomplished over the past five years?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US" sz="4000" dirty="0"/>
              <a:t>Comparing the Purchase of Services (POS) Expenditures by Ethnic Group and Age from          FY 14-15 and  FY 19-20 </a:t>
            </a:r>
          </a:p>
        </p:txBody>
      </p:sp>
    </p:spTree>
    <p:extLst>
      <p:ext uri="{BB962C8B-B14F-4D97-AF65-F5344CB8AC3E}">
        <p14:creationId xmlns:p14="http://schemas.microsoft.com/office/powerpoint/2010/main" val="4937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513567"/>
            <a:ext cx="7345891" cy="72651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been accomplished since FY14-15?   Keep in mind --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512" y="1878904"/>
            <a:ext cx="8609511" cy="49790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POS Expenditure Data is </a:t>
            </a:r>
            <a:r>
              <a:rPr lang="en-US" sz="4000" u="sng" dirty="0"/>
              <a:t>just</a:t>
            </a:r>
            <a:r>
              <a:rPr lang="en-US" sz="4000" dirty="0"/>
              <a:t> one piece of the “puzzle” to understanding differences between ethnic/language groups.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3600" dirty="0"/>
              <a:t>What are the other pieces?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800" dirty="0"/>
              <a:t>Cultural/individual  preferences</a:t>
            </a:r>
          </a:p>
          <a:p>
            <a:pPr marL="0" indent="0">
              <a:buNone/>
            </a:pPr>
            <a:r>
              <a:rPr lang="en-US" sz="3800" dirty="0"/>
              <a:t>	Identification of needs and offering services</a:t>
            </a:r>
          </a:p>
          <a:p>
            <a:pPr marL="0" indent="0">
              <a:buNone/>
            </a:pPr>
            <a:r>
              <a:rPr lang="en-US" sz="3800" dirty="0"/>
              <a:t>	Availability of appropriate services</a:t>
            </a:r>
          </a:p>
          <a:p>
            <a:pPr marL="0" indent="0">
              <a:buNone/>
            </a:pPr>
            <a:r>
              <a:rPr lang="en-US" sz="3800" dirty="0"/>
              <a:t>	Satisfaction with services and supports</a:t>
            </a:r>
          </a:p>
          <a:p>
            <a:pPr marL="0" indent="0">
              <a:buNone/>
            </a:pPr>
            <a:r>
              <a:rPr lang="en-US" sz="3800" dirty="0"/>
              <a:t>	Generic resources not included in expenditure data</a:t>
            </a:r>
          </a:p>
          <a:p>
            <a:pPr marL="0" indent="0">
              <a:buNone/>
            </a:pPr>
            <a:r>
              <a:rPr lang="en-US" sz="3800" dirty="0"/>
              <a:t>	Personal choice to use/not use regional center services offered</a:t>
            </a:r>
          </a:p>
          <a:p>
            <a:pPr marL="0" indent="0">
              <a:buNone/>
            </a:pPr>
            <a:r>
              <a:rPr lang="en-US" sz="3800" dirty="0"/>
              <a:t>	----   AND IMPACT of COVID </a:t>
            </a:r>
          </a:p>
          <a:p>
            <a:pPr marL="0" indent="0">
              <a:buNone/>
            </a:pPr>
            <a:r>
              <a:rPr lang="en-US" sz="3800" dirty="0"/>
              <a:t>	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009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1"/>
            <a:ext cx="7345891" cy="9801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been accomplished over the past five years?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8521"/>
          <a:stretch/>
        </p:blipFill>
        <p:spPr>
          <a:xfrm>
            <a:off x="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512" y="2705621"/>
            <a:ext cx="8609511" cy="415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has COVID-19 affected the outcome of FY19-20 expenditures?  </a:t>
            </a:r>
          </a:p>
          <a:p>
            <a:pPr marL="0" indent="0">
              <a:buNone/>
            </a:pPr>
            <a:r>
              <a:rPr lang="en-US" sz="3200" dirty="0"/>
              <a:t>About 4 months of FY19-20 affected (1/3 of year).</a:t>
            </a:r>
          </a:p>
          <a:p>
            <a:pPr marL="0" indent="0">
              <a:buNone/>
            </a:pPr>
            <a:r>
              <a:rPr lang="en-US" sz="3200" dirty="0"/>
              <a:t>Overall utilization for those living at home dropped from 74.6% to </a:t>
            </a:r>
            <a:r>
              <a:rPr lang="en-US" sz="3200" dirty="0">
                <a:solidFill>
                  <a:srgbClr val="FF0000"/>
                </a:solidFill>
              </a:rPr>
              <a:t>70.6%</a:t>
            </a:r>
            <a:r>
              <a:rPr lang="en-US" sz="3200" dirty="0"/>
              <a:t> from FY14-15 vs FY19-20. </a:t>
            </a:r>
            <a:r>
              <a:rPr lang="en-US" sz="2800" dirty="0"/>
              <a:t>(Overall utilization in FY18-19 was 73.6%)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092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2080</TotalTime>
  <Words>4091</Words>
  <Application>Microsoft Office PowerPoint</Application>
  <PresentationFormat>Widescreen</PresentationFormat>
  <Paragraphs>760</Paragraphs>
  <Slides>60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Calibri</vt:lpstr>
      <vt:lpstr>Corbel</vt:lpstr>
      <vt:lpstr>Forte</vt:lpstr>
      <vt:lpstr>Lucida Sans Unicode</vt:lpstr>
      <vt:lpstr>Tahoma</vt:lpstr>
      <vt:lpstr>Verdana</vt:lpstr>
      <vt:lpstr>Wingdings 2</vt:lpstr>
      <vt:lpstr>Wingdings 3</vt:lpstr>
      <vt:lpstr>Parallax</vt:lpstr>
      <vt:lpstr>Concourse</vt:lpstr>
      <vt:lpstr>SG/PRC POS Expenditure Data – FY19-20</vt:lpstr>
      <vt:lpstr>Before we get started -- </vt:lpstr>
      <vt:lpstr>Presenting information differently this year</vt:lpstr>
      <vt:lpstr>Historical Demographics </vt:lpstr>
      <vt:lpstr>Things to keep in mind </vt:lpstr>
      <vt:lpstr>Information presented differently this year</vt:lpstr>
      <vt:lpstr>What has been accomplished over the past five years?  </vt:lpstr>
      <vt:lpstr>What has been accomplished since FY14-15?   Keep in mind -- </vt:lpstr>
      <vt:lpstr>What has been accomplished over the past five years?  </vt:lpstr>
      <vt:lpstr>Individuals Living At Home – Ages 0 – 2 Comparing FY14-15 to FY19-20</vt:lpstr>
      <vt:lpstr>Comparison of FY15 &amp; FY20 Expenditures by Ethnicity Age 0-2</vt:lpstr>
      <vt:lpstr>Individuals Living At Home – Ages 0 – 2 Comparing FY14-15 to FY19-20 – cont’d</vt:lpstr>
      <vt:lpstr>Comparison of FY15 &amp; FY20 Expenditures by Ethnicity Age 0-2</vt:lpstr>
      <vt:lpstr>Individuals Living At Home – Ages 3 – 21 Comparing FY14-15 to FY19-20</vt:lpstr>
      <vt:lpstr>Comparison of FY15 &amp; FY20 Expenditures by Ethnicity Age 3-21</vt:lpstr>
      <vt:lpstr>Individuals Living At Home – Ages 3 – 21 Comparing FY14-15 to FY19-20, cont’d.</vt:lpstr>
      <vt:lpstr>Comparison of FY15 &amp; FY20 Expenditures by Ethnicity Age 3-21</vt:lpstr>
      <vt:lpstr>Individuals Living At Home – Ages 22+ Comparing FY14-15 to FY19-20</vt:lpstr>
      <vt:lpstr>Comparison of FY15 &amp; FY20 Expenditures by Ethnicity Age 22+</vt:lpstr>
      <vt:lpstr>Individuals Living At Home – Ages 22+ Comparing FY14-15 to FY19-20, cont’d.</vt:lpstr>
      <vt:lpstr>Comparison of FY15 &amp; FY20 Expenditures by Ethnicity Age 22+</vt:lpstr>
      <vt:lpstr>                 </vt:lpstr>
      <vt:lpstr>                 </vt:lpstr>
      <vt:lpstr>FY18-19 $919,035 awarded FY16-17; total of $1,784,241 for 15 equity projects through FY19-20. </vt:lpstr>
      <vt:lpstr>FY18-19 Three significant projects creating positive change: PMI, NRCS, Pers0n-Centered Thinking </vt:lpstr>
      <vt:lpstr>FY18-19 Positive change noted for Hispanic families;  especially Spanish-speaking families with no POS invited to participate in PMI, NRCS </vt:lpstr>
      <vt:lpstr>FY18-19 Age and living arrangement powerful determiners of authorizations, expenditures, utilization. Over 80% of individuals served live at home with family. </vt:lpstr>
      <vt:lpstr>General Facts - By Residence FY17-FY20</vt:lpstr>
      <vt:lpstr>FY18-19 Overall SG/PRC expends more POS each year than the previous year across all ethnic groups.</vt:lpstr>
      <vt:lpstr>Comparison of POS Expenditures by Living Option FY19-FY20</vt:lpstr>
      <vt:lpstr>FY18-19 Hispanic babies and toddlers had authorizations and expenditures higher than all other major ethnic groups.  Also had lowest NO POS compared to all other ethnic groups. </vt:lpstr>
      <vt:lpstr>PowerPoint Presentation</vt:lpstr>
      <vt:lpstr> No POS % by Age – Hispanic Spanish vs. English Language --FY20</vt:lpstr>
      <vt:lpstr>FY18-19 Hispanic school-aged children and adults had the lowest authorizations and expenditures compared to other major ethnic groups. But utilization % was higher than other ethnic groups. </vt:lpstr>
      <vt:lpstr>PowerPoint Presentation</vt:lpstr>
      <vt:lpstr>No POS % by Age --Hispanic Spanish vs. English Language -- FY20</vt:lpstr>
      <vt:lpstr>PowerPoint Presentation</vt:lpstr>
      <vt:lpstr>No POS % by Age – Hispanic Spanish vs. English Language  – FY20</vt:lpstr>
      <vt:lpstr>FY18-19 For Black/African-American babies, significant improvement in authorizations and expenditures, although still below average.  Utilization improved from 60% to 71.2%. </vt:lpstr>
      <vt:lpstr>PowerPoint Presentation</vt:lpstr>
      <vt:lpstr>FY18-19 Asians appear to be significantly underserved by SG/PRC  compared with the general population in the SG/PRC service area. </vt:lpstr>
      <vt:lpstr>Comparison of SG/PRC to General Population</vt:lpstr>
      <vt:lpstr>FY18-19 Those who speak Vietnamese, Mandarin, or Cantonese have more difficulty finding providers – particularly for adults.   However, many English-speakers had no paid services, despite absence of language barrier. </vt:lpstr>
      <vt:lpstr>FY 19-20 NO POS All Ages Comparison by Language</vt:lpstr>
      <vt:lpstr>FY 19-20 NO POS Age 0-2 Comparison by Language</vt:lpstr>
      <vt:lpstr>FY 19-20 NO POS Age 3-21 Comparison by Language</vt:lpstr>
      <vt:lpstr>FY 19-20 NO POS Age 22+ Comparison by Language</vt:lpstr>
      <vt:lpstr> </vt:lpstr>
      <vt:lpstr>New Insight – Language Differences in Use of POS/Regional Center Serves for Hispanic Individuals Served</vt:lpstr>
      <vt:lpstr>PowerPoint Presentation</vt:lpstr>
      <vt:lpstr>PowerPoint Presentation</vt:lpstr>
      <vt:lpstr>PowerPoint Presentation</vt:lpstr>
      <vt:lpstr>PowerPoint Presentation</vt:lpstr>
      <vt:lpstr>Comparison English Speaking NO POS by Ethnicity FY20</vt:lpstr>
      <vt:lpstr> </vt:lpstr>
      <vt:lpstr> Carol’s Take Aways</vt:lpstr>
      <vt:lpstr>SG/PRC’s Equity Projects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SG/PRC POS Expenditure Data – FY19-20</dc:title>
  <dc:creator>Tomblin, Carol</dc:creator>
  <cp:lastModifiedBy>Tomblin, Carol</cp:lastModifiedBy>
  <cp:revision>89</cp:revision>
  <dcterms:created xsi:type="dcterms:W3CDTF">2021-01-29T22:00:34Z</dcterms:created>
  <dcterms:modified xsi:type="dcterms:W3CDTF">2021-03-05T02:24:45Z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