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713CF-3AF3-8A5B-6222-B7ACCA14129A}" name="Claire Doan" initials="CD" userId="S::cnd@abmac.com::9e5fa287-4fd8-476e-a66e-2211a620e304" providerId="AD"/>
  <p188:author id="{32F8B0F8-9BB2-D28C-D09C-E7E8AE1FAB70}" name="Deirdre Walsh" initials="DW" userId="S::dlw@abmac.com::fdead64f-c424-423a-a436-d3430224c1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EC9E"/>
    <a:srgbClr val="12D48A"/>
    <a:srgbClr val="10B878"/>
    <a:srgbClr val="0C8759"/>
    <a:srgbClr val="656565"/>
    <a:srgbClr val="B1DEE7"/>
    <a:srgbClr val="000000"/>
    <a:srgbClr val="60A06E"/>
    <a:srgbClr val="7AA0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5A3A9-35D5-46B1-A432-FE3520900219}" v="1" dt="2022-08-01T23:34:28.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4"/>
    <p:restoredTop sz="94694"/>
  </p:normalViewPr>
  <p:slideViewPr>
    <p:cSldViewPr snapToGrid="0" snapToObjects="1">
      <p:cViewPr>
        <p:scale>
          <a:sx n="110" d="100"/>
          <a:sy n="110" d="100"/>
        </p:scale>
        <p:origin x="13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LW\AppData\Local\Microsoft\Windows\INetCache\Content.Outlook\A7FN6PSC\Employee%20client%20rat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LW\AppData\Local\Microsoft\Windows\INetCache\Content.Outlook\A7FN6PSC\Employee%20client%20rati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200" dirty="0"/>
              <a:t>Employee Ethnicity</a:t>
            </a:r>
          </a:p>
        </c:rich>
      </c:tx>
      <c:layout>
        <c:manualLayout>
          <c:xMode val="edge"/>
          <c:yMode val="edge"/>
          <c:x val="0.44337489063867014"/>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pieChart>
        <c:varyColors val="1"/>
        <c:ser>
          <c:idx val="0"/>
          <c:order val="0"/>
          <c:dPt>
            <c:idx val="0"/>
            <c:bubble3D val="0"/>
            <c:spPr>
              <a:solidFill>
                <a:schemeClr val="accent6">
                  <a:tint val="46000"/>
                </a:schemeClr>
              </a:solidFill>
              <a:ln w="19050">
                <a:solidFill>
                  <a:schemeClr val="lt1"/>
                </a:solidFill>
              </a:ln>
              <a:effectLst/>
            </c:spPr>
            <c:extLst>
              <c:ext xmlns:c16="http://schemas.microsoft.com/office/drawing/2014/chart" uri="{C3380CC4-5D6E-409C-BE32-E72D297353CC}">
                <c16:uniqueId val="{00000001-DDDE-4293-808E-BC767FAC9BD2}"/>
              </c:ext>
            </c:extLst>
          </c:dPt>
          <c:dPt>
            <c:idx val="1"/>
            <c:bubble3D val="0"/>
            <c:spPr>
              <a:solidFill>
                <a:schemeClr val="accent6">
                  <a:tint val="62000"/>
                </a:schemeClr>
              </a:solidFill>
              <a:ln w="19050">
                <a:solidFill>
                  <a:schemeClr val="lt1"/>
                </a:solidFill>
              </a:ln>
              <a:effectLst/>
            </c:spPr>
            <c:extLst>
              <c:ext xmlns:c16="http://schemas.microsoft.com/office/drawing/2014/chart" uri="{C3380CC4-5D6E-409C-BE32-E72D297353CC}">
                <c16:uniqueId val="{00000003-DDDE-4293-808E-BC767FAC9BD2}"/>
              </c:ext>
            </c:extLst>
          </c:dPt>
          <c:dPt>
            <c:idx val="2"/>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5-DDDE-4293-808E-BC767FAC9BD2}"/>
              </c:ext>
            </c:extLst>
          </c:dPt>
          <c:dPt>
            <c:idx val="3"/>
            <c:bubble3D val="0"/>
            <c:spPr>
              <a:solidFill>
                <a:schemeClr val="accent6">
                  <a:tint val="93000"/>
                </a:schemeClr>
              </a:solidFill>
              <a:ln w="19050">
                <a:solidFill>
                  <a:schemeClr val="lt1"/>
                </a:solidFill>
              </a:ln>
              <a:effectLst/>
            </c:spPr>
            <c:extLst>
              <c:ext xmlns:c16="http://schemas.microsoft.com/office/drawing/2014/chart" uri="{C3380CC4-5D6E-409C-BE32-E72D297353CC}">
                <c16:uniqueId val="{00000007-DDDE-4293-808E-BC767FAC9BD2}"/>
              </c:ext>
            </c:extLst>
          </c:dPt>
          <c:dPt>
            <c:idx val="4"/>
            <c:bubble3D val="0"/>
            <c:spPr>
              <a:solidFill>
                <a:schemeClr val="accent6">
                  <a:shade val="92000"/>
                </a:schemeClr>
              </a:solidFill>
              <a:ln w="19050">
                <a:solidFill>
                  <a:schemeClr val="lt1"/>
                </a:solidFill>
              </a:ln>
              <a:effectLst/>
            </c:spPr>
            <c:extLst>
              <c:ext xmlns:c16="http://schemas.microsoft.com/office/drawing/2014/chart" uri="{C3380CC4-5D6E-409C-BE32-E72D297353CC}">
                <c16:uniqueId val="{00000009-DDDE-4293-808E-BC767FAC9BD2}"/>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DDDE-4293-808E-BC767FAC9BD2}"/>
              </c:ext>
            </c:extLst>
          </c:dPt>
          <c:dPt>
            <c:idx val="6"/>
            <c:bubble3D val="0"/>
            <c:spPr>
              <a:solidFill>
                <a:srgbClr val="0C8759"/>
              </a:solidFill>
              <a:ln w="19050">
                <a:solidFill>
                  <a:schemeClr val="lt1"/>
                </a:solidFill>
              </a:ln>
              <a:effectLst/>
            </c:spPr>
            <c:extLst>
              <c:ext xmlns:c16="http://schemas.microsoft.com/office/drawing/2014/chart" uri="{C3380CC4-5D6E-409C-BE32-E72D297353CC}">
                <c16:uniqueId val="{0000000D-DDDE-4293-808E-BC767FAC9BD2}"/>
              </c:ext>
            </c:extLst>
          </c:dPt>
          <c:dPt>
            <c:idx val="7"/>
            <c:bubble3D val="0"/>
            <c:spPr>
              <a:solidFill>
                <a:srgbClr val="10B878"/>
              </a:solidFill>
              <a:ln w="19050">
                <a:solidFill>
                  <a:schemeClr val="lt1"/>
                </a:solidFill>
              </a:ln>
              <a:effectLst/>
            </c:spPr>
            <c:extLst>
              <c:ext xmlns:c16="http://schemas.microsoft.com/office/drawing/2014/chart" uri="{C3380CC4-5D6E-409C-BE32-E72D297353CC}">
                <c16:uniqueId val="{0000000F-DDDE-4293-808E-BC767FAC9BD2}"/>
              </c:ext>
            </c:extLst>
          </c:dPt>
          <c:dLbls>
            <c:dLbl>
              <c:idx val="0"/>
              <c:tx>
                <c:rich>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fld id="{F27F47AC-5580-4678-9ADE-1956F21D56A6}" type="CATEGORYNAME">
                      <a:rPr lang="en-US" sz="900" smtClean="0">
                        <a:solidFill>
                          <a:schemeClr val="bg1"/>
                        </a:solidFill>
                      </a:rPr>
                      <a:pPr>
                        <a:defRPr>
                          <a:solidFill>
                            <a:schemeClr val="bg1"/>
                          </a:solidFill>
                        </a:defRPr>
                      </a:pPr>
                      <a:t>[CATEGORY NAME]</a:t>
                    </a:fld>
                    <a:r>
                      <a:rPr lang="en-US" sz="900" baseline="0" dirty="0">
                        <a:solidFill>
                          <a:schemeClr val="bg1"/>
                        </a:solidFill>
                      </a:rPr>
                      <a:t> (</a:t>
                    </a:r>
                    <a:fld id="{20B59897-0E76-4E0E-B574-CE8FEC5D0AF4}" type="VALUE">
                      <a:rPr lang="en-US" sz="900" baseline="0" smtClean="0">
                        <a:solidFill>
                          <a:schemeClr val="bg1"/>
                        </a:solidFill>
                      </a:rPr>
                      <a:pPr>
                        <a:defRPr>
                          <a:solidFill>
                            <a:schemeClr val="bg1"/>
                          </a:solidFill>
                        </a:defRPr>
                      </a:pPr>
                      <a:t>[VALUE]</a:t>
                    </a:fld>
                    <a:r>
                      <a:rPr lang="en-US" sz="900" baseline="0" dirty="0">
                        <a:solidFill>
                          <a:schemeClr val="bg1"/>
                        </a:solidFill>
                      </a:rPr>
                      <a:t>)</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DE-4293-808E-BC767FAC9BD2}"/>
                </c:ext>
              </c:extLst>
            </c:dLbl>
            <c:dLbl>
              <c:idx val="1"/>
              <c:tx>
                <c:rich>
                  <a:bodyPr/>
                  <a:lstStyle/>
                  <a:p>
                    <a:fld id="{439D80CA-B79D-4090-BCFB-3A97FC0A5B6F}" type="CATEGORYNAME">
                      <a:rPr lang="en-US" smtClean="0"/>
                      <a:pPr/>
                      <a:t>[CATEGORY NAME]</a:t>
                    </a:fld>
                    <a:r>
                      <a:rPr lang="en-US" baseline="0" dirty="0"/>
                      <a:t> (</a:t>
                    </a:r>
                    <a:fld id="{5760FFED-948E-4F77-8D47-9F5F00BDF189}"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DE-4293-808E-BC767FAC9BD2}"/>
                </c:ext>
              </c:extLst>
            </c:dLbl>
            <c:dLbl>
              <c:idx val="2"/>
              <c:layout>
                <c:manualLayout>
                  <c:x val="9.2174540682414596E-2"/>
                  <c:y val="-6.4108705161854768E-2"/>
                </c:manualLayout>
              </c:layout>
              <c:tx>
                <c:rich>
                  <a:bodyPr/>
                  <a:lstStyle/>
                  <a:p>
                    <a:fld id="{F56412FC-C888-42D3-A34D-3CE16A9D59E9}" type="CATEGORYNAME">
                      <a:rPr lang="en-US" smtClean="0"/>
                      <a:pPr/>
                      <a:t>[CATEGORY NAME]</a:t>
                    </a:fld>
                    <a:r>
                      <a:rPr lang="en-US" baseline="0" dirty="0"/>
                      <a:t> (</a:t>
                    </a:r>
                    <a:fld id="{EE9FED8C-D0CE-4EF2-B667-21584DC145B6}"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DDE-4293-808E-BC767FAC9BD2}"/>
                </c:ext>
              </c:extLst>
            </c:dLbl>
            <c:dLbl>
              <c:idx val="3"/>
              <c:tx>
                <c:rich>
                  <a:bodyPr/>
                  <a:lstStyle/>
                  <a:p>
                    <a:fld id="{0DCDB2F3-E748-444F-89E3-E52306E9FC56}" type="CATEGORYNAME">
                      <a:rPr lang="en-US" smtClean="0"/>
                      <a:pPr/>
                      <a:t>[CATEGORY NAME]</a:t>
                    </a:fld>
                    <a:r>
                      <a:rPr lang="en-US" baseline="0" dirty="0"/>
                      <a:t> (</a:t>
                    </a:r>
                    <a:fld id="{8BDA70B6-C4DD-4A14-BD17-B8ED2DBFFFF2}"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layout>
                    <c:manualLayout>
                      <c:w val="0.21388888888888888"/>
                      <c:h val="0.10995370370370371"/>
                    </c:manualLayout>
                  </c15:layout>
                  <c15:dlblFieldTable/>
                  <c15:showDataLabelsRange val="0"/>
                </c:ext>
                <c:ext xmlns:c16="http://schemas.microsoft.com/office/drawing/2014/chart" uri="{C3380CC4-5D6E-409C-BE32-E72D297353CC}">
                  <c16:uniqueId val="{00000007-DDDE-4293-808E-BC767FAC9BD2}"/>
                </c:ext>
              </c:extLst>
            </c:dLbl>
            <c:dLbl>
              <c:idx val="4"/>
              <c:layout>
                <c:manualLayout>
                  <c:x val="7.0404418197725291E-2"/>
                  <c:y val="0.13313757655293079"/>
                </c:manualLayout>
              </c:layout>
              <c:tx>
                <c:rich>
                  <a:bodyPr/>
                  <a:lstStyle/>
                  <a:p>
                    <a:fld id="{0D45CF65-A633-4C24-968B-8C469BEA3AA6}" type="CATEGORYNAME">
                      <a:rPr lang="en-US" smtClean="0"/>
                      <a:pPr/>
                      <a:t>[CATEGORY NAME]</a:t>
                    </a:fld>
                    <a:r>
                      <a:rPr lang="en-US" baseline="0" dirty="0"/>
                      <a:t> (</a:t>
                    </a:r>
                    <a:fld id="{5358257E-0F98-4DC3-A98B-2FB5874C1D35}"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layout>
                    <c:manualLayout>
                      <c:w val="0.21262489063867016"/>
                      <c:h val="0.10837962962962963"/>
                    </c:manualLayout>
                  </c15:layout>
                  <c15:dlblFieldTable/>
                  <c15:showDataLabelsRange val="0"/>
                </c:ext>
                <c:ext xmlns:c16="http://schemas.microsoft.com/office/drawing/2014/chart" uri="{C3380CC4-5D6E-409C-BE32-E72D297353CC}">
                  <c16:uniqueId val="{00000009-DDDE-4293-808E-BC767FAC9BD2}"/>
                </c:ext>
              </c:extLst>
            </c:dLbl>
            <c:dLbl>
              <c:idx val="5"/>
              <c:layout>
                <c:manualLayout>
                  <c:x val="0.11944444444444434"/>
                  <c:y val="0.26871609798775153"/>
                </c:manualLayout>
              </c:layout>
              <c:tx>
                <c:rich>
                  <a:bodyPr/>
                  <a:lstStyle/>
                  <a:p>
                    <a:fld id="{CECBBE61-FA1B-4ACC-AD69-3487B1452798}" type="CATEGORYNAME">
                      <a:rPr lang="en-US" baseline="0" smtClean="0"/>
                      <a:pPr/>
                      <a:t>[CATEGORY NAME]</a:t>
                    </a:fld>
                    <a:r>
                      <a:rPr lang="en-US" baseline="0" dirty="0"/>
                      <a:t> (</a:t>
                    </a:r>
                    <a:fld id="{4B2334E9-4A59-4702-856D-62901BA99ED6}" type="VALUE">
                      <a:rPr lang="en-US" baseline="0" smtClean="0"/>
                      <a:pPr/>
                      <a:t>[VALUE]</a:t>
                    </a:fld>
                    <a:r>
                      <a:rPr lang="en-US" baseline="0" dirty="0"/>
                      <a:t>)</a:t>
                    </a:r>
                  </a:p>
                </c:rich>
              </c:tx>
              <c:showLegendKey val="0"/>
              <c:showVal val="1"/>
              <c:showCatName val="1"/>
              <c:showSerName val="0"/>
              <c:showPercent val="0"/>
              <c:showBubbleSize val="0"/>
              <c:extLst>
                <c:ext xmlns:c15="http://schemas.microsoft.com/office/drawing/2012/chart" uri="{CE6537A1-D6FC-4f65-9D91-7224C49458BB}">
                  <c15:layout>
                    <c:manualLayout>
                      <c:w val="0.14861111111111111"/>
                      <c:h val="0.21412037037037038"/>
                    </c:manualLayout>
                  </c15:layout>
                  <c15:dlblFieldTable/>
                  <c15:showDataLabelsRange val="0"/>
                </c:ext>
                <c:ext xmlns:c16="http://schemas.microsoft.com/office/drawing/2014/chart" uri="{C3380CC4-5D6E-409C-BE32-E72D297353CC}">
                  <c16:uniqueId val="{0000000B-DDDE-4293-808E-BC767FAC9BD2}"/>
                </c:ext>
              </c:extLst>
            </c:dLbl>
            <c:dLbl>
              <c:idx val="6"/>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D-DDDE-4293-808E-BC767FAC9BD2}"/>
                </c:ext>
              </c:extLst>
            </c:dLbl>
            <c:dLbl>
              <c:idx val="7"/>
              <c:tx>
                <c:rich>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fld id="{144D21C1-6836-403E-9501-CD0BBD3C9C0F}" type="CATEGORYNAME">
                      <a:rPr lang="en-US" sz="900" smtClean="0"/>
                      <a:pPr>
                        <a:defRPr>
                          <a:solidFill>
                            <a:schemeClr val="bg1"/>
                          </a:solidFill>
                        </a:defRPr>
                      </a:pPr>
                      <a:t>[CATEGORY NAME]</a:t>
                    </a:fld>
                    <a:r>
                      <a:rPr lang="en-US" sz="900" baseline="0" dirty="0"/>
                      <a:t> (</a:t>
                    </a:r>
                    <a:fld id="{4307DE64-68F3-4353-9D66-BECB80065AA0}" type="VALUE">
                      <a:rPr lang="en-US" sz="900" baseline="0" smtClean="0"/>
                      <a:pPr>
                        <a:defRPr>
                          <a:solidFill>
                            <a:schemeClr val="bg1"/>
                          </a:solidFill>
                        </a:defRPr>
                      </a:pPr>
                      <a:t>[VALUE]</a:t>
                    </a:fld>
                    <a:r>
                      <a:rPr lang="en-US" sz="900" baseline="0" dirty="0"/>
                      <a:t>)</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DDE-4293-808E-BC767FAC9BD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Sheet1!$A$28:$A$35</c:f>
              <c:strCache>
                <c:ptCount val="8"/>
                <c:pt idx="0">
                  <c:v>Asian</c:v>
                </c:pt>
                <c:pt idx="1">
                  <c:v>African American </c:v>
                </c:pt>
                <c:pt idx="2">
                  <c:v>Multi-Cultural</c:v>
                </c:pt>
                <c:pt idx="3">
                  <c:v>Native American </c:v>
                </c:pt>
                <c:pt idx="4">
                  <c:v>Other &amp; Unknown</c:v>
                </c:pt>
                <c:pt idx="5">
                  <c:v>Polynesian/Pacific Islands</c:v>
                </c:pt>
                <c:pt idx="6">
                  <c:v> Hispanic</c:v>
                </c:pt>
                <c:pt idx="7">
                  <c:v>White</c:v>
                </c:pt>
              </c:strCache>
            </c:strRef>
          </c:cat>
          <c:val>
            <c:numRef>
              <c:f>Sheet1!$C$28:$C$35</c:f>
              <c:numCache>
                <c:formatCode>0%</c:formatCode>
                <c:ptCount val="8"/>
                <c:pt idx="0">
                  <c:v>0.1111111111111111</c:v>
                </c:pt>
                <c:pt idx="1">
                  <c:v>2.6455026455026454E-2</c:v>
                </c:pt>
                <c:pt idx="2">
                  <c:v>1.5873015873015872E-2</c:v>
                </c:pt>
                <c:pt idx="3">
                  <c:v>0</c:v>
                </c:pt>
                <c:pt idx="4">
                  <c:v>2.6455026455026454E-3</c:v>
                </c:pt>
                <c:pt idx="5">
                  <c:v>5.2910052910052907E-3</c:v>
                </c:pt>
                <c:pt idx="6">
                  <c:v>0.66137566137566139</c:v>
                </c:pt>
                <c:pt idx="7">
                  <c:v>0.17724867724867724</c:v>
                </c:pt>
              </c:numCache>
            </c:numRef>
          </c:val>
          <c:extLst>
            <c:ext xmlns:c16="http://schemas.microsoft.com/office/drawing/2014/chart" uri="{C3380CC4-5D6E-409C-BE32-E72D297353CC}">
              <c16:uniqueId val="{00000012-DDDE-4293-808E-BC767FAC9BD2}"/>
            </c:ext>
          </c:extLst>
        </c:ser>
        <c:dLbls>
          <c:showLegendKey val="0"/>
          <c:showVal val="0"/>
          <c:showCatName val="0"/>
          <c:showSerName val="0"/>
          <c:showPercent val="0"/>
          <c:showBubbleSize val="0"/>
          <c:showLeaderLines val="1"/>
        </c:dLbls>
        <c:firstSliceAng val="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200" dirty="0"/>
              <a:t>Ethnicity</a:t>
            </a:r>
            <a:r>
              <a:rPr lang="en-US" sz="1200" baseline="0" dirty="0"/>
              <a:t> of Individuals Served</a:t>
            </a:r>
          </a:p>
        </c:rich>
      </c:tx>
      <c:layout>
        <c:manualLayout>
          <c:xMode val="edge"/>
          <c:yMode val="edge"/>
          <c:x val="0.38661111111111118"/>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hade val="44000"/>
                </a:schemeClr>
              </a:solidFill>
              <a:ln w="19050">
                <a:solidFill>
                  <a:schemeClr val="lt1"/>
                </a:solidFill>
              </a:ln>
              <a:effectLst/>
            </c:spPr>
            <c:extLst>
              <c:ext xmlns:c16="http://schemas.microsoft.com/office/drawing/2014/chart" uri="{C3380CC4-5D6E-409C-BE32-E72D297353CC}">
                <c16:uniqueId val="{00000001-37AF-49CA-8525-091A275E1087}"/>
              </c:ext>
            </c:extLst>
          </c:dPt>
          <c:dPt>
            <c:idx val="1"/>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3-37AF-49CA-8525-091A275E1087}"/>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37AF-49CA-8525-091A275E108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37AF-49CA-8525-091A275E1087}"/>
              </c:ext>
            </c:extLst>
          </c:dPt>
          <c:dPt>
            <c:idx val="4"/>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9-37AF-49CA-8525-091A275E1087}"/>
              </c:ext>
            </c:extLst>
          </c:dPt>
          <c:dPt>
            <c:idx val="5"/>
            <c:bubble3D val="0"/>
            <c:spPr>
              <a:solidFill>
                <a:schemeClr val="accent1">
                  <a:tint val="72000"/>
                </a:schemeClr>
              </a:solidFill>
              <a:ln w="19050">
                <a:solidFill>
                  <a:schemeClr val="lt1"/>
                </a:solidFill>
              </a:ln>
              <a:effectLst/>
            </c:spPr>
            <c:extLst>
              <c:ext xmlns:c16="http://schemas.microsoft.com/office/drawing/2014/chart" uri="{C3380CC4-5D6E-409C-BE32-E72D297353CC}">
                <c16:uniqueId val="{0000000B-37AF-49CA-8525-091A275E1087}"/>
              </c:ext>
            </c:extLst>
          </c:dPt>
          <c:dPt>
            <c:idx val="6"/>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D-37AF-49CA-8525-091A275E1087}"/>
              </c:ext>
            </c:extLst>
          </c:dPt>
          <c:dPt>
            <c:idx val="7"/>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0F-37AF-49CA-8525-091A275E1087}"/>
              </c:ext>
            </c:extLst>
          </c:dPt>
          <c:dLbls>
            <c:dLbl>
              <c:idx val="0"/>
              <c:tx>
                <c:rich>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fld id="{FC276EAC-BFBF-4661-B590-EC50CFA8B91E}" type="CATEGORYNAME">
                      <a:rPr lang="en-US" smtClean="0">
                        <a:solidFill>
                          <a:schemeClr val="bg1"/>
                        </a:solidFill>
                      </a:rPr>
                      <a:pPr>
                        <a:defRPr>
                          <a:solidFill>
                            <a:schemeClr val="bg1"/>
                          </a:solidFill>
                        </a:defRPr>
                      </a:pPr>
                      <a:t>[CATEGORY NAME]</a:t>
                    </a:fld>
                    <a:r>
                      <a:rPr lang="en-US" baseline="0" dirty="0">
                        <a:solidFill>
                          <a:schemeClr val="bg1"/>
                        </a:solidFill>
                      </a:rPr>
                      <a:t> (</a:t>
                    </a:r>
                    <a:fld id="{482AF5DF-2FC5-4916-9D6C-60997DEBDDEC}" type="VALUE">
                      <a:rPr lang="en-US" baseline="0" smtClean="0">
                        <a:solidFill>
                          <a:schemeClr val="bg1"/>
                        </a:solidFill>
                      </a:rPr>
                      <a:pPr>
                        <a:defRPr>
                          <a:solidFill>
                            <a:schemeClr val="bg1"/>
                          </a:solidFill>
                        </a:defRPr>
                      </a:pPr>
                      <a:t>[VALUE]</a:t>
                    </a:fld>
                    <a:r>
                      <a:rPr lang="en-US" baseline="0" dirty="0"/>
                      <a:t>)</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AF-49CA-8525-091A275E1087}"/>
                </c:ext>
              </c:extLst>
            </c:dLbl>
            <c:dLbl>
              <c:idx val="1"/>
              <c:layout>
                <c:manualLayout>
                  <c:x val="4.0684711286089241E-2"/>
                  <c:y val="-6.0430154564012829E-2"/>
                </c:manualLayout>
              </c:layout>
              <c:tx>
                <c:rich>
                  <a:bodyPr/>
                  <a:lstStyle/>
                  <a:p>
                    <a:fld id="{C2E7B155-CBC2-47EB-8A39-7A83FEF89A3E}" type="CATEGORYNAME">
                      <a:rPr lang="en-US" smtClean="0"/>
                      <a:pPr/>
                      <a:t>[CATEGORY NAME]</a:t>
                    </a:fld>
                    <a:r>
                      <a:rPr lang="en-US" dirty="0"/>
                      <a:t> </a:t>
                    </a:r>
                    <a:r>
                      <a:rPr lang="en-US" baseline="0" dirty="0"/>
                      <a:t>(</a:t>
                    </a:r>
                    <a:fld id="{7F2264DD-AD3A-49BF-8B79-7632AABB620B}"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AF-49CA-8525-091A275E1087}"/>
                </c:ext>
              </c:extLst>
            </c:dLbl>
            <c:dLbl>
              <c:idx val="2"/>
              <c:layout>
                <c:manualLayout>
                  <c:x val="1.2288495188101487E-2"/>
                  <c:y val="-2.9834135316418781E-2"/>
                </c:manualLayout>
              </c:layout>
              <c:tx>
                <c:rich>
                  <a:bodyPr/>
                  <a:lstStyle/>
                  <a:p>
                    <a:fld id="{AC93DDA7-50D2-49AC-9BD5-7CEEEEBED5E7}" type="CATEGORYNAME">
                      <a:rPr lang="en-US" smtClean="0"/>
                      <a:pPr/>
                      <a:t>[CATEGORY NAME]</a:t>
                    </a:fld>
                    <a:r>
                      <a:rPr lang="en-US" baseline="0" dirty="0"/>
                      <a:t> (</a:t>
                    </a:r>
                    <a:fld id="{AAA02E92-98E9-45C4-966F-C3CB6C11E9E7}"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AF-49CA-8525-091A275E1087}"/>
                </c:ext>
              </c:extLst>
            </c:dLbl>
            <c:dLbl>
              <c:idx val="3"/>
              <c:layout>
                <c:manualLayout>
                  <c:x val="0.10907764654418198"/>
                  <c:y val="-4.5871245261009039E-2"/>
                </c:manualLayout>
              </c:layout>
              <c:tx>
                <c:rich>
                  <a:bodyPr/>
                  <a:lstStyle/>
                  <a:p>
                    <a:fld id="{0EB60499-27BE-4D52-9C6F-00CCF9721416}" type="CATEGORYNAME">
                      <a:rPr lang="en-US" sz="900" smtClean="0"/>
                      <a:pPr/>
                      <a:t>[CATEGORY NAME]</a:t>
                    </a:fld>
                    <a:r>
                      <a:rPr lang="en-US" sz="900" baseline="0" dirty="0"/>
                      <a:t> (</a:t>
                    </a:r>
                    <a:fld id="{AB9B7623-0EC6-4212-BBB8-6681F66EE4BA}" type="VALUE">
                      <a:rPr lang="en-US" sz="900" baseline="0" smtClean="0"/>
                      <a:pPr/>
                      <a:t>[VALUE]</a:t>
                    </a:fld>
                    <a:r>
                      <a:rPr lang="en-US" sz="900" baseline="0" dirty="0"/>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AF-49CA-8525-091A275E1087}"/>
                </c:ext>
              </c:extLst>
            </c:dLbl>
            <c:dLbl>
              <c:idx val="4"/>
              <c:layout>
                <c:manualLayout>
                  <c:x val="1.3901793525809274E-2"/>
                  <c:y val="5.7473024205307666E-3"/>
                </c:manualLayout>
              </c:layout>
              <c:tx>
                <c:rich>
                  <a:bodyPr/>
                  <a:lstStyle/>
                  <a:p>
                    <a:fld id="{B07B8983-AA52-49F2-A66D-365509941891}" type="CATEGORYNAME">
                      <a:rPr lang="en-US" smtClean="0"/>
                      <a:pPr/>
                      <a:t>[CATEGORY NAME]</a:t>
                    </a:fld>
                    <a:r>
                      <a:rPr lang="en-US" baseline="0" dirty="0"/>
                      <a:t> (</a:t>
                    </a:r>
                    <a:fld id="{704015E3-B2CD-4093-92FB-EA7FCB015D4C}" type="VALUE">
                      <a:rPr lang="en-US" baseline="0" smtClean="0"/>
                      <a:pPr/>
                      <a:t>[VALUE]</a:t>
                    </a:fld>
                    <a:r>
                      <a:rPr lang="en-US" baseline="0" dirty="0"/>
                      <a:t>)</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7AF-49CA-8525-091A275E1087}"/>
                </c:ext>
              </c:extLst>
            </c:dLbl>
            <c:dLbl>
              <c:idx val="5"/>
              <c:layout>
                <c:manualLayout>
                  <c:x val="0"/>
                  <c:y val="0.12046077573636629"/>
                </c:manualLayout>
              </c:layout>
              <c:tx>
                <c:rich>
                  <a:bodyPr rot="0" spcFirstLastPara="1" vertOverflow="ellipsis" vert="horz" wrap="square" anchor="ctr" anchorCtr="1"/>
                  <a:lstStyle/>
                  <a:p>
                    <a:pPr>
                      <a:defRPr sz="800" b="0" i="0" u="none" strike="noStrike" kern="1200" baseline="0">
                        <a:solidFill>
                          <a:schemeClr val="tx1">
                            <a:lumMod val="75000"/>
                            <a:lumOff val="25000"/>
                          </a:schemeClr>
                        </a:solidFill>
                        <a:latin typeface="Franklin Gothic Book" panose="020B0503020102020204" pitchFamily="34" charset="0"/>
                        <a:ea typeface="+mn-ea"/>
                        <a:cs typeface="+mn-cs"/>
                      </a:defRPr>
                    </a:pPr>
                    <a:fld id="{2E7A6F6D-E433-4FF9-8E4C-643A8A4BE921}" type="CATEGORYNAME">
                      <a:rPr lang="en-US" sz="900" smtClean="0"/>
                      <a:pPr>
                        <a:defRPr sz="800"/>
                      </a:pPr>
                      <a:t>[CATEGORY NAME]</a:t>
                    </a:fld>
                    <a:r>
                      <a:rPr lang="en-US" sz="900" baseline="0" dirty="0"/>
                      <a:t> (</a:t>
                    </a:r>
                    <a:fld id="{18852C18-D7BD-4987-8084-ACE0EBC330A3}" type="VALUE">
                      <a:rPr lang="en-US" sz="900" baseline="0" smtClean="0"/>
                      <a:pPr>
                        <a:defRPr sz="800"/>
                      </a:pPr>
                      <a:t>[VALUE]</a:t>
                    </a:fld>
                    <a:r>
                      <a:rPr lang="en-US" sz="900" baseline="0" dirty="0"/>
                      <a:t>)</a:t>
                    </a:r>
                  </a:p>
                </c:rich>
              </c:tx>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388888888888888"/>
                      <c:h val="0.17708333333333334"/>
                    </c:manualLayout>
                  </c15:layout>
                  <c15:dlblFieldTable/>
                  <c15:showDataLabelsRange val="0"/>
                </c:ext>
                <c:ext xmlns:c16="http://schemas.microsoft.com/office/drawing/2014/chart" uri="{C3380CC4-5D6E-409C-BE32-E72D297353CC}">
                  <c16:uniqueId val="{0000000B-37AF-49CA-8525-091A275E1087}"/>
                </c:ext>
              </c:extLst>
            </c:dLbl>
            <c:dLbl>
              <c:idx val="6"/>
              <c:tx>
                <c:rich>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fld id="{EA480A70-90ED-481D-A890-3D63723283D7}" type="CATEGORYNAME">
                      <a:rPr lang="en-US" smtClean="0"/>
                      <a:pPr>
                        <a:defRPr>
                          <a:solidFill>
                            <a:schemeClr val="bg1"/>
                          </a:solidFill>
                        </a:defRPr>
                      </a:pPr>
                      <a:t>[CATEGORY NAME]</a:t>
                    </a:fld>
                    <a:r>
                      <a:rPr lang="en-US" baseline="0" dirty="0"/>
                      <a:t> (</a:t>
                    </a:r>
                    <a:fld id="{D5083716-09C6-4316-AE25-A82FCDC99F5F}" type="VALUE">
                      <a:rPr lang="en-US" baseline="0" smtClean="0"/>
                      <a:pPr>
                        <a:defRPr>
                          <a:solidFill>
                            <a:schemeClr val="bg1"/>
                          </a:solidFill>
                        </a:defRPr>
                      </a:pPr>
                      <a:t>[VALUE]</a:t>
                    </a:fld>
                    <a:r>
                      <a:rPr lang="en-US" baseline="0" dirty="0"/>
                      <a:t>)</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7AF-49CA-8525-091A275E1087}"/>
                </c:ext>
              </c:extLst>
            </c:dLbl>
            <c:dLbl>
              <c:idx val="7"/>
              <c:tx>
                <c:rich>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fld id="{261A9E5E-8FB3-4662-93E2-BB621CFA3DB5}" type="CATEGORYNAME">
                      <a:rPr lang="en-US" smtClean="0">
                        <a:solidFill>
                          <a:schemeClr val="bg1"/>
                        </a:solidFill>
                      </a:rPr>
                      <a:pPr>
                        <a:defRPr>
                          <a:solidFill>
                            <a:schemeClr val="bg1"/>
                          </a:solidFill>
                        </a:defRPr>
                      </a:pPr>
                      <a:t>[CATEGORY NAME]</a:t>
                    </a:fld>
                    <a:r>
                      <a:rPr lang="en-US" baseline="0" dirty="0">
                        <a:solidFill>
                          <a:schemeClr val="bg1"/>
                        </a:solidFill>
                      </a:rPr>
                      <a:t> (</a:t>
                    </a:r>
                    <a:fld id="{69ADB7A8-7DA9-4B56-B0C6-CA9E76AB2A03}" type="VALUE">
                      <a:rPr lang="en-US" baseline="0" smtClean="0">
                        <a:solidFill>
                          <a:schemeClr val="bg1"/>
                        </a:solidFill>
                      </a:rPr>
                      <a:pPr>
                        <a:defRPr>
                          <a:solidFill>
                            <a:schemeClr val="bg1"/>
                          </a:solidFill>
                        </a:defRPr>
                      </a:pPr>
                      <a:t>[VALUE]</a:t>
                    </a:fld>
                    <a:r>
                      <a:rPr lang="en-US" baseline="0" dirty="0">
                        <a:solidFill>
                          <a:schemeClr val="bg1"/>
                        </a:solidFill>
                      </a:rPr>
                      <a:t>)</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7AF-49CA-8525-091A275E108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Asian</c:v>
                </c:pt>
                <c:pt idx="1">
                  <c:v>African American </c:v>
                </c:pt>
                <c:pt idx="2">
                  <c:v>Multi-Cultural</c:v>
                </c:pt>
                <c:pt idx="3">
                  <c:v>Native American </c:v>
                </c:pt>
                <c:pt idx="4">
                  <c:v>Other &amp; Unknown</c:v>
                </c:pt>
                <c:pt idx="5">
                  <c:v>Polynesian/Pacific Islands</c:v>
                </c:pt>
                <c:pt idx="6">
                  <c:v> Hispanic</c:v>
                </c:pt>
                <c:pt idx="7">
                  <c:v>White</c:v>
                </c:pt>
              </c:strCache>
            </c:strRef>
          </c:cat>
          <c:val>
            <c:numRef>
              <c:f>Sheet1!$C$2:$C$9</c:f>
              <c:numCache>
                <c:formatCode>0%</c:formatCode>
                <c:ptCount val="8"/>
                <c:pt idx="0">
                  <c:v>0.12771952817824378</c:v>
                </c:pt>
                <c:pt idx="1">
                  <c:v>5.1441677588466579E-2</c:v>
                </c:pt>
                <c:pt idx="2">
                  <c:v>8.322411533420708E-2</c:v>
                </c:pt>
                <c:pt idx="3">
                  <c:v>1.4416775884665792E-3</c:v>
                </c:pt>
                <c:pt idx="4">
                  <c:v>2.6277850589777194E-2</c:v>
                </c:pt>
                <c:pt idx="5">
                  <c:v>9.8296199213630396E-4</c:v>
                </c:pt>
                <c:pt idx="6">
                  <c:v>0.56055045871559628</c:v>
                </c:pt>
                <c:pt idx="7">
                  <c:v>0.14836173001310615</c:v>
                </c:pt>
              </c:numCache>
            </c:numRef>
          </c:val>
          <c:extLst>
            <c:ext xmlns:c16="http://schemas.microsoft.com/office/drawing/2014/chart" uri="{C3380CC4-5D6E-409C-BE32-E72D297353CC}">
              <c16:uniqueId val="{00000012-37AF-49CA-8525-091A275E10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E465D-31C1-F24C-AE4F-9FEAAC9C33D7}" type="datetimeFigureOut">
              <a:rPr lang="en-US" smtClean="0"/>
              <a:t>8/9/2022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A024D-FAFC-F342-9190-44C73DDFB0A4}" type="slidenum">
              <a:rPr lang="en-US" smtClean="0"/>
              <a:t>‹#›</a:t>
            </a:fld>
            <a:endParaRPr lang="en-US" dirty="0"/>
          </a:p>
        </p:txBody>
      </p:sp>
    </p:spTree>
    <p:extLst>
      <p:ext uri="{BB962C8B-B14F-4D97-AF65-F5344CB8AC3E}">
        <p14:creationId xmlns:p14="http://schemas.microsoft.com/office/powerpoint/2010/main" val="957390125"/>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411417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170173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389145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371402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417808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240720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292006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400672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11328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272755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88C38A-4735-B748-B745-A595E4AAC533}"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45900-F459-3A4C-AD67-A91CE63E9A01}" type="slidenum">
              <a:rPr lang="en-US" smtClean="0"/>
              <a:t>‹#›</a:t>
            </a:fld>
            <a:endParaRPr lang="en-US" dirty="0"/>
          </a:p>
        </p:txBody>
      </p:sp>
    </p:spTree>
    <p:extLst>
      <p:ext uri="{BB962C8B-B14F-4D97-AF65-F5344CB8AC3E}">
        <p14:creationId xmlns:p14="http://schemas.microsoft.com/office/powerpoint/2010/main" val="267229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88C38A-4735-B748-B745-A595E4AAC533}" type="datetimeFigureOut">
              <a:rPr lang="en-US" smtClean="0"/>
              <a:t>8/9/2022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2E45900-F459-3A4C-AD67-A91CE63E9A01}" type="slidenum">
              <a:rPr lang="en-US" smtClean="0"/>
              <a:t>‹#›</a:t>
            </a:fld>
            <a:endParaRPr lang="en-US" dirty="0"/>
          </a:p>
        </p:txBody>
      </p:sp>
    </p:spTree>
    <p:extLst>
      <p:ext uri="{BB962C8B-B14F-4D97-AF65-F5344CB8AC3E}">
        <p14:creationId xmlns:p14="http://schemas.microsoft.com/office/powerpoint/2010/main" val="886165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9.png"/><Relationship Id="rId3" Type="http://schemas.openxmlformats.org/officeDocument/2006/relationships/image" Target="../media/image2.tiff"/><Relationship Id="rId7" Type="http://schemas.openxmlformats.org/officeDocument/2006/relationships/image" Target="../media/image5.emf"/><Relationship Id="rId12"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chart" Target="../charts/chart1.xml"/><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1C96011-2AB2-3B48-A30A-030D493750FB}"/>
              </a:ext>
            </a:extLst>
          </p:cNvPr>
          <p:cNvSpPr txBox="1"/>
          <p:nvPr/>
        </p:nvSpPr>
        <p:spPr>
          <a:xfrm>
            <a:off x="718378" y="3470524"/>
            <a:ext cx="5474048" cy="271869"/>
          </a:xfrm>
          <a:prstGeom prst="rect">
            <a:avLst/>
          </a:prstGeom>
          <a:noFill/>
        </p:spPr>
        <p:txBody>
          <a:bodyPr wrap="square" rtlCol="0">
            <a:spAutoFit/>
          </a:bodyPr>
          <a:lstStyle/>
          <a:p>
            <a:pPr>
              <a:lnSpc>
                <a:spcPts val="1400"/>
              </a:lnSpc>
            </a:pPr>
            <a:r>
              <a:rPr lang="en-US" sz="1400" b="1" dirty="0">
                <a:solidFill>
                  <a:srgbClr val="656565"/>
                </a:solidFill>
                <a:effectLst/>
                <a:latin typeface="Franklin Gothic Book" panose="020B0503020102020204" pitchFamily="34" charset="0"/>
              </a:rPr>
              <a:t>Our dedicated staff reflect the individuals we serve.</a:t>
            </a:r>
            <a:endParaRPr lang="en-US" sz="1400" b="1" dirty="0">
              <a:solidFill>
                <a:srgbClr val="656565"/>
              </a:solidFill>
              <a:latin typeface="Franklin Gothic Book" panose="020B05030201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0169964D-E370-6043-BB55-0D0B6902504D}"/>
              </a:ext>
            </a:extLst>
          </p:cNvPr>
          <p:cNvCxnSpPr>
            <a:cxnSpLocks/>
          </p:cNvCxnSpPr>
          <p:nvPr/>
        </p:nvCxnSpPr>
        <p:spPr>
          <a:xfrm>
            <a:off x="685800" y="7057783"/>
            <a:ext cx="6400800" cy="0"/>
          </a:xfrm>
          <a:prstGeom prst="line">
            <a:avLst/>
          </a:prstGeom>
          <a:ln>
            <a:solidFill>
              <a:srgbClr val="B1DEE7"/>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5070976A-CC19-D643-9A5D-0A078180020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414347" y="1050552"/>
            <a:ext cx="1443252" cy="329477"/>
          </a:xfrm>
          <a:prstGeom prst="rect">
            <a:avLst/>
          </a:prstGeom>
        </p:spPr>
      </p:pic>
      <p:pic>
        <p:nvPicPr>
          <p:cNvPr id="56" name="Picture 55">
            <a:extLst>
              <a:ext uri="{FF2B5EF4-FFF2-40B4-BE49-F238E27FC236}">
                <a16:creationId xmlns:a16="http://schemas.microsoft.com/office/drawing/2014/main" id="{3C7632FE-E494-594A-88F6-80C93CCCC7C5}"/>
              </a:ext>
            </a:extLst>
          </p:cNvPr>
          <p:cNvPicPr>
            <a:picLocks noChangeAspect="1"/>
          </p:cNvPicPr>
          <p:nvPr/>
        </p:nvPicPr>
        <p:blipFill>
          <a:blip r:embed="rId3"/>
          <a:stretch>
            <a:fillRect/>
          </a:stretch>
        </p:blipFill>
        <p:spPr>
          <a:xfrm>
            <a:off x="5414348" y="1062947"/>
            <a:ext cx="1443252" cy="304686"/>
          </a:xfrm>
          <a:prstGeom prst="rect">
            <a:avLst/>
          </a:prstGeom>
        </p:spPr>
      </p:pic>
      <p:pic>
        <p:nvPicPr>
          <p:cNvPr id="60" name="Picture 59">
            <a:extLst>
              <a:ext uri="{FF2B5EF4-FFF2-40B4-BE49-F238E27FC236}">
                <a16:creationId xmlns:a16="http://schemas.microsoft.com/office/drawing/2014/main" id="{7C25B418-EEC7-B845-BDF2-CE970CD48041}"/>
              </a:ext>
            </a:extLst>
          </p:cNvPr>
          <p:cNvPicPr>
            <a:picLocks noChangeAspect="1"/>
          </p:cNvPicPr>
          <p:nvPr/>
        </p:nvPicPr>
        <p:blipFill>
          <a:blip r:embed="rId4">
            <a:duotone>
              <a:prstClr val="black"/>
              <a:srgbClr val="B1DEE7">
                <a:tint val="45000"/>
                <a:satMod val="400000"/>
              </a:srgbClr>
            </a:duotone>
          </a:blip>
          <a:stretch>
            <a:fillRect/>
          </a:stretch>
        </p:blipFill>
        <p:spPr>
          <a:xfrm>
            <a:off x="0" y="9940055"/>
            <a:ext cx="7772400" cy="118344"/>
          </a:xfrm>
          <a:prstGeom prst="rect">
            <a:avLst/>
          </a:prstGeom>
        </p:spPr>
      </p:pic>
      <p:pic>
        <p:nvPicPr>
          <p:cNvPr id="61" name="Picture 60">
            <a:extLst>
              <a:ext uri="{FF2B5EF4-FFF2-40B4-BE49-F238E27FC236}">
                <a16:creationId xmlns:a16="http://schemas.microsoft.com/office/drawing/2014/main" id="{6E388B3F-CB8F-C644-9087-10F593F300DA}"/>
              </a:ext>
            </a:extLst>
          </p:cNvPr>
          <p:cNvPicPr>
            <a:picLocks noChangeAspect="1"/>
          </p:cNvPicPr>
          <p:nvPr/>
        </p:nvPicPr>
        <p:blipFill>
          <a:blip r:embed="rId5">
            <a:duotone>
              <a:prstClr val="black"/>
              <a:srgbClr val="B1DEE7">
                <a:tint val="45000"/>
                <a:satMod val="400000"/>
              </a:srgbClr>
            </a:duotone>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0" y="-4088"/>
            <a:ext cx="7772400" cy="119919"/>
          </a:xfrm>
          <a:prstGeom prst="rect">
            <a:avLst/>
          </a:prstGeom>
        </p:spPr>
      </p:pic>
      <p:sp>
        <p:nvSpPr>
          <p:cNvPr id="90" name="TextBox 89">
            <a:extLst>
              <a:ext uri="{FF2B5EF4-FFF2-40B4-BE49-F238E27FC236}">
                <a16:creationId xmlns:a16="http://schemas.microsoft.com/office/drawing/2014/main" id="{55D8226F-99DC-48FB-A52D-3CBA664551A3}"/>
              </a:ext>
            </a:extLst>
          </p:cNvPr>
          <p:cNvSpPr txBox="1"/>
          <p:nvPr/>
        </p:nvSpPr>
        <p:spPr>
          <a:xfrm>
            <a:off x="808589" y="7406578"/>
            <a:ext cx="1920240" cy="394980"/>
          </a:xfrm>
          <a:prstGeom prst="rect">
            <a:avLst/>
          </a:prstGeom>
          <a:solidFill>
            <a:srgbClr val="0C8759"/>
          </a:solidFill>
          <a:ln>
            <a:solidFill>
              <a:srgbClr val="018A93"/>
            </a:solidFill>
          </a:ln>
        </p:spPr>
        <p:txBody>
          <a:bodyPr wrap="square" rtlCol="0" anchor="ctr">
            <a:spAutoFit/>
          </a:bodyPr>
          <a:lstStyle/>
          <a:p>
            <a:pPr algn="ctr">
              <a:lnSpc>
                <a:spcPts val="1400"/>
              </a:lnSpc>
            </a:pPr>
            <a:r>
              <a:rPr lang="en-US" sz="1400" b="1" dirty="0">
                <a:solidFill>
                  <a:schemeClr val="bg1"/>
                </a:solidFill>
                <a:latin typeface="Franklin Gothic Book" panose="020B0503020102020204" pitchFamily="34" charset="0"/>
                <a:cs typeface="Arial" panose="020B0604020202020204" pitchFamily="34" charset="0"/>
              </a:rPr>
              <a:t>Board Diversity</a:t>
            </a:r>
          </a:p>
          <a:p>
            <a:pPr marL="0" marR="0" lvl="0" indent="0" algn="ctr" defTabSz="1018824" rtl="0" eaLnBrk="1" fontAlgn="auto" latinLnBrk="0" hangingPunct="1">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rPr>
              <a:t>of thirteen 2022-23 board members</a:t>
            </a:r>
            <a:endParaRPr kumimoji="0" lang="en-US" sz="800" b="0"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A9266A50-9C72-4DCE-920F-43C55F50C323}"/>
              </a:ext>
            </a:extLst>
          </p:cNvPr>
          <p:cNvSpPr txBox="1"/>
          <p:nvPr/>
        </p:nvSpPr>
        <p:spPr>
          <a:xfrm>
            <a:off x="707831" y="7109473"/>
            <a:ext cx="5474048" cy="271869"/>
          </a:xfrm>
          <a:prstGeom prst="rect">
            <a:avLst/>
          </a:prstGeom>
          <a:noFill/>
        </p:spPr>
        <p:txBody>
          <a:bodyPr wrap="square" rtlCol="0">
            <a:spAutoFit/>
          </a:bodyPr>
          <a:lstStyle/>
          <a:p>
            <a:pPr>
              <a:lnSpc>
                <a:spcPts val="1400"/>
              </a:lnSpc>
            </a:pPr>
            <a:r>
              <a:rPr lang="en-US" sz="1400" b="1" dirty="0">
                <a:solidFill>
                  <a:srgbClr val="656565"/>
                </a:solidFill>
                <a:latin typeface="Franklin Gothic Book" panose="020B0503020102020204" pitchFamily="34" charset="0"/>
                <a:cs typeface="Arial" panose="020B0604020202020204" pitchFamily="34" charset="0"/>
              </a:rPr>
              <a:t>Our leadership reflects the diversity of our communities.</a:t>
            </a:r>
            <a:endParaRPr lang="en-US" sz="1400" dirty="0">
              <a:solidFill>
                <a:srgbClr val="656565"/>
              </a:solidFill>
              <a:latin typeface="Franklin Gothic Book" panose="020B05030201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72A18E09-BB3A-4CCF-85E5-DC37774D0767}"/>
              </a:ext>
            </a:extLst>
          </p:cNvPr>
          <p:cNvSpPr txBox="1"/>
          <p:nvPr/>
        </p:nvSpPr>
        <p:spPr>
          <a:xfrm>
            <a:off x="5038131" y="7406578"/>
            <a:ext cx="2091548" cy="394980"/>
          </a:xfrm>
          <a:prstGeom prst="rect">
            <a:avLst/>
          </a:prstGeom>
          <a:solidFill>
            <a:srgbClr val="0C8759"/>
          </a:solidFill>
          <a:ln>
            <a:solidFill>
              <a:srgbClr val="018A93"/>
            </a:solidFill>
          </a:ln>
        </p:spPr>
        <p:txBody>
          <a:bodyPr wrap="square" rtlCol="0" anchor="ctr">
            <a:spAutoFit/>
          </a:bodyPr>
          <a:lstStyle/>
          <a:p>
            <a:pPr algn="ctr">
              <a:lnSpc>
                <a:spcPts val="1400"/>
              </a:lnSpc>
            </a:pPr>
            <a:r>
              <a:rPr lang="en-US" sz="1400" b="1" dirty="0">
                <a:solidFill>
                  <a:schemeClr val="bg1"/>
                </a:solidFill>
                <a:latin typeface="Franklin Gothic Book" panose="020B0503020102020204" pitchFamily="34" charset="0"/>
                <a:cs typeface="Arial" panose="020B0604020202020204" pitchFamily="34" charset="0"/>
              </a:rPr>
              <a:t>Committee Diversity</a:t>
            </a:r>
          </a:p>
          <a:p>
            <a:pPr marL="0" marR="0" lvl="0" indent="0" algn="ctr" defTabSz="1018824" rtl="0" eaLnBrk="1" fontAlgn="auto" latinLnBrk="0" hangingPunct="1">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rPr>
              <a:t>of thirty-one 2022-23 committee members</a:t>
            </a:r>
            <a:endParaRPr kumimoji="0" lang="en-US" sz="800" b="0"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4713D3D4-7F69-46C5-B7D4-A979C9BAECA8}"/>
              </a:ext>
            </a:extLst>
          </p:cNvPr>
          <p:cNvSpPr txBox="1"/>
          <p:nvPr/>
        </p:nvSpPr>
        <p:spPr>
          <a:xfrm>
            <a:off x="718378" y="7938178"/>
            <a:ext cx="914400" cy="398314"/>
          </a:xfrm>
          <a:prstGeom prst="rect">
            <a:avLst/>
          </a:prstGeom>
          <a:noFill/>
        </p:spPr>
        <p:txBody>
          <a:bodyPr wrap="square" rtlCol="0">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61.5%</a:t>
            </a:r>
          </a:p>
        </p:txBody>
      </p:sp>
      <p:sp>
        <p:nvSpPr>
          <p:cNvPr id="69" name="TextBox 68">
            <a:extLst>
              <a:ext uri="{FF2B5EF4-FFF2-40B4-BE49-F238E27FC236}">
                <a16:creationId xmlns:a16="http://schemas.microsoft.com/office/drawing/2014/main" id="{3B8FEFA7-15DE-4B91-8D5F-8B18C8BC7D86}"/>
              </a:ext>
            </a:extLst>
          </p:cNvPr>
          <p:cNvSpPr txBox="1"/>
          <p:nvPr/>
        </p:nvSpPr>
        <p:spPr>
          <a:xfrm>
            <a:off x="1550489" y="7815866"/>
            <a:ext cx="914400" cy="6463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re from ethnic </a:t>
            </a: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&amp;</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 racial minority groups</a:t>
            </a:r>
          </a:p>
        </p:txBody>
      </p:sp>
      <p:sp>
        <p:nvSpPr>
          <p:cNvPr id="70" name="TextBox 69">
            <a:extLst>
              <a:ext uri="{FF2B5EF4-FFF2-40B4-BE49-F238E27FC236}">
                <a16:creationId xmlns:a16="http://schemas.microsoft.com/office/drawing/2014/main" id="{A4539EAE-2628-4712-A553-9D0A46A008CC}"/>
              </a:ext>
            </a:extLst>
          </p:cNvPr>
          <p:cNvSpPr txBox="1"/>
          <p:nvPr/>
        </p:nvSpPr>
        <p:spPr>
          <a:xfrm>
            <a:off x="1550488" y="9250245"/>
            <a:ext cx="1371600" cy="5078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are </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individuals with developmental disabilities </a:t>
            </a:r>
          </a:p>
        </p:txBody>
      </p:sp>
      <p:sp>
        <p:nvSpPr>
          <p:cNvPr id="71" name="TextBox 70">
            <a:extLst>
              <a:ext uri="{FF2B5EF4-FFF2-40B4-BE49-F238E27FC236}">
                <a16:creationId xmlns:a16="http://schemas.microsoft.com/office/drawing/2014/main" id="{73853A58-CF43-4FAE-95C4-B90E6C4CE53B}"/>
              </a:ext>
            </a:extLst>
          </p:cNvPr>
          <p:cNvSpPr txBox="1"/>
          <p:nvPr/>
        </p:nvSpPr>
        <p:spPr>
          <a:xfrm>
            <a:off x="1550488" y="8524362"/>
            <a:ext cx="1371600" cy="6463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are </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parents of individuals with developmental disabilities </a:t>
            </a:r>
          </a:p>
        </p:txBody>
      </p:sp>
      <p:sp>
        <p:nvSpPr>
          <p:cNvPr id="72" name="TextBox 71">
            <a:extLst>
              <a:ext uri="{FF2B5EF4-FFF2-40B4-BE49-F238E27FC236}">
                <a16:creationId xmlns:a16="http://schemas.microsoft.com/office/drawing/2014/main" id="{531B7002-576A-4ACB-A4BE-139339EE332D}"/>
              </a:ext>
            </a:extLst>
          </p:cNvPr>
          <p:cNvSpPr txBox="1"/>
          <p:nvPr/>
        </p:nvSpPr>
        <p:spPr>
          <a:xfrm>
            <a:off x="718378" y="8648370"/>
            <a:ext cx="914400" cy="398314"/>
          </a:xfrm>
          <a:prstGeom prst="rect">
            <a:avLst/>
          </a:prstGeom>
          <a:noFill/>
        </p:spPr>
        <p:txBody>
          <a:bodyPr wrap="square">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53.8%</a:t>
            </a:r>
            <a:endParaRPr lang="en-US" sz="2000"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D886F3A1-B55C-41DB-B8BC-0DF2C6FBE8E3}"/>
              </a:ext>
            </a:extLst>
          </p:cNvPr>
          <p:cNvSpPr txBox="1"/>
          <p:nvPr/>
        </p:nvSpPr>
        <p:spPr>
          <a:xfrm>
            <a:off x="718378" y="9235754"/>
            <a:ext cx="914400" cy="398314"/>
          </a:xfrm>
          <a:prstGeom prst="rect">
            <a:avLst/>
          </a:prstGeom>
          <a:noFill/>
        </p:spPr>
        <p:txBody>
          <a:bodyPr wrap="square">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30.7%</a:t>
            </a:r>
            <a:endParaRPr lang="en-US" sz="2000"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7103C19F-B739-4465-8D70-472DCBE174BD}"/>
              </a:ext>
            </a:extLst>
          </p:cNvPr>
          <p:cNvSpPr txBox="1"/>
          <p:nvPr/>
        </p:nvSpPr>
        <p:spPr>
          <a:xfrm>
            <a:off x="2874462" y="7811809"/>
            <a:ext cx="2173194" cy="2005934"/>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Our Board is comprised </a:t>
            </a: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of individuals with diverse professional backgrounds:</a:t>
            </a:r>
            <a:endPar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endParaRP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Educator</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Accountant</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University Professor</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Human Resources Manager</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Business Executive</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Service Provider</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Parent Support Group Leader</a:t>
            </a:r>
          </a:p>
          <a:p>
            <a:pPr marL="119238" marR="0" lvl="0" indent="-171450" algn="l" defTabSz="1018824" rtl="0" eaLnBrk="1" fontAlgn="auto" latinLnBrk="0" hangingPunct="1">
              <a:lnSpc>
                <a:spcPct val="150000"/>
              </a:lnSpc>
              <a:spcBef>
                <a:spcPts val="0"/>
              </a:spcBef>
              <a:spcAft>
                <a:spcPts val="0"/>
              </a:spcAft>
              <a:buClr>
                <a:srgbClr val="018A93"/>
              </a:buClr>
              <a:buSzTx/>
              <a:buFont typeface="Wingdings" panose="05000000000000000000" pitchFamily="2" charset="2"/>
              <a:buChar char="§"/>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Insurance Provider</a:t>
            </a:r>
          </a:p>
        </p:txBody>
      </p:sp>
      <p:sp>
        <p:nvSpPr>
          <p:cNvPr id="84" name="TextBox 83">
            <a:extLst>
              <a:ext uri="{FF2B5EF4-FFF2-40B4-BE49-F238E27FC236}">
                <a16:creationId xmlns:a16="http://schemas.microsoft.com/office/drawing/2014/main" id="{2BFB9B06-B5F0-4B54-BC07-C36D6D877DED}"/>
              </a:ext>
            </a:extLst>
          </p:cNvPr>
          <p:cNvSpPr txBox="1"/>
          <p:nvPr/>
        </p:nvSpPr>
        <p:spPr>
          <a:xfrm>
            <a:off x="4949171" y="7938178"/>
            <a:ext cx="914400" cy="398314"/>
          </a:xfrm>
          <a:prstGeom prst="rect">
            <a:avLst/>
          </a:prstGeom>
          <a:noFill/>
        </p:spPr>
        <p:txBody>
          <a:bodyPr wrap="square" rtlCol="0">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61.3%</a:t>
            </a:r>
          </a:p>
        </p:txBody>
      </p:sp>
      <p:sp>
        <p:nvSpPr>
          <p:cNvPr id="85" name="TextBox 84">
            <a:extLst>
              <a:ext uri="{FF2B5EF4-FFF2-40B4-BE49-F238E27FC236}">
                <a16:creationId xmlns:a16="http://schemas.microsoft.com/office/drawing/2014/main" id="{03DEA444-0078-48CC-9E1B-6D9F909015EA}"/>
              </a:ext>
            </a:extLst>
          </p:cNvPr>
          <p:cNvSpPr txBox="1"/>
          <p:nvPr/>
        </p:nvSpPr>
        <p:spPr>
          <a:xfrm>
            <a:off x="5781281" y="7815866"/>
            <a:ext cx="914400" cy="6463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re from ethnic </a:t>
            </a: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&amp;</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 racial minority groups</a:t>
            </a:r>
          </a:p>
        </p:txBody>
      </p:sp>
      <p:sp>
        <p:nvSpPr>
          <p:cNvPr id="86" name="TextBox 85">
            <a:extLst>
              <a:ext uri="{FF2B5EF4-FFF2-40B4-BE49-F238E27FC236}">
                <a16:creationId xmlns:a16="http://schemas.microsoft.com/office/drawing/2014/main" id="{A950B6CE-187E-43D9-95B9-836B58472FD3}"/>
              </a:ext>
            </a:extLst>
          </p:cNvPr>
          <p:cNvSpPr txBox="1"/>
          <p:nvPr/>
        </p:nvSpPr>
        <p:spPr>
          <a:xfrm>
            <a:off x="5781281" y="9250245"/>
            <a:ext cx="1371600" cy="5078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are</a:t>
            </a: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 i</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ndividuals with developmental disabilities </a:t>
            </a:r>
          </a:p>
        </p:txBody>
      </p:sp>
      <p:sp>
        <p:nvSpPr>
          <p:cNvPr id="87" name="TextBox 86">
            <a:extLst>
              <a:ext uri="{FF2B5EF4-FFF2-40B4-BE49-F238E27FC236}">
                <a16:creationId xmlns:a16="http://schemas.microsoft.com/office/drawing/2014/main" id="{A9FC9353-BBFD-4232-A60F-D291FE3D0BB5}"/>
              </a:ext>
            </a:extLst>
          </p:cNvPr>
          <p:cNvSpPr txBox="1"/>
          <p:nvPr/>
        </p:nvSpPr>
        <p:spPr>
          <a:xfrm>
            <a:off x="5781281" y="8524362"/>
            <a:ext cx="1371600" cy="646331"/>
          </a:xfrm>
          <a:prstGeom prst="rect">
            <a:avLst/>
          </a:prstGeom>
          <a:noFill/>
        </p:spPr>
        <p:txBody>
          <a:bodyPr wrap="square">
            <a:spAutoFit/>
          </a:bodyPr>
          <a:lstStyle/>
          <a:p>
            <a:pPr marL="0" marR="0" lvl="0" indent="-52212" algn="l" defTabSz="1018824" rtl="0" eaLnBrk="1" fontAlgn="auto" latinLnBrk="0" hangingPunct="1">
              <a:spcBef>
                <a:spcPts val="0"/>
              </a:spcBef>
              <a:spcAft>
                <a:spcPts val="0"/>
              </a:spcAft>
              <a:buClrTx/>
              <a:buSzTx/>
              <a:buFontTx/>
              <a:buNone/>
              <a:tabLst/>
              <a:defRPr/>
            </a:pPr>
            <a:r>
              <a:rPr lang="en-US" sz="900" dirty="0">
                <a:solidFill>
                  <a:srgbClr val="656565"/>
                </a:solidFill>
                <a:latin typeface="Franklin Gothic Book" panose="020B0503020102020204" pitchFamily="34" charset="0"/>
                <a:ea typeface="Calibri" panose="020F0502020204030204" pitchFamily="34" charset="0"/>
                <a:cs typeface="Times New Roman" panose="02020603050405020304" pitchFamily="18" charset="0"/>
              </a:rPr>
              <a:t>are p</a:t>
            </a:r>
            <a:r>
              <a:rPr kumimoji="0" lang="en-US" sz="900" i="0" u="none" strike="noStrike" kern="1200" cap="none" spc="0" normalizeH="0" baseline="0" noProof="0" dirty="0">
                <a:ln>
                  <a:noFill/>
                </a:ln>
                <a:solidFill>
                  <a:srgbClr val="656565"/>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arents of Individuals with developmental disabilities </a:t>
            </a:r>
          </a:p>
        </p:txBody>
      </p:sp>
      <p:sp>
        <p:nvSpPr>
          <p:cNvPr id="88" name="TextBox 87">
            <a:extLst>
              <a:ext uri="{FF2B5EF4-FFF2-40B4-BE49-F238E27FC236}">
                <a16:creationId xmlns:a16="http://schemas.microsoft.com/office/drawing/2014/main" id="{A2C77C22-C73F-4DEF-8F90-F061E92CD857}"/>
              </a:ext>
            </a:extLst>
          </p:cNvPr>
          <p:cNvSpPr txBox="1"/>
          <p:nvPr/>
        </p:nvSpPr>
        <p:spPr>
          <a:xfrm>
            <a:off x="4949171" y="8648370"/>
            <a:ext cx="914400" cy="398314"/>
          </a:xfrm>
          <a:prstGeom prst="rect">
            <a:avLst/>
          </a:prstGeom>
          <a:noFill/>
        </p:spPr>
        <p:txBody>
          <a:bodyPr wrap="square">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38.7%</a:t>
            </a:r>
            <a:endParaRPr lang="en-US" sz="2000"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5D229B0-324D-41F3-B1AA-A767E7F57988}"/>
              </a:ext>
            </a:extLst>
          </p:cNvPr>
          <p:cNvSpPr txBox="1"/>
          <p:nvPr/>
        </p:nvSpPr>
        <p:spPr>
          <a:xfrm>
            <a:off x="4949171" y="9235754"/>
            <a:ext cx="914400" cy="398314"/>
          </a:xfrm>
          <a:prstGeom prst="rect">
            <a:avLst/>
          </a:prstGeom>
          <a:noFill/>
        </p:spPr>
        <p:txBody>
          <a:bodyPr wrap="square">
            <a:spAutoFit/>
          </a:bodyPr>
          <a:lstStyle/>
          <a:p>
            <a:pPr indent="-52212">
              <a:lnSpc>
                <a:spcPct val="107000"/>
              </a:lnSpc>
            </a:pPr>
            <a:r>
              <a:rPr lang="en-US" sz="2000" b="1"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rPr>
              <a:t>22.6%</a:t>
            </a:r>
            <a:endParaRPr lang="en-US" sz="2000" dirty="0">
              <a:solidFill>
                <a:srgbClr val="0C8759"/>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755AF2-80DA-B46A-3AB7-1FD9932720F8}"/>
              </a:ext>
            </a:extLst>
          </p:cNvPr>
          <p:cNvSpPr txBox="1"/>
          <p:nvPr/>
        </p:nvSpPr>
        <p:spPr>
          <a:xfrm>
            <a:off x="2549236" y="1371710"/>
            <a:ext cx="2660073" cy="507831"/>
          </a:xfrm>
          <a:prstGeom prst="rect">
            <a:avLst/>
          </a:prstGeom>
          <a:solidFill>
            <a:schemeClr val="accent6">
              <a:lumMod val="20000"/>
              <a:lumOff val="80000"/>
            </a:schemeClr>
          </a:solidFill>
        </p:spPr>
        <p:txBody>
          <a:bodyPr wrap="square" rtlCol="0">
            <a:spAutoFit/>
          </a:bodyPr>
          <a:lstStyle/>
          <a:p>
            <a:pPr algn="ctr"/>
            <a:r>
              <a:rPr lang="en-US" sz="1600" b="1" dirty="0">
                <a:solidFill>
                  <a:schemeClr val="tx1">
                    <a:lumMod val="95000"/>
                    <a:lumOff val="5000"/>
                  </a:schemeClr>
                </a:solidFill>
                <a:effectLst/>
                <a:latin typeface="Franklin Gothic Book" panose="020B0503020102020204" pitchFamily="34" charset="0"/>
              </a:rPr>
              <a:t>Diversity Infographic</a:t>
            </a:r>
          </a:p>
          <a:p>
            <a:pPr algn="ctr"/>
            <a:r>
              <a:rPr lang="en-US" sz="1100" b="1" dirty="0">
                <a:solidFill>
                  <a:schemeClr val="tx1">
                    <a:lumMod val="95000"/>
                    <a:lumOff val="5000"/>
                  </a:schemeClr>
                </a:solidFill>
                <a:latin typeface="Franklin Gothic Book" panose="020B0503020102020204" pitchFamily="34" charset="0"/>
                <a:cs typeface="Arial" panose="020B0604020202020204" pitchFamily="34" charset="0"/>
              </a:rPr>
              <a:t>August 2022</a:t>
            </a:r>
          </a:p>
        </p:txBody>
      </p:sp>
      <p:sp>
        <p:nvSpPr>
          <p:cNvPr id="91" name="TextBox 90">
            <a:extLst>
              <a:ext uri="{FF2B5EF4-FFF2-40B4-BE49-F238E27FC236}">
                <a16:creationId xmlns:a16="http://schemas.microsoft.com/office/drawing/2014/main" id="{D47E8F56-BDE5-4151-9151-580A257D18C7}"/>
              </a:ext>
            </a:extLst>
          </p:cNvPr>
          <p:cNvSpPr txBox="1"/>
          <p:nvPr/>
        </p:nvSpPr>
        <p:spPr>
          <a:xfrm>
            <a:off x="2923360" y="7406578"/>
            <a:ext cx="1920240" cy="394980"/>
          </a:xfrm>
          <a:prstGeom prst="rect">
            <a:avLst/>
          </a:prstGeom>
          <a:solidFill>
            <a:srgbClr val="0C8759"/>
          </a:solidFill>
          <a:ln>
            <a:solidFill>
              <a:srgbClr val="018A93"/>
            </a:solidFill>
          </a:ln>
        </p:spPr>
        <p:txBody>
          <a:bodyPr wrap="square" rtlCol="0" anchor="ctr">
            <a:spAutoFit/>
          </a:bodyPr>
          <a:lstStyle/>
          <a:p>
            <a:pPr algn="ctr">
              <a:lnSpc>
                <a:spcPts val="1400"/>
              </a:lnSpc>
            </a:pPr>
            <a:r>
              <a:rPr lang="en-US" sz="1400" b="1" dirty="0">
                <a:solidFill>
                  <a:schemeClr val="bg1"/>
                </a:solidFill>
                <a:latin typeface="Franklin Gothic Book" panose="020B0503020102020204" pitchFamily="34" charset="0"/>
                <a:cs typeface="Arial" panose="020B0604020202020204" pitchFamily="34" charset="0"/>
              </a:rPr>
              <a:t>Board Expertise</a:t>
            </a:r>
          </a:p>
          <a:p>
            <a:pPr marL="0" marR="0" lvl="0" indent="0" algn="ctr" defTabSz="1018824" rtl="0" eaLnBrk="1" fontAlgn="auto" latinLnBrk="0" hangingPunct="1">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rPr>
              <a:t>of thirteen 2022-23 board members</a:t>
            </a:r>
            <a:endParaRPr kumimoji="0" lang="en-US" sz="800" b="0" i="1"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endParaRPr>
          </a:p>
        </p:txBody>
      </p:sp>
      <p:cxnSp>
        <p:nvCxnSpPr>
          <p:cNvPr id="92" name="Straight Connector 91">
            <a:extLst>
              <a:ext uri="{FF2B5EF4-FFF2-40B4-BE49-F238E27FC236}">
                <a16:creationId xmlns:a16="http://schemas.microsoft.com/office/drawing/2014/main" id="{5D939BC5-D02E-4C92-A15E-FBD2CB986DAD}"/>
              </a:ext>
            </a:extLst>
          </p:cNvPr>
          <p:cNvCxnSpPr>
            <a:cxnSpLocks/>
          </p:cNvCxnSpPr>
          <p:nvPr/>
        </p:nvCxnSpPr>
        <p:spPr>
          <a:xfrm>
            <a:off x="760659" y="3326108"/>
            <a:ext cx="6400800" cy="0"/>
          </a:xfrm>
          <a:prstGeom prst="line">
            <a:avLst/>
          </a:prstGeom>
          <a:ln>
            <a:solidFill>
              <a:srgbClr val="B1DEE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7CA9621-F311-4634-A722-B0633C2A8BBC}"/>
              </a:ext>
            </a:extLst>
          </p:cNvPr>
          <p:cNvGrpSpPr/>
          <p:nvPr/>
        </p:nvGrpSpPr>
        <p:grpSpPr>
          <a:xfrm>
            <a:off x="4997113" y="2467259"/>
            <a:ext cx="1652746" cy="815046"/>
            <a:chOff x="2939396" y="2287551"/>
            <a:chExt cx="1842809" cy="807737"/>
          </a:xfrm>
        </p:grpSpPr>
        <p:sp>
          <p:nvSpPr>
            <p:cNvPr id="45" name="TextBox 44">
              <a:extLst>
                <a:ext uri="{FF2B5EF4-FFF2-40B4-BE49-F238E27FC236}">
                  <a16:creationId xmlns:a16="http://schemas.microsoft.com/office/drawing/2014/main" id="{875180C1-E631-2E4F-B7EB-35444363038C}"/>
                </a:ext>
              </a:extLst>
            </p:cNvPr>
            <p:cNvSpPr txBox="1"/>
            <p:nvPr/>
          </p:nvSpPr>
          <p:spPr>
            <a:xfrm>
              <a:off x="2939396" y="2823419"/>
              <a:ext cx="1842809" cy="271869"/>
            </a:xfrm>
            <a:prstGeom prst="rect">
              <a:avLst/>
            </a:prstGeom>
            <a:noFill/>
          </p:spPr>
          <p:txBody>
            <a:bodyPr wrap="square" rtlCol="0">
              <a:spAutoFit/>
            </a:bodyPr>
            <a:lstStyle/>
            <a:p>
              <a:pPr algn="ctr">
                <a:lnSpc>
                  <a:spcPts val="1400"/>
                </a:lnSpc>
              </a:pPr>
              <a:r>
                <a:rPr lang="en-US" sz="1200" b="1" dirty="0">
                  <a:solidFill>
                    <a:srgbClr val="656565"/>
                  </a:solidFill>
                  <a:latin typeface="Franklin Gothic Book" panose="020B0503020102020204" pitchFamily="34" charset="0"/>
                  <a:cs typeface="Arial" panose="020B0604020202020204" pitchFamily="34" charset="0"/>
                </a:rPr>
                <a:t>Employees</a:t>
              </a:r>
            </a:p>
          </p:txBody>
        </p:sp>
        <p:pic>
          <p:nvPicPr>
            <p:cNvPr id="6" name="Picture 5">
              <a:extLst>
                <a:ext uri="{FF2B5EF4-FFF2-40B4-BE49-F238E27FC236}">
                  <a16:creationId xmlns:a16="http://schemas.microsoft.com/office/drawing/2014/main" id="{281997D7-15A5-8E48-B201-1E19E3DFA9A2}"/>
                </a:ext>
              </a:extLst>
            </p:cNvPr>
            <p:cNvPicPr>
              <a:picLocks noChangeAspect="1"/>
            </p:cNvPicPr>
            <p:nvPr/>
          </p:nvPicPr>
          <p:blipFill>
            <a:blip r:embed="rId7">
              <a:duotone>
                <a:prstClr val="black"/>
                <a:srgbClr val="00B050">
                  <a:tint val="45000"/>
                  <a:satMod val="400000"/>
                </a:srgbClr>
              </a:duotone>
            </a:blip>
            <a:stretch>
              <a:fillRect/>
            </a:stretch>
          </p:blipFill>
          <p:spPr>
            <a:xfrm>
              <a:off x="3483826" y="2287551"/>
              <a:ext cx="822960" cy="539978"/>
            </a:xfrm>
            <a:prstGeom prst="rect">
              <a:avLst/>
            </a:prstGeom>
          </p:spPr>
        </p:pic>
      </p:grpSp>
      <p:grpSp>
        <p:nvGrpSpPr>
          <p:cNvPr id="19" name="Group 18">
            <a:extLst>
              <a:ext uri="{FF2B5EF4-FFF2-40B4-BE49-F238E27FC236}">
                <a16:creationId xmlns:a16="http://schemas.microsoft.com/office/drawing/2014/main" id="{E0C0123F-4257-425A-844D-00803A63BFA1}"/>
              </a:ext>
            </a:extLst>
          </p:cNvPr>
          <p:cNvGrpSpPr/>
          <p:nvPr/>
        </p:nvGrpSpPr>
        <p:grpSpPr>
          <a:xfrm>
            <a:off x="5655718" y="2459225"/>
            <a:ext cx="2403764" cy="801822"/>
            <a:chOff x="4773178" y="2286824"/>
            <a:chExt cx="2482736" cy="808464"/>
          </a:xfrm>
        </p:grpSpPr>
        <p:sp>
          <p:nvSpPr>
            <p:cNvPr id="53" name="TextBox 52">
              <a:extLst>
                <a:ext uri="{FF2B5EF4-FFF2-40B4-BE49-F238E27FC236}">
                  <a16:creationId xmlns:a16="http://schemas.microsoft.com/office/drawing/2014/main" id="{B846F30B-88F1-A84E-B652-DE54F092AD6B}"/>
                </a:ext>
              </a:extLst>
            </p:cNvPr>
            <p:cNvSpPr txBox="1"/>
            <p:nvPr/>
          </p:nvSpPr>
          <p:spPr>
            <a:xfrm>
              <a:off x="4773178" y="2823419"/>
              <a:ext cx="2482736" cy="271869"/>
            </a:xfrm>
            <a:prstGeom prst="rect">
              <a:avLst/>
            </a:prstGeom>
            <a:noFill/>
          </p:spPr>
          <p:txBody>
            <a:bodyPr wrap="square" rtlCol="0">
              <a:spAutoFit/>
            </a:bodyPr>
            <a:lstStyle/>
            <a:p>
              <a:pPr algn="ctr">
                <a:lnSpc>
                  <a:spcPts val="1400"/>
                </a:lnSpc>
              </a:pPr>
              <a:r>
                <a:rPr lang="en-US" sz="1200" b="1" dirty="0">
                  <a:solidFill>
                    <a:srgbClr val="656565"/>
                  </a:solidFill>
                  <a:latin typeface="Franklin Gothic Book" panose="020B0503020102020204" pitchFamily="34" charset="0"/>
                  <a:cs typeface="Arial" panose="020B0604020202020204" pitchFamily="34" charset="0"/>
                </a:rPr>
                <a:t>Families</a:t>
              </a:r>
            </a:p>
          </p:txBody>
        </p:sp>
        <p:pic>
          <p:nvPicPr>
            <p:cNvPr id="9" name="Picture 8">
              <a:extLst>
                <a:ext uri="{FF2B5EF4-FFF2-40B4-BE49-F238E27FC236}">
                  <a16:creationId xmlns:a16="http://schemas.microsoft.com/office/drawing/2014/main" id="{75A27BB8-9893-074F-AC06-52FD52F43E1B}"/>
                </a:ext>
              </a:extLst>
            </p:cNvPr>
            <p:cNvPicPr>
              <a:picLocks noChangeAspect="1"/>
            </p:cNvPicPr>
            <p:nvPr/>
          </p:nvPicPr>
          <p:blipFill>
            <a:blip r:embed="rId8">
              <a:duotone>
                <a:prstClr val="black"/>
                <a:srgbClr val="00B050">
                  <a:tint val="45000"/>
                  <a:satMod val="400000"/>
                </a:srgbClr>
              </a:duotone>
            </a:blip>
            <a:stretch>
              <a:fillRect/>
            </a:stretch>
          </p:blipFill>
          <p:spPr>
            <a:xfrm>
              <a:off x="5747776" y="2286824"/>
              <a:ext cx="533540" cy="548640"/>
            </a:xfrm>
            <a:prstGeom prst="rect">
              <a:avLst/>
            </a:prstGeom>
          </p:spPr>
        </p:pic>
      </p:grpSp>
      <p:sp>
        <p:nvSpPr>
          <p:cNvPr id="93" name="TextBox 92">
            <a:extLst>
              <a:ext uri="{FF2B5EF4-FFF2-40B4-BE49-F238E27FC236}">
                <a16:creationId xmlns:a16="http://schemas.microsoft.com/office/drawing/2014/main" id="{B26F4BE0-5FC9-4FC7-B8F1-E9CDD0731FA5}"/>
              </a:ext>
            </a:extLst>
          </p:cNvPr>
          <p:cNvSpPr txBox="1"/>
          <p:nvPr/>
        </p:nvSpPr>
        <p:spPr>
          <a:xfrm>
            <a:off x="5135659" y="2171616"/>
            <a:ext cx="2482736" cy="271869"/>
          </a:xfrm>
          <a:prstGeom prst="rect">
            <a:avLst/>
          </a:prstGeom>
          <a:noFill/>
        </p:spPr>
        <p:txBody>
          <a:bodyPr wrap="square" rtlCol="0">
            <a:spAutoFit/>
          </a:bodyPr>
          <a:lstStyle/>
          <a:p>
            <a:pPr algn="ctr">
              <a:lnSpc>
                <a:spcPts val="1400"/>
              </a:lnSpc>
            </a:pPr>
            <a:r>
              <a:rPr lang="en-US" sz="1200" b="1" dirty="0">
                <a:solidFill>
                  <a:srgbClr val="656565"/>
                </a:solidFill>
                <a:latin typeface="Franklin Gothic Book" panose="020B0503020102020204" pitchFamily="34" charset="0"/>
                <a:cs typeface="Arial" panose="020B0604020202020204" pitchFamily="34" charset="0"/>
              </a:rPr>
              <a:t>Communities</a:t>
            </a:r>
          </a:p>
        </p:txBody>
      </p:sp>
      <p:cxnSp>
        <p:nvCxnSpPr>
          <p:cNvPr id="94" name="Straight Connector 93">
            <a:extLst>
              <a:ext uri="{FF2B5EF4-FFF2-40B4-BE49-F238E27FC236}">
                <a16:creationId xmlns:a16="http://schemas.microsoft.com/office/drawing/2014/main" id="{43D0979E-FC8B-41E4-A119-CDF73F60FC2D}"/>
              </a:ext>
            </a:extLst>
          </p:cNvPr>
          <p:cNvCxnSpPr>
            <a:cxnSpLocks/>
          </p:cNvCxnSpPr>
          <p:nvPr/>
        </p:nvCxnSpPr>
        <p:spPr>
          <a:xfrm>
            <a:off x="685800" y="2198349"/>
            <a:ext cx="0" cy="1094815"/>
          </a:xfrm>
          <a:prstGeom prst="line">
            <a:avLst/>
          </a:prstGeom>
          <a:ln>
            <a:solidFill>
              <a:srgbClr val="B1DEE7"/>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A8902D9-DCD9-4A57-8007-017578F45959}"/>
              </a:ext>
            </a:extLst>
          </p:cNvPr>
          <p:cNvSpPr txBox="1"/>
          <p:nvPr/>
        </p:nvSpPr>
        <p:spPr>
          <a:xfrm>
            <a:off x="721579" y="2092835"/>
            <a:ext cx="4501470" cy="1200329"/>
          </a:xfrm>
          <a:prstGeom prst="rect">
            <a:avLst/>
          </a:prstGeom>
          <a:noFill/>
        </p:spPr>
        <p:txBody>
          <a:bodyPr wrap="square">
            <a:spAutoFit/>
          </a:bodyPr>
          <a:lstStyle/>
          <a:p>
            <a:pPr algn="just"/>
            <a:r>
              <a:rPr lang="en-US" sz="1200" b="0" i="0" dirty="0">
                <a:solidFill>
                  <a:srgbClr val="656565"/>
                </a:solidFill>
                <a:effectLst/>
                <a:latin typeface="Franklin Gothic Book" panose="020B0503020102020204" pitchFamily="34" charset="0"/>
              </a:rPr>
              <a:t>The San Gabriel/Pomona Regional Center (“SG/PRC”) works in partnership with individuals with developmental disabilities, their families, service providers, and the community, to promote choice, empowerment, independence, and full inclusion into community life. Each year, we serve more than 15,000 individuals and their families with kindness, professionalism, knowledge, and care. </a:t>
            </a:r>
          </a:p>
        </p:txBody>
      </p:sp>
      <p:pic>
        <p:nvPicPr>
          <p:cNvPr id="5" name="Graphic 4">
            <a:extLst>
              <a:ext uri="{FF2B5EF4-FFF2-40B4-BE49-F238E27FC236}">
                <a16:creationId xmlns:a16="http://schemas.microsoft.com/office/drawing/2014/main" id="{FDE8DA8C-53FC-4544-BCE8-A867241B07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1124" y="1467136"/>
            <a:ext cx="655743" cy="848609"/>
          </a:xfrm>
          <a:prstGeom prst="rect">
            <a:avLst/>
          </a:prstGeom>
        </p:spPr>
      </p:pic>
      <p:graphicFrame>
        <p:nvGraphicFramePr>
          <p:cNvPr id="63" name="Chart 62">
            <a:extLst>
              <a:ext uri="{FF2B5EF4-FFF2-40B4-BE49-F238E27FC236}">
                <a16:creationId xmlns:a16="http://schemas.microsoft.com/office/drawing/2014/main" id="{738C9F1E-620E-4C69-AEFC-F0CD92719895}"/>
              </a:ext>
            </a:extLst>
          </p:cNvPr>
          <p:cNvGraphicFramePr>
            <a:graphicFrameLocks/>
          </p:cNvGraphicFramePr>
          <p:nvPr>
            <p:extLst>
              <p:ext uri="{D42A27DB-BD31-4B8C-83A1-F6EECF244321}">
                <p14:modId xmlns:p14="http://schemas.microsoft.com/office/powerpoint/2010/main" val="200600018"/>
              </p:ext>
            </p:extLst>
          </p:nvPr>
        </p:nvGraphicFramePr>
        <p:xfrm>
          <a:off x="2663171" y="3723003"/>
          <a:ext cx="4572000"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Chart 61">
            <a:extLst>
              <a:ext uri="{FF2B5EF4-FFF2-40B4-BE49-F238E27FC236}">
                <a16:creationId xmlns:a16="http://schemas.microsoft.com/office/drawing/2014/main" id="{A29B0BC3-6F35-4F3D-8047-4FCDA30CAD5F}"/>
              </a:ext>
            </a:extLst>
          </p:cNvPr>
          <p:cNvGraphicFramePr>
            <a:graphicFrameLocks/>
          </p:cNvGraphicFramePr>
          <p:nvPr>
            <p:extLst>
              <p:ext uri="{D42A27DB-BD31-4B8C-83A1-F6EECF244321}">
                <p14:modId xmlns:p14="http://schemas.microsoft.com/office/powerpoint/2010/main" val="2079824381"/>
              </p:ext>
            </p:extLst>
          </p:nvPr>
        </p:nvGraphicFramePr>
        <p:xfrm>
          <a:off x="-596564" y="3723003"/>
          <a:ext cx="4572000" cy="2743200"/>
        </p:xfrm>
        <a:graphic>
          <a:graphicData uri="http://schemas.openxmlformats.org/drawingml/2006/chart">
            <c:chart xmlns:c="http://schemas.openxmlformats.org/drawingml/2006/chart" xmlns:r="http://schemas.openxmlformats.org/officeDocument/2006/relationships" r:id="rId12"/>
          </a:graphicData>
        </a:graphic>
      </p:graphicFrame>
      <p:sp>
        <p:nvSpPr>
          <p:cNvPr id="42" name="TextBox 41">
            <a:extLst>
              <a:ext uri="{FF2B5EF4-FFF2-40B4-BE49-F238E27FC236}">
                <a16:creationId xmlns:a16="http://schemas.microsoft.com/office/drawing/2014/main" id="{94D0AB03-3147-26F0-29C0-C26B3F6F679B}"/>
              </a:ext>
            </a:extLst>
          </p:cNvPr>
          <p:cNvSpPr txBox="1"/>
          <p:nvPr/>
        </p:nvSpPr>
        <p:spPr>
          <a:xfrm>
            <a:off x="617982" y="6247733"/>
            <a:ext cx="2934391" cy="707886"/>
          </a:xfrm>
          <a:prstGeom prst="rect">
            <a:avLst/>
          </a:prstGeom>
          <a:noFill/>
        </p:spPr>
        <p:txBody>
          <a:bodyPr wrap="square">
            <a:spAutoFit/>
          </a:bodyPr>
          <a:lstStyle/>
          <a:p>
            <a:r>
              <a:rPr lang="en-US" sz="1000" dirty="0">
                <a:solidFill>
                  <a:schemeClr val="tx1">
                    <a:lumMod val="75000"/>
                    <a:lumOff val="25000"/>
                  </a:schemeClr>
                </a:solidFill>
                <a:latin typeface="Franklin Gothic Book" panose="020B0503020102020204" pitchFamily="34" charset="0"/>
              </a:rPr>
              <a:t>The charts above reflect comparisons of ethnic composition across the individuals SG/PRC serves and the Center’s employee base, underscoring our commitment to diversity and inclusion. </a:t>
            </a:r>
          </a:p>
        </p:txBody>
      </p:sp>
      <p:sp>
        <p:nvSpPr>
          <p:cNvPr id="43" name="TextBox 42">
            <a:extLst>
              <a:ext uri="{FF2B5EF4-FFF2-40B4-BE49-F238E27FC236}">
                <a16:creationId xmlns:a16="http://schemas.microsoft.com/office/drawing/2014/main" id="{46E9F79C-2BDD-4F4C-6096-DFB9BA055417}"/>
              </a:ext>
            </a:extLst>
          </p:cNvPr>
          <p:cNvSpPr txBox="1"/>
          <p:nvPr/>
        </p:nvSpPr>
        <p:spPr>
          <a:xfrm>
            <a:off x="3662726" y="6208493"/>
            <a:ext cx="3694532" cy="861774"/>
          </a:xfrm>
          <a:prstGeom prst="rect">
            <a:avLst/>
          </a:prstGeom>
          <a:noFill/>
        </p:spPr>
        <p:txBody>
          <a:bodyPr wrap="square">
            <a:spAutoFit/>
          </a:bodyPr>
          <a:lstStyle/>
          <a:p>
            <a:r>
              <a:rPr lang="en-US" sz="1000" b="1" dirty="0">
                <a:solidFill>
                  <a:schemeClr val="tx1">
                    <a:lumMod val="65000"/>
                    <a:lumOff val="35000"/>
                  </a:schemeClr>
                </a:solidFill>
                <a:latin typeface="Franklin Gothic Book" panose="020B0503020102020204" pitchFamily="34" charset="0"/>
              </a:rPr>
              <a:t>Ethnicity Data Highlights:</a:t>
            </a:r>
          </a:p>
          <a:p>
            <a:pPr marL="171450" indent="-171450">
              <a:buFont typeface="Arial" panose="020B0604020202020204" pitchFamily="34" charset="0"/>
              <a:buChar char="•"/>
            </a:pPr>
            <a:r>
              <a:rPr lang="en-US" sz="1000" b="1" dirty="0">
                <a:solidFill>
                  <a:schemeClr val="tx1">
                    <a:lumMod val="65000"/>
                    <a:lumOff val="35000"/>
                  </a:schemeClr>
                </a:solidFill>
                <a:latin typeface="Franklin Gothic Book" panose="020B0503020102020204" pitchFamily="34" charset="0"/>
              </a:rPr>
              <a:t>Hispanic</a:t>
            </a:r>
            <a:r>
              <a:rPr lang="en-US" sz="1000" dirty="0">
                <a:solidFill>
                  <a:schemeClr val="tx1">
                    <a:lumMod val="65000"/>
                    <a:lumOff val="35000"/>
                  </a:schemeClr>
                </a:solidFill>
                <a:latin typeface="Franklin Gothic Book" panose="020B0503020102020204" pitchFamily="34" charset="0"/>
              </a:rPr>
              <a:t>: 66% staff provide service to 56% individuals served.</a:t>
            </a:r>
          </a:p>
          <a:p>
            <a:pPr marL="171450" indent="-171450">
              <a:buFont typeface="Arial" panose="020B0604020202020204" pitchFamily="34" charset="0"/>
              <a:buChar char="•"/>
            </a:pPr>
            <a:r>
              <a:rPr lang="en-US" sz="1000" b="1" dirty="0">
                <a:solidFill>
                  <a:schemeClr val="tx1">
                    <a:lumMod val="65000"/>
                    <a:lumOff val="35000"/>
                  </a:schemeClr>
                </a:solidFill>
                <a:latin typeface="Franklin Gothic Book" panose="020B0503020102020204" pitchFamily="34" charset="0"/>
              </a:rPr>
              <a:t>Asian</a:t>
            </a:r>
            <a:r>
              <a:rPr lang="en-US" sz="1000" dirty="0">
                <a:solidFill>
                  <a:schemeClr val="tx1">
                    <a:lumMod val="65000"/>
                    <a:lumOff val="35000"/>
                  </a:schemeClr>
                </a:solidFill>
                <a:latin typeface="Franklin Gothic Book" panose="020B0503020102020204" pitchFamily="34" charset="0"/>
              </a:rPr>
              <a:t>: 11% staff provide service to 13% individuals served.</a:t>
            </a:r>
          </a:p>
          <a:p>
            <a:pPr marL="171450" indent="-171450">
              <a:buFont typeface="Arial" panose="020B0604020202020204" pitchFamily="34" charset="0"/>
              <a:buChar char="•"/>
            </a:pPr>
            <a:r>
              <a:rPr lang="en-US" sz="1000" b="1" dirty="0">
                <a:solidFill>
                  <a:schemeClr val="tx1">
                    <a:lumMod val="65000"/>
                    <a:lumOff val="35000"/>
                  </a:schemeClr>
                </a:solidFill>
                <a:latin typeface="Franklin Gothic Book" panose="020B0503020102020204" pitchFamily="34" charset="0"/>
              </a:rPr>
              <a:t>African American</a:t>
            </a:r>
            <a:r>
              <a:rPr lang="en-US" sz="1000" dirty="0">
                <a:solidFill>
                  <a:schemeClr val="tx1">
                    <a:lumMod val="65000"/>
                    <a:lumOff val="35000"/>
                  </a:schemeClr>
                </a:solidFill>
                <a:latin typeface="Franklin Gothic Book" panose="020B0503020102020204" pitchFamily="34" charset="0"/>
              </a:rPr>
              <a:t>: 3% staff provide service to 5% individuals served.</a:t>
            </a:r>
          </a:p>
        </p:txBody>
      </p:sp>
      <p:pic>
        <p:nvPicPr>
          <p:cNvPr id="4" name="Picture 3" descr="Graphical user interface&#10;&#10;Description automatically generated with low confidence">
            <a:extLst>
              <a:ext uri="{FF2B5EF4-FFF2-40B4-BE49-F238E27FC236}">
                <a16:creationId xmlns:a16="http://schemas.microsoft.com/office/drawing/2014/main" id="{3BDDBABA-E639-962C-E085-2303E9FA8EFC}"/>
              </a:ext>
            </a:extLst>
          </p:cNvPr>
          <p:cNvPicPr>
            <a:picLocks noChangeAspect="1"/>
          </p:cNvPicPr>
          <p:nvPr/>
        </p:nvPicPr>
        <p:blipFill>
          <a:blip r:embed="rId13"/>
          <a:stretch>
            <a:fillRect/>
          </a:stretch>
        </p:blipFill>
        <p:spPr>
          <a:xfrm>
            <a:off x="2112488" y="209341"/>
            <a:ext cx="3533568" cy="1024707"/>
          </a:xfrm>
          <a:prstGeom prst="rect">
            <a:avLst/>
          </a:prstGeom>
        </p:spPr>
      </p:pic>
    </p:spTree>
    <p:extLst>
      <p:ext uri="{BB962C8B-B14F-4D97-AF65-F5344CB8AC3E}">
        <p14:creationId xmlns:p14="http://schemas.microsoft.com/office/powerpoint/2010/main" val="4218315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343</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Franklin Gothic Book</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Leung</dc:creator>
  <cp:lastModifiedBy>Gratianne, Yvonne</cp:lastModifiedBy>
  <cp:revision>89</cp:revision>
  <cp:lastPrinted>2018-08-05T23:13:36Z</cp:lastPrinted>
  <dcterms:created xsi:type="dcterms:W3CDTF">2018-08-02T18:11:24Z</dcterms:created>
  <dcterms:modified xsi:type="dcterms:W3CDTF">2022-08-09T16:27:52Z</dcterms:modified>
</cp:coreProperties>
</file>